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diagrams/data2.xml" ContentType="application/vnd.openxmlformats-officedocument.drawingml.diagramData+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diagrams/layout2.xml" ContentType="application/vnd.openxmlformats-officedocument.drawingml.diagram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74" r:id="rId1"/>
  </p:sldMasterIdLst>
  <p:notesMasterIdLst>
    <p:notesMasterId r:id="rId28"/>
  </p:notesMasterIdLst>
  <p:handoutMasterIdLst>
    <p:handoutMasterId r:id="rId29"/>
  </p:handoutMasterIdLst>
  <p:sldIdLst>
    <p:sldId id="256" r:id="rId2"/>
    <p:sldId id="325" r:id="rId3"/>
    <p:sldId id="324" r:id="rId4"/>
    <p:sldId id="300" r:id="rId5"/>
    <p:sldId id="280" r:id="rId6"/>
    <p:sldId id="281" r:id="rId7"/>
    <p:sldId id="317" r:id="rId8"/>
    <p:sldId id="302" r:id="rId9"/>
    <p:sldId id="318" r:id="rId10"/>
    <p:sldId id="283" r:id="rId11"/>
    <p:sldId id="319" r:id="rId12"/>
    <p:sldId id="284" r:id="rId13"/>
    <p:sldId id="320" r:id="rId14"/>
    <p:sldId id="287" r:id="rId15"/>
    <p:sldId id="288" r:id="rId16"/>
    <p:sldId id="311" r:id="rId17"/>
    <p:sldId id="270" r:id="rId18"/>
    <p:sldId id="272" r:id="rId19"/>
    <p:sldId id="305" r:id="rId20"/>
    <p:sldId id="276" r:id="rId21"/>
    <p:sldId id="295" r:id="rId22"/>
    <p:sldId id="296" r:id="rId23"/>
    <p:sldId id="306" r:id="rId24"/>
    <p:sldId id="321" r:id="rId25"/>
    <p:sldId id="313" r:id="rId26"/>
    <p:sldId id="323" r:id="rId27"/>
  </p:sldIdLst>
  <p:sldSz cx="9144000" cy="6858000" type="screen4x3"/>
  <p:notesSz cx="7035800" cy="9334500"/>
  <p:defaultTex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013C88"/>
    <a:srgbClr val="003399"/>
    <a:srgbClr val="4283BE"/>
    <a:srgbClr val="336699"/>
    <a:srgbClr val="FFFFFF"/>
    <a:srgbClr val="5F93D3"/>
    <a:srgbClr val="FFCC00"/>
    <a:srgbClr val="A50021"/>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8" autoAdjust="0"/>
    <p:restoredTop sz="95553" autoAdjust="0"/>
  </p:normalViewPr>
  <p:slideViewPr>
    <p:cSldViewPr>
      <p:cViewPr varScale="1">
        <p:scale>
          <a:sx n="100" d="100"/>
          <a:sy n="100" d="100"/>
        </p:scale>
        <p:origin x="-1308" y="-96"/>
      </p:cViewPr>
      <p:guideLst>
        <p:guide orient="horz" pos="1092"/>
        <p:guide pos="516"/>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66" d="100"/>
        <a:sy n="66" d="100"/>
      </p:scale>
      <p:origin x="0" y="0"/>
    </p:cViewPr>
  </p:sorterViewPr>
  <p:notesViewPr>
    <p:cSldViewPr>
      <p:cViewPr varScale="1">
        <p:scale>
          <a:sx n="55" d="100"/>
          <a:sy n="55" d="100"/>
        </p:scale>
        <p:origin x="-1794" y="-78"/>
      </p:cViewPr>
      <p:guideLst>
        <p:guide orient="horz" pos="2940"/>
        <p:guide pos="2216"/>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jpeg"/><Relationship Id="rId5" Type="http://schemas.openxmlformats.org/officeDocument/2006/relationships/image" Target="../media/image14.jpeg"/><Relationship Id="rId4" Type="http://schemas.openxmlformats.org/officeDocument/2006/relationships/image" Target="../media/image13.jpeg"/></Relationships>
</file>

<file path=ppt/diagrams/_rels/data2.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jpeg"/><Relationship Id="rId1" Type="http://schemas.openxmlformats.org/officeDocument/2006/relationships/image" Target="../media/image16.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jpeg"/><Relationship Id="rId5" Type="http://schemas.openxmlformats.org/officeDocument/2006/relationships/image" Target="../media/image14.jpeg"/><Relationship Id="rId4" Type="http://schemas.openxmlformats.org/officeDocument/2006/relationships/image" Target="../media/image13.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jpeg"/><Relationship Id="rId1" Type="http://schemas.openxmlformats.org/officeDocument/2006/relationships/image" Target="../media/image16.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EF11B4-6FA8-4AFA-B41E-F789613C9BA4}" type="doc">
      <dgm:prSet loTypeId="urn:microsoft.com/office/officeart/2005/8/layout/hList7" loCatId="list" qsTypeId="urn:microsoft.com/office/officeart/2005/8/quickstyle/simple1" qsCatId="simple" csTypeId="urn:microsoft.com/office/officeart/2005/8/colors/accent1_2" csCatId="accent1" phldr="1"/>
      <dgm:spPr/>
    </dgm:pt>
    <dgm:pt modelId="{0CC9A911-7A09-4483-BE9B-A68CDB896F12}">
      <dgm:prSet phldrT="[Text]"/>
      <dgm:spPr>
        <a:solidFill>
          <a:srgbClr val="003399"/>
        </a:solidFill>
      </dgm:spPr>
      <dgm:t>
        <a:bodyPr/>
        <a:lstStyle/>
        <a:p>
          <a:r>
            <a:rPr lang="en-US" dirty="0" smtClean="0"/>
            <a:t>Factory</a:t>
          </a:r>
          <a:endParaRPr lang="en-US" dirty="0"/>
        </a:p>
      </dgm:t>
    </dgm:pt>
    <dgm:pt modelId="{1CEBEBBA-2A62-4C25-9A42-D5969571FF78}" type="parTrans" cxnId="{F32FF3E9-AF49-4590-B59A-5AB9853E1EC9}">
      <dgm:prSet/>
      <dgm:spPr/>
      <dgm:t>
        <a:bodyPr/>
        <a:lstStyle/>
        <a:p>
          <a:endParaRPr lang="en-US"/>
        </a:p>
      </dgm:t>
    </dgm:pt>
    <dgm:pt modelId="{07CD3E40-54B1-4EBE-B9CB-25A9066D5E06}" type="sibTrans" cxnId="{F32FF3E9-AF49-4590-B59A-5AB9853E1EC9}">
      <dgm:prSet/>
      <dgm:spPr/>
      <dgm:t>
        <a:bodyPr/>
        <a:lstStyle/>
        <a:p>
          <a:endParaRPr lang="en-US"/>
        </a:p>
      </dgm:t>
    </dgm:pt>
    <dgm:pt modelId="{C7D8290F-7A1A-4E64-AFAB-427EB2B442A6}">
      <dgm:prSet phldrT="[Text]"/>
      <dgm:spPr>
        <a:solidFill>
          <a:srgbClr val="013C88"/>
        </a:solidFill>
      </dgm:spPr>
      <dgm:t>
        <a:bodyPr/>
        <a:lstStyle/>
        <a:p>
          <a:r>
            <a:rPr lang="en-US" dirty="0" smtClean="0"/>
            <a:t>Shipment</a:t>
          </a:r>
          <a:endParaRPr lang="en-US" dirty="0"/>
        </a:p>
      </dgm:t>
    </dgm:pt>
    <dgm:pt modelId="{0D6DECC6-3138-42DD-82F5-742FB224C86D}" type="parTrans" cxnId="{6A74A8FC-4D81-4657-845E-02ECB45B749B}">
      <dgm:prSet/>
      <dgm:spPr/>
      <dgm:t>
        <a:bodyPr/>
        <a:lstStyle/>
        <a:p>
          <a:endParaRPr lang="en-US"/>
        </a:p>
      </dgm:t>
    </dgm:pt>
    <dgm:pt modelId="{6C86FF42-D4B4-46AA-9CBA-9B6B5840195B}" type="sibTrans" cxnId="{6A74A8FC-4D81-4657-845E-02ECB45B749B}">
      <dgm:prSet/>
      <dgm:spPr/>
      <dgm:t>
        <a:bodyPr/>
        <a:lstStyle/>
        <a:p>
          <a:endParaRPr lang="en-US"/>
        </a:p>
      </dgm:t>
    </dgm:pt>
    <dgm:pt modelId="{9E772030-DC5D-4CF0-B272-7964B7AFDC7F}">
      <dgm:prSet phldrT="[Text]"/>
      <dgm:spPr>
        <a:solidFill>
          <a:srgbClr val="013C88"/>
        </a:solidFill>
      </dgm:spPr>
      <dgm:t>
        <a:bodyPr/>
        <a:lstStyle/>
        <a:p>
          <a:r>
            <a:rPr lang="en-US" dirty="0" smtClean="0"/>
            <a:t>Consolidation Point</a:t>
          </a:r>
          <a:endParaRPr lang="en-US" dirty="0"/>
        </a:p>
      </dgm:t>
    </dgm:pt>
    <dgm:pt modelId="{3A9BB83A-9C1D-4AFD-9AEB-74FAF606B928}" type="parTrans" cxnId="{8AABC369-328B-4D51-8745-CACD0CC6FA51}">
      <dgm:prSet/>
      <dgm:spPr/>
      <dgm:t>
        <a:bodyPr/>
        <a:lstStyle/>
        <a:p>
          <a:endParaRPr lang="en-US"/>
        </a:p>
      </dgm:t>
    </dgm:pt>
    <dgm:pt modelId="{CC2CDF15-8748-464B-83ED-5BE9BE548359}" type="sibTrans" cxnId="{8AABC369-328B-4D51-8745-CACD0CC6FA51}">
      <dgm:prSet/>
      <dgm:spPr/>
      <dgm:t>
        <a:bodyPr/>
        <a:lstStyle/>
        <a:p>
          <a:endParaRPr lang="en-US"/>
        </a:p>
      </dgm:t>
    </dgm:pt>
    <dgm:pt modelId="{24320606-F79B-43C4-B499-9D3F190FD0FA}">
      <dgm:prSet phldrT="[Text]"/>
      <dgm:spPr>
        <a:solidFill>
          <a:srgbClr val="013C88"/>
        </a:solidFill>
      </dgm:spPr>
      <dgm:t>
        <a:bodyPr/>
        <a:lstStyle/>
        <a:p>
          <a:r>
            <a:rPr lang="en-US" dirty="0" smtClean="0"/>
            <a:t>Customer</a:t>
          </a:r>
          <a:endParaRPr lang="en-US" dirty="0"/>
        </a:p>
      </dgm:t>
    </dgm:pt>
    <dgm:pt modelId="{E65A9616-2081-4234-97EB-E4F9F72C959C}" type="parTrans" cxnId="{76AB8DDE-B5E8-4E11-AD31-5D9DC3888A36}">
      <dgm:prSet/>
      <dgm:spPr/>
      <dgm:t>
        <a:bodyPr/>
        <a:lstStyle/>
        <a:p>
          <a:endParaRPr lang="en-US"/>
        </a:p>
      </dgm:t>
    </dgm:pt>
    <dgm:pt modelId="{4E6DA828-4167-4607-A3FE-58B0D821902B}" type="sibTrans" cxnId="{76AB8DDE-B5E8-4E11-AD31-5D9DC3888A36}">
      <dgm:prSet/>
      <dgm:spPr/>
      <dgm:t>
        <a:bodyPr/>
        <a:lstStyle/>
        <a:p>
          <a:endParaRPr lang="en-US"/>
        </a:p>
      </dgm:t>
    </dgm:pt>
    <dgm:pt modelId="{286B6DAF-EACA-4267-8C38-F2EF97A37116}">
      <dgm:prSet phldrT="[Text]"/>
      <dgm:spPr>
        <a:solidFill>
          <a:srgbClr val="013C88"/>
        </a:solidFill>
      </dgm:spPr>
      <dgm:t>
        <a:bodyPr/>
        <a:lstStyle/>
        <a:p>
          <a:r>
            <a:rPr lang="en-US" dirty="0" smtClean="0"/>
            <a:t>Distribution</a:t>
          </a:r>
          <a:endParaRPr lang="en-US" dirty="0"/>
        </a:p>
      </dgm:t>
    </dgm:pt>
    <dgm:pt modelId="{E3ECAB32-1794-436F-9676-13634B2FF6F5}" type="parTrans" cxnId="{8B90D5E8-52E6-4302-B532-648F0B31BA86}">
      <dgm:prSet/>
      <dgm:spPr/>
      <dgm:t>
        <a:bodyPr/>
        <a:lstStyle/>
        <a:p>
          <a:endParaRPr lang="en-US"/>
        </a:p>
      </dgm:t>
    </dgm:pt>
    <dgm:pt modelId="{9084FBBB-1262-4203-BB88-E939F47D03FB}" type="sibTrans" cxnId="{8B90D5E8-52E6-4302-B532-648F0B31BA86}">
      <dgm:prSet/>
      <dgm:spPr/>
      <dgm:t>
        <a:bodyPr/>
        <a:lstStyle/>
        <a:p>
          <a:endParaRPr lang="en-US"/>
        </a:p>
      </dgm:t>
    </dgm:pt>
    <dgm:pt modelId="{9D84EC65-A962-40F8-A7A2-E738D4338318}" type="pres">
      <dgm:prSet presAssocID="{1BEF11B4-6FA8-4AFA-B41E-F789613C9BA4}" presName="Name0" presStyleCnt="0">
        <dgm:presLayoutVars>
          <dgm:dir/>
          <dgm:resizeHandles val="exact"/>
        </dgm:presLayoutVars>
      </dgm:prSet>
      <dgm:spPr/>
    </dgm:pt>
    <dgm:pt modelId="{DEDD8AE3-52FF-42CB-A786-2107F85E00E4}" type="pres">
      <dgm:prSet presAssocID="{1BEF11B4-6FA8-4AFA-B41E-F789613C9BA4}" presName="fgShape" presStyleLbl="fgShp" presStyleIdx="0" presStyleCnt="1" custLinFactNeighborX="-207" custLinFactNeighborY="-33333"/>
      <dgm:spPr>
        <a:solidFill>
          <a:schemeClr val="accent6">
            <a:lumMod val="60000"/>
            <a:lumOff val="40000"/>
          </a:schemeClr>
        </a:solidFill>
      </dgm:spPr>
    </dgm:pt>
    <dgm:pt modelId="{91BC7C7C-B8F2-41D0-A870-EB17FFB9F7A3}" type="pres">
      <dgm:prSet presAssocID="{1BEF11B4-6FA8-4AFA-B41E-F789613C9BA4}" presName="linComp" presStyleCnt="0"/>
      <dgm:spPr/>
    </dgm:pt>
    <dgm:pt modelId="{6C8B08C2-23BB-40D2-9FEA-8436CD2FE3AD}" type="pres">
      <dgm:prSet presAssocID="{0CC9A911-7A09-4483-BE9B-A68CDB896F12}" presName="compNode" presStyleCnt="0"/>
      <dgm:spPr/>
    </dgm:pt>
    <dgm:pt modelId="{7B0FF889-01E9-45A0-91BB-4A330B4BC460}" type="pres">
      <dgm:prSet presAssocID="{0CC9A911-7A09-4483-BE9B-A68CDB896F12}" presName="bkgdShape" presStyleLbl="node1" presStyleIdx="0" presStyleCnt="5"/>
      <dgm:spPr/>
      <dgm:t>
        <a:bodyPr/>
        <a:lstStyle/>
        <a:p>
          <a:endParaRPr lang="en-US"/>
        </a:p>
      </dgm:t>
    </dgm:pt>
    <dgm:pt modelId="{ED77E9A3-2469-4014-8D96-C3C82C73A4DD}" type="pres">
      <dgm:prSet presAssocID="{0CC9A911-7A09-4483-BE9B-A68CDB896F12}" presName="nodeTx" presStyleLbl="node1" presStyleIdx="0" presStyleCnt="5">
        <dgm:presLayoutVars>
          <dgm:bulletEnabled val="1"/>
        </dgm:presLayoutVars>
      </dgm:prSet>
      <dgm:spPr/>
      <dgm:t>
        <a:bodyPr/>
        <a:lstStyle/>
        <a:p>
          <a:endParaRPr lang="en-US"/>
        </a:p>
      </dgm:t>
    </dgm:pt>
    <dgm:pt modelId="{0F4B5291-97C7-49EF-9B4A-615CB132B145}" type="pres">
      <dgm:prSet presAssocID="{0CC9A911-7A09-4483-BE9B-A68CDB896F12}" presName="invisiNode" presStyleLbl="node1" presStyleIdx="0" presStyleCnt="5"/>
      <dgm:spPr/>
    </dgm:pt>
    <dgm:pt modelId="{0B76E4BC-A127-42F4-ACC5-BBEAE5A85A25}" type="pres">
      <dgm:prSet presAssocID="{0CC9A911-7A09-4483-BE9B-A68CDB896F12}" presName="imagNode" presStyleLbl="fgImgPlace1" presStyleIdx="0" presStyleCnt="5"/>
      <dgm:spPr>
        <a:blipFill rotWithShape="0">
          <a:blip xmlns:r="http://schemas.openxmlformats.org/officeDocument/2006/relationships" r:embed="rId1"/>
          <a:stretch>
            <a:fillRect/>
          </a:stretch>
        </a:blipFill>
      </dgm:spPr>
    </dgm:pt>
    <dgm:pt modelId="{0E2ABBEE-16B1-4323-A61C-1B3C803DCF7B}" type="pres">
      <dgm:prSet presAssocID="{07CD3E40-54B1-4EBE-B9CB-25A9066D5E06}" presName="sibTrans" presStyleLbl="sibTrans2D1" presStyleIdx="0" presStyleCnt="0"/>
      <dgm:spPr/>
      <dgm:t>
        <a:bodyPr/>
        <a:lstStyle/>
        <a:p>
          <a:endParaRPr lang="en-US"/>
        </a:p>
      </dgm:t>
    </dgm:pt>
    <dgm:pt modelId="{5DA4C55B-A26C-4192-8E80-D065C86E8A79}" type="pres">
      <dgm:prSet presAssocID="{C7D8290F-7A1A-4E64-AFAB-427EB2B442A6}" presName="compNode" presStyleCnt="0"/>
      <dgm:spPr/>
    </dgm:pt>
    <dgm:pt modelId="{C6D30D17-2C3F-49DA-B987-3052D940DEE5}" type="pres">
      <dgm:prSet presAssocID="{C7D8290F-7A1A-4E64-AFAB-427EB2B442A6}" presName="bkgdShape" presStyleLbl="node1" presStyleIdx="1" presStyleCnt="5" custLinFactNeighborX="-2400"/>
      <dgm:spPr/>
      <dgm:t>
        <a:bodyPr/>
        <a:lstStyle/>
        <a:p>
          <a:endParaRPr lang="en-US"/>
        </a:p>
      </dgm:t>
    </dgm:pt>
    <dgm:pt modelId="{7502C561-72D0-40FC-8EAF-7EA56C6C7689}" type="pres">
      <dgm:prSet presAssocID="{C7D8290F-7A1A-4E64-AFAB-427EB2B442A6}" presName="nodeTx" presStyleLbl="node1" presStyleIdx="1" presStyleCnt="5">
        <dgm:presLayoutVars>
          <dgm:bulletEnabled val="1"/>
        </dgm:presLayoutVars>
      </dgm:prSet>
      <dgm:spPr/>
      <dgm:t>
        <a:bodyPr/>
        <a:lstStyle/>
        <a:p>
          <a:endParaRPr lang="en-US"/>
        </a:p>
      </dgm:t>
    </dgm:pt>
    <dgm:pt modelId="{B3D4AEF1-6FAA-4A55-8B7C-6417A5BFE9C2}" type="pres">
      <dgm:prSet presAssocID="{C7D8290F-7A1A-4E64-AFAB-427EB2B442A6}" presName="invisiNode" presStyleLbl="node1" presStyleIdx="1" presStyleCnt="5"/>
      <dgm:spPr/>
    </dgm:pt>
    <dgm:pt modelId="{5A57D8DF-5659-4139-92D7-4F721EC7A317}" type="pres">
      <dgm:prSet presAssocID="{C7D8290F-7A1A-4E64-AFAB-427EB2B442A6}" presName="imagNode" presStyleLbl="fgImgPlace1" presStyleIdx="1" presStyleCnt="5"/>
      <dgm:spPr>
        <a:blipFill rotWithShape="0">
          <a:blip xmlns:r="http://schemas.openxmlformats.org/officeDocument/2006/relationships" r:embed="rId2"/>
          <a:stretch>
            <a:fillRect/>
          </a:stretch>
        </a:blipFill>
      </dgm:spPr>
    </dgm:pt>
    <dgm:pt modelId="{12F77191-8A31-4CE1-915F-E9405BEA3730}" type="pres">
      <dgm:prSet presAssocID="{6C86FF42-D4B4-46AA-9CBA-9B6B5840195B}" presName="sibTrans" presStyleLbl="sibTrans2D1" presStyleIdx="0" presStyleCnt="0"/>
      <dgm:spPr/>
      <dgm:t>
        <a:bodyPr/>
        <a:lstStyle/>
        <a:p>
          <a:endParaRPr lang="en-US"/>
        </a:p>
      </dgm:t>
    </dgm:pt>
    <dgm:pt modelId="{CDE1DC79-76F8-4F36-910E-405A8D5BCEC4}" type="pres">
      <dgm:prSet presAssocID="{9E772030-DC5D-4CF0-B272-7964B7AFDC7F}" presName="compNode" presStyleCnt="0"/>
      <dgm:spPr/>
    </dgm:pt>
    <dgm:pt modelId="{08966CB2-8B62-4F24-BF65-6F0FFDCAED25}" type="pres">
      <dgm:prSet presAssocID="{9E772030-DC5D-4CF0-B272-7964B7AFDC7F}" presName="bkgdShape" presStyleLbl="node1" presStyleIdx="2" presStyleCnt="5" custLinFactNeighborX="-2400"/>
      <dgm:spPr/>
      <dgm:t>
        <a:bodyPr/>
        <a:lstStyle/>
        <a:p>
          <a:endParaRPr lang="en-US"/>
        </a:p>
      </dgm:t>
    </dgm:pt>
    <dgm:pt modelId="{3C948277-C502-451D-AB79-9A0E46632D56}" type="pres">
      <dgm:prSet presAssocID="{9E772030-DC5D-4CF0-B272-7964B7AFDC7F}" presName="nodeTx" presStyleLbl="node1" presStyleIdx="2" presStyleCnt="5">
        <dgm:presLayoutVars>
          <dgm:bulletEnabled val="1"/>
        </dgm:presLayoutVars>
      </dgm:prSet>
      <dgm:spPr/>
      <dgm:t>
        <a:bodyPr/>
        <a:lstStyle/>
        <a:p>
          <a:endParaRPr lang="en-US"/>
        </a:p>
      </dgm:t>
    </dgm:pt>
    <dgm:pt modelId="{1E1E4455-0A26-4AFC-ACA0-A15857564CA4}" type="pres">
      <dgm:prSet presAssocID="{9E772030-DC5D-4CF0-B272-7964B7AFDC7F}" presName="invisiNode" presStyleLbl="node1" presStyleIdx="2" presStyleCnt="5"/>
      <dgm:spPr/>
    </dgm:pt>
    <dgm:pt modelId="{A77F262B-AD3D-4F7D-8B1D-115FC37416DC}" type="pres">
      <dgm:prSet presAssocID="{9E772030-DC5D-4CF0-B272-7964B7AFDC7F}" presName="imagNode" presStyleLbl="fgImgPlace1" presStyleIdx="2" presStyleCnt="5"/>
      <dgm:spPr>
        <a:blipFill rotWithShape="0">
          <a:blip xmlns:r="http://schemas.openxmlformats.org/officeDocument/2006/relationships" r:embed="rId3"/>
          <a:stretch>
            <a:fillRect/>
          </a:stretch>
        </a:blipFill>
      </dgm:spPr>
    </dgm:pt>
    <dgm:pt modelId="{48C52AD1-90A0-48AE-8664-338532CFA2B1}" type="pres">
      <dgm:prSet presAssocID="{CC2CDF15-8748-464B-83ED-5BE9BE548359}" presName="sibTrans" presStyleLbl="sibTrans2D1" presStyleIdx="0" presStyleCnt="0"/>
      <dgm:spPr/>
      <dgm:t>
        <a:bodyPr/>
        <a:lstStyle/>
        <a:p>
          <a:endParaRPr lang="en-US"/>
        </a:p>
      </dgm:t>
    </dgm:pt>
    <dgm:pt modelId="{11947472-7CFD-4040-806C-7F150D032C65}" type="pres">
      <dgm:prSet presAssocID="{286B6DAF-EACA-4267-8C38-F2EF97A37116}" presName="compNode" presStyleCnt="0"/>
      <dgm:spPr/>
    </dgm:pt>
    <dgm:pt modelId="{12FE6855-C3BE-47E8-9215-81A25B631351}" type="pres">
      <dgm:prSet presAssocID="{286B6DAF-EACA-4267-8C38-F2EF97A37116}" presName="bkgdShape" presStyleLbl="node1" presStyleIdx="3" presStyleCnt="5" custLinFactNeighborX="-2400"/>
      <dgm:spPr/>
      <dgm:t>
        <a:bodyPr/>
        <a:lstStyle/>
        <a:p>
          <a:endParaRPr lang="en-US"/>
        </a:p>
      </dgm:t>
    </dgm:pt>
    <dgm:pt modelId="{648D2C8B-9843-4123-9C5F-32066F0A309D}" type="pres">
      <dgm:prSet presAssocID="{286B6DAF-EACA-4267-8C38-F2EF97A37116}" presName="nodeTx" presStyleLbl="node1" presStyleIdx="3" presStyleCnt="5">
        <dgm:presLayoutVars>
          <dgm:bulletEnabled val="1"/>
        </dgm:presLayoutVars>
      </dgm:prSet>
      <dgm:spPr/>
      <dgm:t>
        <a:bodyPr/>
        <a:lstStyle/>
        <a:p>
          <a:endParaRPr lang="en-US"/>
        </a:p>
      </dgm:t>
    </dgm:pt>
    <dgm:pt modelId="{F0A0AE27-81F4-4B28-A246-D2E067ABF22A}" type="pres">
      <dgm:prSet presAssocID="{286B6DAF-EACA-4267-8C38-F2EF97A37116}" presName="invisiNode" presStyleLbl="node1" presStyleIdx="3" presStyleCnt="5"/>
      <dgm:spPr/>
    </dgm:pt>
    <dgm:pt modelId="{372AE9B0-19C8-4EF8-9C97-F917934E3A6B}" type="pres">
      <dgm:prSet presAssocID="{286B6DAF-EACA-4267-8C38-F2EF97A37116}" presName="imagNode" presStyleLbl="fgImgPlace1" presStyleIdx="3" presStyleCnt="5"/>
      <dgm:spPr>
        <a:blipFill rotWithShape="0">
          <a:blip xmlns:r="http://schemas.openxmlformats.org/officeDocument/2006/relationships" r:embed="rId4"/>
          <a:stretch>
            <a:fillRect/>
          </a:stretch>
        </a:blipFill>
      </dgm:spPr>
    </dgm:pt>
    <dgm:pt modelId="{8ACFADA4-23E4-43C2-A55A-014382B0CD01}" type="pres">
      <dgm:prSet presAssocID="{9084FBBB-1262-4203-BB88-E939F47D03FB}" presName="sibTrans" presStyleLbl="sibTrans2D1" presStyleIdx="0" presStyleCnt="0"/>
      <dgm:spPr/>
      <dgm:t>
        <a:bodyPr/>
        <a:lstStyle/>
        <a:p>
          <a:endParaRPr lang="en-US"/>
        </a:p>
      </dgm:t>
    </dgm:pt>
    <dgm:pt modelId="{FE31BBD4-C93C-4E31-AE32-7B709C6F2B06}" type="pres">
      <dgm:prSet presAssocID="{24320606-F79B-43C4-B499-9D3F190FD0FA}" presName="compNode" presStyleCnt="0"/>
      <dgm:spPr/>
    </dgm:pt>
    <dgm:pt modelId="{DBDEE5EE-5770-4F99-B5D0-2B66EEA9D1E3}" type="pres">
      <dgm:prSet presAssocID="{24320606-F79B-43C4-B499-9D3F190FD0FA}" presName="bkgdShape" presStyleLbl="node1" presStyleIdx="4" presStyleCnt="5" custLinFactNeighborX="-2400"/>
      <dgm:spPr/>
      <dgm:t>
        <a:bodyPr/>
        <a:lstStyle/>
        <a:p>
          <a:endParaRPr lang="en-US"/>
        </a:p>
      </dgm:t>
    </dgm:pt>
    <dgm:pt modelId="{CED8E6E3-6B13-422F-BD2D-C179CFF69569}" type="pres">
      <dgm:prSet presAssocID="{24320606-F79B-43C4-B499-9D3F190FD0FA}" presName="nodeTx" presStyleLbl="node1" presStyleIdx="4" presStyleCnt="5">
        <dgm:presLayoutVars>
          <dgm:bulletEnabled val="1"/>
        </dgm:presLayoutVars>
      </dgm:prSet>
      <dgm:spPr/>
      <dgm:t>
        <a:bodyPr/>
        <a:lstStyle/>
        <a:p>
          <a:endParaRPr lang="en-US"/>
        </a:p>
      </dgm:t>
    </dgm:pt>
    <dgm:pt modelId="{F59D876A-D071-4D06-9AFC-A69F13E604BC}" type="pres">
      <dgm:prSet presAssocID="{24320606-F79B-43C4-B499-9D3F190FD0FA}" presName="invisiNode" presStyleLbl="node1" presStyleIdx="4" presStyleCnt="5"/>
      <dgm:spPr/>
    </dgm:pt>
    <dgm:pt modelId="{75230C0F-5308-4E1B-A9B7-4CB22CB8ED02}" type="pres">
      <dgm:prSet presAssocID="{24320606-F79B-43C4-B499-9D3F190FD0FA}" presName="imagNode" presStyleLbl="fgImgPlace1" presStyleIdx="4" presStyleCnt="5"/>
      <dgm:spPr>
        <a:blipFill rotWithShape="0">
          <a:blip xmlns:r="http://schemas.openxmlformats.org/officeDocument/2006/relationships" r:embed="rId5"/>
          <a:stretch>
            <a:fillRect/>
          </a:stretch>
        </a:blipFill>
      </dgm:spPr>
    </dgm:pt>
  </dgm:ptLst>
  <dgm:cxnLst>
    <dgm:cxn modelId="{DE711806-C974-404A-863A-F78E127AE98D}" type="presOf" srcId="{9084FBBB-1262-4203-BB88-E939F47D03FB}" destId="{8ACFADA4-23E4-43C2-A55A-014382B0CD01}" srcOrd="0" destOrd="0" presId="urn:microsoft.com/office/officeart/2005/8/layout/hList7"/>
    <dgm:cxn modelId="{8AABC369-328B-4D51-8745-CACD0CC6FA51}" srcId="{1BEF11B4-6FA8-4AFA-B41E-F789613C9BA4}" destId="{9E772030-DC5D-4CF0-B272-7964B7AFDC7F}" srcOrd="2" destOrd="0" parTransId="{3A9BB83A-9C1D-4AFD-9AEB-74FAF606B928}" sibTransId="{CC2CDF15-8748-464B-83ED-5BE9BE548359}"/>
    <dgm:cxn modelId="{B614B2BC-172D-40CB-87F5-339A22E81A18}" type="presOf" srcId="{286B6DAF-EACA-4267-8C38-F2EF97A37116}" destId="{12FE6855-C3BE-47E8-9215-81A25B631351}" srcOrd="0" destOrd="0" presId="urn:microsoft.com/office/officeart/2005/8/layout/hList7"/>
    <dgm:cxn modelId="{F32FF3E9-AF49-4590-B59A-5AB9853E1EC9}" srcId="{1BEF11B4-6FA8-4AFA-B41E-F789613C9BA4}" destId="{0CC9A911-7A09-4483-BE9B-A68CDB896F12}" srcOrd="0" destOrd="0" parTransId="{1CEBEBBA-2A62-4C25-9A42-D5969571FF78}" sibTransId="{07CD3E40-54B1-4EBE-B9CB-25A9066D5E06}"/>
    <dgm:cxn modelId="{59CF6440-ACF9-41DE-87DB-8F5CE855C01A}" type="presOf" srcId="{6C86FF42-D4B4-46AA-9CBA-9B6B5840195B}" destId="{12F77191-8A31-4CE1-915F-E9405BEA3730}" srcOrd="0" destOrd="0" presId="urn:microsoft.com/office/officeart/2005/8/layout/hList7"/>
    <dgm:cxn modelId="{85AD12C9-96A3-42A8-B308-5BB316D5CB99}" type="presOf" srcId="{24320606-F79B-43C4-B499-9D3F190FD0FA}" destId="{CED8E6E3-6B13-422F-BD2D-C179CFF69569}" srcOrd="1" destOrd="0" presId="urn:microsoft.com/office/officeart/2005/8/layout/hList7"/>
    <dgm:cxn modelId="{8BEFE448-0629-4226-B977-419E3A669C14}" type="presOf" srcId="{C7D8290F-7A1A-4E64-AFAB-427EB2B442A6}" destId="{C6D30D17-2C3F-49DA-B987-3052D940DEE5}" srcOrd="0" destOrd="0" presId="urn:microsoft.com/office/officeart/2005/8/layout/hList7"/>
    <dgm:cxn modelId="{161365F8-BC70-46EF-A2CD-9DE569427D11}" type="presOf" srcId="{C7D8290F-7A1A-4E64-AFAB-427EB2B442A6}" destId="{7502C561-72D0-40FC-8EAF-7EA56C6C7689}" srcOrd="1" destOrd="0" presId="urn:microsoft.com/office/officeart/2005/8/layout/hList7"/>
    <dgm:cxn modelId="{095BDF90-749C-4135-B0A6-138389D3A0FF}" type="presOf" srcId="{286B6DAF-EACA-4267-8C38-F2EF97A37116}" destId="{648D2C8B-9843-4123-9C5F-32066F0A309D}" srcOrd="1" destOrd="0" presId="urn:microsoft.com/office/officeart/2005/8/layout/hList7"/>
    <dgm:cxn modelId="{6212016D-E83E-41A4-AD6D-16185C0E6FF5}" type="presOf" srcId="{0CC9A911-7A09-4483-BE9B-A68CDB896F12}" destId="{7B0FF889-01E9-45A0-91BB-4A330B4BC460}" srcOrd="0" destOrd="0" presId="urn:microsoft.com/office/officeart/2005/8/layout/hList7"/>
    <dgm:cxn modelId="{71FD3C67-E72D-4F55-A42A-3F321D9D7183}" type="presOf" srcId="{0CC9A911-7A09-4483-BE9B-A68CDB896F12}" destId="{ED77E9A3-2469-4014-8D96-C3C82C73A4DD}" srcOrd="1" destOrd="0" presId="urn:microsoft.com/office/officeart/2005/8/layout/hList7"/>
    <dgm:cxn modelId="{5EF2A0DC-97F4-4315-9CA7-D63C520ADF1F}" type="presOf" srcId="{CC2CDF15-8748-464B-83ED-5BE9BE548359}" destId="{48C52AD1-90A0-48AE-8664-338532CFA2B1}" srcOrd="0" destOrd="0" presId="urn:microsoft.com/office/officeart/2005/8/layout/hList7"/>
    <dgm:cxn modelId="{AF4751A7-02CF-4307-9389-86610323BCBD}" type="presOf" srcId="{24320606-F79B-43C4-B499-9D3F190FD0FA}" destId="{DBDEE5EE-5770-4F99-B5D0-2B66EEA9D1E3}" srcOrd="0" destOrd="0" presId="urn:microsoft.com/office/officeart/2005/8/layout/hList7"/>
    <dgm:cxn modelId="{6A74A8FC-4D81-4657-845E-02ECB45B749B}" srcId="{1BEF11B4-6FA8-4AFA-B41E-F789613C9BA4}" destId="{C7D8290F-7A1A-4E64-AFAB-427EB2B442A6}" srcOrd="1" destOrd="0" parTransId="{0D6DECC6-3138-42DD-82F5-742FB224C86D}" sibTransId="{6C86FF42-D4B4-46AA-9CBA-9B6B5840195B}"/>
    <dgm:cxn modelId="{C3F9B080-9174-4B47-9D6B-1E9199A8861E}" type="presOf" srcId="{07CD3E40-54B1-4EBE-B9CB-25A9066D5E06}" destId="{0E2ABBEE-16B1-4323-A61C-1B3C803DCF7B}" srcOrd="0" destOrd="0" presId="urn:microsoft.com/office/officeart/2005/8/layout/hList7"/>
    <dgm:cxn modelId="{AE4ABD2A-2FAF-41EE-8E9B-D8495CC4CD54}" type="presOf" srcId="{9E772030-DC5D-4CF0-B272-7964B7AFDC7F}" destId="{3C948277-C502-451D-AB79-9A0E46632D56}" srcOrd="1" destOrd="0" presId="urn:microsoft.com/office/officeart/2005/8/layout/hList7"/>
    <dgm:cxn modelId="{1DB5A7E2-7ABB-4B9E-BFA7-06825FD69179}" type="presOf" srcId="{1BEF11B4-6FA8-4AFA-B41E-F789613C9BA4}" destId="{9D84EC65-A962-40F8-A7A2-E738D4338318}" srcOrd="0" destOrd="0" presId="urn:microsoft.com/office/officeart/2005/8/layout/hList7"/>
    <dgm:cxn modelId="{285B776B-2CAD-47AB-B05A-4779656456AA}" type="presOf" srcId="{9E772030-DC5D-4CF0-B272-7964B7AFDC7F}" destId="{08966CB2-8B62-4F24-BF65-6F0FFDCAED25}" srcOrd="0" destOrd="0" presId="urn:microsoft.com/office/officeart/2005/8/layout/hList7"/>
    <dgm:cxn modelId="{8B90D5E8-52E6-4302-B532-648F0B31BA86}" srcId="{1BEF11B4-6FA8-4AFA-B41E-F789613C9BA4}" destId="{286B6DAF-EACA-4267-8C38-F2EF97A37116}" srcOrd="3" destOrd="0" parTransId="{E3ECAB32-1794-436F-9676-13634B2FF6F5}" sibTransId="{9084FBBB-1262-4203-BB88-E939F47D03FB}"/>
    <dgm:cxn modelId="{76AB8DDE-B5E8-4E11-AD31-5D9DC3888A36}" srcId="{1BEF11B4-6FA8-4AFA-B41E-F789613C9BA4}" destId="{24320606-F79B-43C4-B499-9D3F190FD0FA}" srcOrd="4" destOrd="0" parTransId="{E65A9616-2081-4234-97EB-E4F9F72C959C}" sibTransId="{4E6DA828-4167-4607-A3FE-58B0D821902B}"/>
    <dgm:cxn modelId="{2418915C-25EF-408F-8B34-9297B8EAA772}" type="presParOf" srcId="{9D84EC65-A962-40F8-A7A2-E738D4338318}" destId="{DEDD8AE3-52FF-42CB-A786-2107F85E00E4}" srcOrd="0" destOrd="0" presId="urn:microsoft.com/office/officeart/2005/8/layout/hList7"/>
    <dgm:cxn modelId="{FB63D932-B0F6-45EB-A71B-5D82EAC4196E}" type="presParOf" srcId="{9D84EC65-A962-40F8-A7A2-E738D4338318}" destId="{91BC7C7C-B8F2-41D0-A870-EB17FFB9F7A3}" srcOrd="1" destOrd="0" presId="urn:microsoft.com/office/officeart/2005/8/layout/hList7"/>
    <dgm:cxn modelId="{5327BAB2-3D21-4661-A0AF-0CE6045FBA60}" type="presParOf" srcId="{91BC7C7C-B8F2-41D0-A870-EB17FFB9F7A3}" destId="{6C8B08C2-23BB-40D2-9FEA-8436CD2FE3AD}" srcOrd="0" destOrd="0" presId="urn:microsoft.com/office/officeart/2005/8/layout/hList7"/>
    <dgm:cxn modelId="{8B6730A4-769E-4CF0-B95E-6D133B12EEA1}" type="presParOf" srcId="{6C8B08C2-23BB-40D2-9FEA-8436CD2FE3AD}" destId="{7B0FF889-01E9-45A0-91BB-4A330B4BC460}" srcOrd="0" destOrd="0" presId="urn:microsoft.com/office/officeart/2005/8/layout/hList7"/>
    <dgm:cxn modelId="{DF3D8C12-28F7-4B6A-BCFC-5A793A3C2458}" type="presParOf" srcId="{6C8B08C2-23BB-40D2-9FEA-8436CD2FE3AD}" destId="{ED77E9A3-2469-4014-8D96-C3C82C73A4DD}" srcOrd="1" destOrd="0" presId="urn:microsoft.com/office/officeart/2005/8/layout/hList7"/>
    <dgm:cxn modelId="{4270DFE3-ACC0-4CE5-810A-C709129F14BF}" type="presParOf" srcId="{6C8B08C2-23BB-40D2-9FEA-8436CD2FE3AD}" destId="{0F4B5291-97C7-49EF-9B4A-615CB132B145}" srcOrd="2" destOrd="0" presId="urn:microsoft.com/office/officeart/2005/8/layout/hList7"/>
    <dgm:cxn modelId="{F932FA59-EE95-4665-9A57-BAADDD3FA32B}" type="presParOf" srcId="{6C8B08C2-23BB-40D2-9FEA-8436CD2FE3AD}" destId="{0B76E4BC-A127-42F4-ACC5-BBEAE5A85A25}" srcOrd="3" destOrd="0" presId="urn:microsoft.com/office/officeart/2005/8/layout/hList7"/>
    <dgm:cxn modelId="{8721507C-E209-4BB0-B6FC-C692F33E6DD3}" type="presParOf" srcId="{91BC7C7C-B8F2-41D0-A870-EB17FFB9F7A3}" destId="{0E2ABBEE-16B1-4323-A61C-1B3C803DCF7B}" srcOrd="1" destOrd="0" presId="urn:microsoft.com/office/officeart/2005/8/layout/hList7"/>
    <dgm:cxn modelId="{7209519D-C4F5-4B5B-AB0C-4854304E469E}" type="presParOf" srcId="{91BC7C7C-B8F2-41D0-A870-EB17FFB9F7A3}" destId="{5DA4C55B-A26C-4192-8E80-D065C86E8A79}" srcOrd="2" destOrd="0" presId="urn:microsoft.com/office/officeart/2005/8/layout/hList7"/>
    <dgm:cxn modelId="{37660B5A-8997-4C0F-93C6-FC8DA78C741D}" type="presParOf" srcId="{5DA4C55B-A26C-4192-8E80-D065C86E8A79}" destId="{C6D30D17-2C3F-49DA-B987-3052D940DEE5}" srcOrd="0" destOrd="0" presId="urn:microsoft.com/office/officeart/2005/8/layout/hList7"/>
    <dgm:cxn modelId="{1A5FDE03-71DE-4FE9-A2F5-5BB6C52EA049}" type="presParOf" srcId="{5DA4C55B-A26C-4192-8E80-D065C86E8A79}" destId="{7502C561-72D0-40FC-8EAF-7EA56C6C7689}" srcOrd="1" destOrd="0" presId="urn:microsoft.com/office/officeart/2005/8/layout/hList7"/>
    <dgm:cxn modelId="{287BA3C7-377C-477A-8AFC-CE075BB14795}" type="presParOf" srcId="{5DA4C55B-A26C-4192-8E80-D065C86E8A79}" destId="{B3D4AEF1-6FAA-4A55-8B7C-6417A5BFE9C2}" srcOrd="2" destOrd="0" presId="urn:microsoft.com/office/officeart/2005/8/layout/hList7"/>
    <dgm:cxn modelId="{1A34380A-1C61-4CE9-B67C-4214154A3590}" type="presParOf" srcId="{5DA4C55B-A26C-4192-8E80-D065C86E8A79}" destId="{5A57D8DF-5659-4139-92D7-4F721EC7A317}" srcOrd="3" destOrd="0" presId="urn:microsoft.com/office/officeart/2005/8/layout/hList7"/>
    <dgm:cxn modelId="{D532F518-DA44-40EE-9F21-FDF8DFFEBF7F}" type="presParOf" srcId="{91BC7C7C-B8F2-41D0-A870-EB17FFB9F7A3}" destId="{12F77191-8A31-4CE1-915F-E9405BEA3730}" srcOrd="3" destOrd="0" presId="urn:microsoft.com/office/officeart/2005/8/layout/hList7"/>
    <dgm:cxn modelId="{8D6DBEAE-D0B1-4BDE-9D59-96F30D651FEE}" type="presParOf" srcId="{91BC7C7C-B8F2-41D0-A870-EB17FFB9F7A3}" destId="{CDE1DC79-76F8-4F36-910E-405A8D5BCEC4}" srcOrd="4" destOrd="0" presId="urn:microsoft.com/office/officeart/2005/8/layout/hList7"/>
    <dgm:cxn modelId="{45E254B1-0C75-4F0F-AB77-056F47819510}" type="presParOf" srcId="{CDE1DC79-76F8-4F36-910E-405A8D5BCEC4}" destId="{08966CB2-8B62-4F24-BF65-6F0FFDCAED25}" srcOrd="0" destOrd="0" presId="urn:microsoft.com/office/officeart/2005/8/layout/hList7"/>
    <dgm:cxn modelId="{F8F3850B-80CD-4331-B823-FE4292D2E5B0}" type="presParOf" srcId="{CDE1DC79-76F8-4F36-910E-405A8D5BCEC4}" destId="{3C948277-C502-451D-AB79-9A0E46632D56}" srcOrd="1" destOrd="0" presId="urn:microsoft.com/office/officeart/2005/8/layout/hList7"/>
    <dgm:cxn modelId="{18F38575-51D5-4E5A-9F23-57DBA42C6806}" type="presParOf" srcId="{CDE1DC79-76F8-4F36-910E-405A8D5BCEC4}" destId="{1E1E4455-0A26-4AFC-ACA0-A15857564CA4}" srcOrd="2" destOrd="0" presId="urn:microsoft.com/office/officeart/2005/8/layout/hList7"/>
    <dgm:cxn modelId="{816E3CB6-45DA-41F3-BCC6-5353F544C61C}" type="presParOf" srcId="{CDE1DC79-76F8-4F36-910E-405A8D5BCEC4}" destId="{A77F262B-AD3D-4F7D-8B1D-115FC37416DC}" srcOrd="3" destOrd="0" presId="urn:microsoft.com/office/officeart/2005/8/layout/hList7"/>
    <dgm:cxn modelId="{D546D4DD-71D3-4A73-AFA8-3F7D86F9D18F}" type="presParOf" srcId="{91BC7C7C-B8F2-41D0-A870-EB17FFB9F7A3}" destId="{48C52AD1-90A0-48AE-8664-338532CFA2B1}" srcOrd="5" destOrd="0" presId="urn:microsoft.com/office/officeart/2005/8/layout/hList7"/>
    <dgm:cxn modelId="{5F75657A-08CC-4ABA-A706-B25AB50DF3D9}" type="presParOf" srcId="{91BC7C7C-B8F2-41D0-A870-EB17FFB9F7A3}" destId="{11947472-7CFD-4040-806C-7F150D032C65}" srcOrd="6" destOrd="0" presId="urn:microsoft.com/office/officeart/2005/8/layout/hList7"/>
    <dgm:cxn modelId="{5C32AA24-79D6-4805-92F4-D3C503C09B7C}" type="presParOf" srcId="{11947472-7CFD-4040-806C-7F150D032C65}" destId="{12FE6855-C3BE-47E8-9215-81A25B631351}" srcOrd="0" destOrd="0" presId="urn:microsoft.com/office/officeart/2005/8/layout/hList7"/>
    <dgm:cxn modelId="{6124F5D6-C6B2-4D29-B7B6-711378CF161A}" type="presParOf" srcId="{11947472-7CFD-4040-806C-7F150D032C65}" destId="{648D2C8B-9843-4123-9C5F-32066F0A309D}" srcOrd="1" destOrd="0" presId="urn:microsoft.com/office/officeart/2005/8/layout/hList7"/>
    <dgm:cxn modelId="{57D00D67-DB55-4544-A60B-820E342F0D85}" type="presParOf" srcId="{11947472-7CFD-4040-806C-7F150D032C65}" destId="{F0A0AE27-81F4-4B28-A246-D2E067ABF22A}" srcOrd="2" destOrd="0" presId="urn:microsoft.com/office/officeart/2005/8/layout/hList7"/>
    <dgm:cxn modelId="{B720F3D3-061C-4BC2-912E-DF4EB50762F1}" type="presParOf" srcId="{11947472-7CFD-4040-806C-7F150D032C65}" destId="{372AE9B0-19C8-4EF8-9C97-F917934E3A6B}" srcOrd="3" destOrd="0" presId="urn:microsoft.com/office/officeart/2005/8/layout/hList7"/>
    <dgm:cxn modelId="{AD694CA6-8259-470B-8F2A-DB8A6D79F490}" type="presParOf" srcId="{91BC7C7C-B8F2-41D0-A870-EB17FFB9F7A3}" destId="{8ACFADA4-23E4-43C2-A55A-014382B0CD01}" srcOrd="7" destOrd="0" presId="urn:microsoft.com/office/officeart/2005/8/layout/hList7"/>
    <dgm:cxn modelId="{A448DBE6-7ACC-4D72-A172-E8B8678B0631}" type="presParOf" srcId="{91BC7C7C-B8F2-41D0-A870-EB17FFB9F7A3}" destId="{FE31BBD4-C93C-4E31-AE32-7B709C6F2B06}" srcOrd="8" destOrd="0" presId="urn:microsoft.com/office/officeart/2005/8/layout/hList7"/>
    <dgm:cxn modelId="{033D7596-9CE4-4DD1-84C5-66059E79831B}" type="presParOf" srcId="{FE31BBD4-C93C-4E31-AE32-7B709C6F2B06}" destId="{DBDEE5EE-5770-4F99-B5D0-2B66EEA9D1E3}" srcOrd="0" destOrd="0" presId="urn:microsoft.com/office/officeart/2005/8/layout/hList7"/>
    <dgm:cxn modelId="{459B0427-5F1F-49CD-AD53-89207025898F}" type="presParOf" srcId="{FE31BBD4-C93C-4E31-AE32-7B709C6F2B06}" destId="{CED8E6E3-6B13-422F-BD2D-C179CFF69569}" srcOrd="1" destOrd="0" presId="urn:microsoft.com/office/officeart/2005/8/layout/hList7"/>
    <dgm:cxn modelId="{DA1E4D52-91CA-4B75-AC48-0621117D7D4A}" type="presParOf" srcId="{FE31BBD4-C93C-4E31-AE32-7B709C6F2B06}" destId="{F59D876A-D071-4D06-9AFC-A69F13E604BC}" srcOrd="2" destOrd="0" presId="urn:microsoft.com/office/officeart/2005/8/layout/hList7"/>
    <dgm:cxn modelId="{AFCE173D-B2AC-40F7-BCD6-2E53539D0A31}" type="presParOf" srcId="{FE31BBD4-C93C-4E31-AE32-7B709C6F2B06}" destId="{75230C0F-5308-4E1B-A9B7-4CB22CB8ED02}" srcOrd="3" destOrd="0" presId="urn:microsoft.com/office/officeart/2005/8/layout/hList7"/>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620E648-D208-4CD1-98C3-0522A4719F20}"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US"/>
        </a:p>
      </dgm:t>
    </dgm:pt>
    <dgm:pt modelId="{8041F34E-2EC8-459E-8BA4-7CDB62641D8C}">
      <dgm:prSet phldrT="[Text]"/>
      <dgm:spPr>
        <a:solidFill>
          <a:srgbClr val="003399"/>
        </a:solidFill>
      </dgm:spPr>
      <dgm:t>
        <a:bodyPr/>
        <a:lstStyle/>
        <a:p>
          <a:r>
            <a:rPr lang="en-US" dirty="0" smtClean="0"/>
            <a:t>Packaging</a:t>
          </a:r>
          <a:endParaRPr lang="en-US" dirty="0"/>
        </a:p>
      </dgm:t>
    </dgm:pt>
    <dgm:pt modelId="{44F5C06B-10F3-4626-9227-EA7EE3CF197C}" type="parTrans" cxnId="{52A8E8C2-19D0-4348-8D0B-E15A7B91EFB8}">
      <dgm:prSet/>
      <dgm:spPr/>
      <dgm:t>
        <a:bodyPr/>
        <a:lstStyle/>
        <a:p>
          <a:endParaRPr lang="en-US"/>
        </a:p>
      </dgm:t>
    </dgm:pt>
    <dgm:pt modelId="{4CDEE499-0586-4560-A40C-95A9D9FAC65C}" type="sibTrans" cxnId="{52A8E8C2-19D0-4348-8D0B-E15A7B91EFB8}">
      <dgm:prSet/>
      <dgm:spPr/>
      <dgm:t>
        <a:bodyPr/>
        <a:lstStyle/>
        <a:p>
          <a:endParaRPr lang="en-US"/>
        </a:p>
      </dgm:t>
    </dgm:pt>
    <dgm:pt modelId="{0EE15D89-F03A-44CB-B019-A3505BCC1231}">
      <dgm:prSet phldrT="[Text]"/>
      <dgm:spPr>
        <a:solidFill>
          <a:srgbClr val="003399"/>
        </a:solidFill>
      </dgm:spPr>
      <dgm:t>
        <a:bodyPr/>
        <a:lstStyle/>
        <a:p>
          <a:r>
            <a:rPr lang="en-US" dirty="0" smtClean="0"/>
            <a:t>Inadequate shipping container </a:t>
          </a:r>
          <a:endParaRPr lang="en-US" dirty="0"/>
        </a:p>
      </dgm:t>
    </dgm:pt>
    <dgm:pt modelId="{2A363424-883E-4CDA-B6F4-17203E902516}" type="parTrans" cxnId="{185C8FCD-FD34-4D02-BBDE-A59D75B1483B}">
      <dgm:prSet/>
      <dgm:spPr/>
      <dgm:t>
        <a:bodyPr/>
        <a:lstStyle/>
        <a:p>
          <a:endParaRPr lang="en-US"/>
        </a:p>
      </dgm:t>
    </dgm:pt>
    <dgm:pt modelId="{BDA07A8B-C17F-48F5-82BE-CF3D4DC5D131}" type="sibTrans" cxnId="{185C8FCD-FD34-4D02-BBDE-A59D75B1483B}">
      <dgm:prSet/>
      <dgm:spPr/>
      <dgm:t>
        <a:bodyPr/>
        <a:lstStyle/>
        <a:p>
          <a:endParaRPr lang="en-US"/>
        </a:p>
      </dgm:t>
    </dgm:pt>
    <dgm:pt modelId="{D17849A8-8D13-4460-81D9-9CE3137F9E93}">
      <dgm:prSet phldrT="[Text]"/>
      <dgm:spPr>
        <a:solidFill>
          <a:srgbClr val="003399"/>
        </a:solidFill>
      </dgm:spPr>
      <dgm:t>
        <a:bodyPr/>
        <a:lstStyle/>
        <a:p>
          <a:r>
            <a:rPr lang="en-US" dirty="0" smtClean="0"/>
            <a:t>Pallet issues</a:t>
          </a:r>
          <a:endParaRPr lang="en-US" dirty="0"/>
        </a:p>
      </dgm:t>
    </dgm:pt>
    <dgm:pt modelId="{11A13B28-F8A9-422B-8453-39D10B1789D2}" type="parTrans" cxnId="{B2DC5760-0B2F-4A12-9878-C0C249C7E2AB}">
      <dgm:prSet/>
      <dgm:spPr/>
      <dgm:t>
        <a:bodyPr/>
        <a:lstStyle/>
        <a:p>
          <a:endParaRPr lang="en-US"/>
        </a:p>
      </dgm:t>
    </dgm:pt>
    <dgm:pt modelId="{D7F1E4E1-6918-44BE-AB1A-FDF121876044}" type="sibTrans" cxnId="{B2DC5760-0B2F-4A12-9878-C0C249C7E2AB}">
      <dgm:prSet/>
      <dgm:spPr/>
      <dgm:t>
        <a:bodyPr/>
        <a:lstStyle/>
        <a:p>
          <a:endParaRPr lang="en-US"/>
        </a:p>
      </dgm:t>
    </dgm:pt>
    <dgm:pt modelId="{3FDEDD61-6828-4874-A6FF-071D54F22A5C}">
      <dgm:prSet phldrT="[Text]"/>
      <dgm:spPr>
        <a:solidFill>
          <a:srgbClr val="003399"/>
        </a:solidFill>
      </dgm:spPr>
      <dgm:t>
        <a:bodyPr/>
        <a:lstStyle/>
        <a:p>
          <a:r>
            <a:rPr lang="en-US" dirty="0" smtClean="0"/>
            <a:t>Marking</a:t>
          </a:r>
          <a:endParaRPr lang="en-US" dirty="0"/>
        </a:p>
      </dgm:t>
    </dgm:pt>
    <dgm:pt modelId="{12223C12-C088-4B58-A358-F345F22769B4}" type="parTrans" cxnId="{36736356-37AD-4C77-BDCA-2613E4E29128}">
      <dgm:prSet/>
      <dgm:spPr/>
      <dgm:t>
        <a:bodyPr/>
        <a:lstStyle/>
        <a:p>
          <a:endParaRPr lang="en-US"/>
        </a:p>
      </dgm:t>
    </dgm:pt>
    <dgm:pt modelId="{CEBF13F1-A327-4692-8126-B410C59D43E5}" type="sibTrans" cxnId="{36736356-37AD-4C77-BDCA-2613E4E29128}">
      <dgm:prSet/>
      <dgm:spPr/>
      <dgm:t>
        <a:bodyPr/>
        <a:lstStyle/>
        <a:p>
          <a:endParaRPr lang="en-US"/>
        </a:p>
      </dgm:t>
    </dgm:pt>
    <dgm:pt modelId="{78A597FB-CEDC-41FF-9D73-ACC8B4876CF4}">
      <dgm:prSet phldrT="[Text]"/>
      <dgm:spPr>
        <a:solidFill>
          <a:srgbClr val="003399"/>
        </a:solidFill>
      </dgm:spPr>
      <dgm:t>
        <a:bodyPr/>
        <a:lstStyle/>
        <a:p>
          <a:r>
            <a:rPr lang="en-US" dirty="0" smtClean="0"/>
            <a:t>Missing required information</a:t>
          </a:r>
          <a:endParaRPr lang="en-US" dirty="0"/>
        </a:p>
      </dgm:t>
    </dgm:pt>
    <dgm:pt modelId="{48B4786C-F99C-4C95-AC4E-8D8406E62EB2}" type="parTrans" cxnId="{D03988FC-DCA2-4E2E-B3FB-293B7959453B}">
      <dgm:prSet/>
      <dgm:spPr/>
      <dgm:t>
        <a:bodyPr/>
        <a:lstStyle/>
        <a:p>
          <a:endParaRPr lang="en-US"/>
        </a:p>
      </dgm:t>
    </dgm:pt>
    <dgm:pt modelId="{04AD25EB-11B0-4F0A-82B9-53D8CF6B549D}" type="sibTrans" cxnId="{D03988FC-DCA2-4E2E-B3FB-293B7959453B}">
      <dgm:prSet/>
      <dgm:spPr/>
      <dgm:t>
        <a:bodyPr/>
        <a:lstStyle/>
        <a:p>
          <a:endParaRPr lang="en-US"/>
        </a:p>
      </dgm:t>
    </dgm:pt>
    <dgm:pt modelId="{747ED560-6714-46EB-A65D-3E78DA909D25}">
      <dgm:prSet phldrT="[Text]"/>
      <dgm:spPr>
        <a:solidFill>
          <a:srgbClr val="003399"/>
        </a:solidFill>
      </dgm:spPr>
      <dgm:t>
        <a:bodyPr/>
        <a:lstStyle/>
        <a:p>
          <a:r>
            <a:rPr lang="en-US" dirty="0" smtClean="0"/>
            <a:t>Incorrect information</a:t>
          </a:r>
          <a:endParaRPr lang="en-US" dirty="0"/>
        </a:p>
      </dgm:t>
    </dgm:pt>
    <dgm:pt modelId="{D48C5B5F-3DCE-47DA-B98D-544705DE3CD8}" type="parTrans" cxnId="{0E6F9269-4BDE-4DFF-90D5-2B3A5A7B6F9F}">
      <dgm:prSet/>
      <dgm:spPr/>
      <dgm:t>
        <a:bodyPr/>
        <a:lstStyle/>
        <a:p>
          <a:endParaRPr lang="en-US"/>
        </a:p>
      </dgm:t>
    </dgm:pt>
    <dgm:pt modelId="{CCE3020C-F2C5-49E0-887C-BBC7273B9F04}" type="sibTrans" cxnId="{0E6F9269-4BDE-4DFF-90D5-2B3A5A7B6F9F}">
      <dgm:prSet/>
      <dgm:spPr/>
      <dgm:t>
        <a:bodyPr/>
        <a:lstStyle/>
        <a:p>
          <a:endParaRPr lang="en-US"/>
        </a:p>
      </dgm:t>
    </dgm:pt>
    <dgm:pt modelId="{A2F44AD8-F913-4908-A81D-C9C9DAE38C0B}">
      <dgm:prSet phldrT="[Text]"/>
      <dgm:spPr>
        <a:solidFill>
          <a:srgbClr val="003399"/>
        </a:solidFill>
      </dgm:spPr>
      <dgm:t>
        <a:bodyPr/>
        <a:lstStyle/>
        <a:p>
          <a:r>
            <a:rPr lang="en-US" dirty="0" smtClean="0"/>
            <a:t>Customer</a:t>
          </a:r>
          <a:endParaRPr lang="en-US" dirty="0"/>
        </a:p>
      </dgm:t>
    </dgm:pt>
    <dgm:pt modelId="{6145B57D-6E88-40C8-9B80-C60FA1DCA6D4}" type="parTrans" cxnId="{320F4653-DB7B-4342-9170-9269B98E43DD}">
      <dgm:prSet/>
      <dgm:spPr/>
      <dgm:t>
        <a:bodyPr/>
        <a:lstStyle/>
        <a:p>
          <a:endParaRPr lang="en-US"/>
        </a:p>
      </dgm:t>
    </dgm:pt>
    <dgm:pt modelId="{51D8060C-73C0-4C07-97BA-88DA40465073}" type="sibTrans" cxnId="{320F4653-DB7B-4342-9170-9269B98E43DD}">
      <dgm:prSet/>
      <dgm:spPr/>
      <dgm:t>
        <a:bodyPr/>
        <a:lstStyle/>
        <a:p>
          <a:endParaRPr lang="en-US"/>
        </a:p>
      </dgm:t>
    </dgm:pt>
    <dgm:pt modelId="{AB7D438E-520B-437A-9BFC-D11E140F3BD9}">
      <dgm:prSet phldrT="[Text]"/>
      <dgm:spPr>
        <a:solidFill>
          <a:srgbClr val="003399"/>
        </a:solidFill>
      </dgm:spPr>
      <dgm:t>
        <a:bodyPr/>
        <a:lstStyle/>
        <a:p>
          <a:r>
            <a:rPr lang="en-US" dirty="0" smtClean="0"/>
            <a:t>Inadequate information provided</a:t>
          </a:r>
          <a:endParaRPr lang="en-US" dirty="0"/>
        </a:p>
      </dgm:t>
    </dgm:pt>
    <dgm:pt modelId="{0CE26D91-1DF0-46D5-93B0-68045EED9C65}" type="parTrans" cxnId="{E4CDDD96-858F-4498-8336-EB8E6C6368A4}">
      <dgm:prSet/>
      <dgm:spPr/>
      <dgm:t>
        <a:bodyPr/>
        <a:lstStyle/>
        <a:p>
          <a:endParaRPr lang="en-US"/>
        </a:p>
      </dgm:t>
    </dgm:pt>
    <dgm:pt modelId="{BC4D24F4-6B8D-4012-8167-B396232F3BF6}" type="sibTrans" cxnId="{E4CDDD96-858F-4498-8336-EB8E6C6368A4}">
      <dgm:prSet/>
      <dgm:spPr/>
      <dgm:t>
        <a:bodyPr/>
        <a:lstStyle/>
        <a:p>
          <a:endParaRPr lang="en-US"/>
        </a:p>
      </dgm:t>
    </dgm:pt>
    <dgm:pt modelId="{ECBD7A43-137E-4210-9FA5-27FB5F68B0AB}">
      <dgm:prSet phldrT="[Text]"/>
      <dgm:spPr>
        <a:solidFill>
          <a:srgbClr val="003399"/>
        </a:solidFill>
      </dgm:spPr>
      <dgm:t>
        <a:bodyPr/>
        <a:lstStyle/>
        <a:p>
          <a:r>
            <a:rPr lang="en-US" dirty="0" smtClean="0"/>
            <a:t>Customer changes location</a:t>
          </a:r>
          <a:endParaRPr lang="en-US" dirty="0"/>
        </a:p>
      </dgm:t>
    </dgm:pt>
    <dgm:pt modelId="{EFAB6A8C-5E28-481B-AF50-51A56007C2AC}" type="parTrans" cxnId="{7C0C30B9-2DC0-46DB-BF00-CA393EC907A2}">
      <dgm:prSet/>
      <dgm:spPr/>
      <dgm:t>
        <a:bodyPr/>
        <a:lstStyle/>
        <a:p>
          <a:endParaRPr lang="en-US"/>
        </a:p>
      </dgm:t>
    </dgm:pt>
    <dgm:pt modelId="{3FB9C31D-0E6B-4DC6-92EA-51FA015790A0}" type="sibTrans" cxnId="{7C0C30B9-2DC0-46DB-BF00-CA393EC907A2}">
      <dgm:prSet/>
      <dgm:spPr/>
      <dgm:t>
        <a:bodyPr/>
        <a:lstStyle/>
        <a:p>
          <a:endParaRPr lang="en-US"/>
        </a:p>
      </dgm:t>
    </dgm:pt>
    <dgm:pt modelId="{3A325F83-292D-425C-87C3-FA054BFA5D54}" type="pres">
      <dgm:prSet presAssocID="{7620E648-D208-4CD1-98C3-0522A4719F20}" presName="linear" presStyleCnt="0">
        <dgm:presLayoutVars>
          <dgm:dir/>
          <dgm:resizeHandles val="exact"/>
        </dgm:presLayoutVars>
      </dgm:prSet>
      <dgm:spPr/>
      <dgm:t>
        <a:bodyPr/>
        <a:lstStyle/>
        <a:p>
          <a:endParaRPr lang="en-US"/>
        </a:p>
      </dgm:t>
    </dgm:pt>
    <dgm:pt modelId="{D08A2B1A-56DC-4E0B-8938-6DD518527215}" type="pres">
      <dgm:prSet presAssocID="{8041F34E-2EC8-459E-8BA4-7CDB62641D8C}" presName="comp" presStyleCnt="0"/>
      <dgm:spPr/>
    </dgm:pt>
    <dgm:pt modelId="{6C447F81-7F3E-42D9-9F25-8064169FE081}" type="pres">
      <dgm:prSet presAssocID="{8041F34E-2EC8-459E-8BA4-7CDB62641D8C}" presName="box" presStyleLbl="node1" presStyleIdx="0" presStyleCnt="3"/>
      <dgm:spPr/>
      <dgm:t>
        <a:bodyPr/>
        <a:lstStyle/>
        <a:p>
          <a:endParaRPr lang="en-US"/>
        </a:p>
      </dgm:t>
    </dgm:pt>
    <dgm:pt modelId="{125E86CF-162D-40A8-8422-CB03870B1677}" type="pres">
      <dgm:prSet presAssocID="{8041F34E-2EC8-459E-8BA4-7CDB62641D8C}" presName="img" presStyleLbl="fgImgPlace1" presStyleIdx="0" presStyleCnt="3"/>
      <dgm:spPr>
        <a:blipFill rotWithShape="0">
          <a:blip xmlns:r="http://schemas.openxmlformats.org/officeDocument/2006/relationships" r:embed="rId1"/>
          <a:stretch>
            <a:fillRect/>
          </a:stretch>
        </a:blipFill>
      </dgm:spPr>
    </dgm:pt>
    <dgm:pt modelId="{B883B97D-4C19-49FA-8BB1-D0B87F57FC89}" type="pres">
      <dgm:prSet presAssocID="{8041F34E-2EC8-459E-8BA4-7CDB62641D8C}" presName="text" presStyleLbl="node1" presStyleIdx="0" presStyleCnt="3">
        <dgm:presLayoutVars>
          <dgm:bulletEnabled val="1"/>
        </dgm:presLayoutVars>
      </dgm:prSet>
      <dgm:spPr/>
      <dgm:t>
        <a:bodyPr/>
        <a:lstStyle/>
        <a:p>
          <a:endParaRPr lang="en-US"/>
        </a:p>
      </dgm:t>
    </dgm:pt>
    <dgm:pt modelId="{BC8F92B2-C0F4-4F57-A212-320F5C77456C}" type="pres">
      <dgm:prSet presAssocID="{4CDEE499-0586-4560-A40C-95A9D9FAC65C}" presName="spacer" presStyleCnt="0"/>
      <dgm:spPr/>
    </dgm:pt>
    <dgm:pt modelId="{80C8E2A1-CC65-485F-8FB8-83442991DABD}" type="pres">
      <dgm:prSet presAssocID="{3FDEDD61-6828-4874-A6FF-071D54F22A5C}" presName="comp" presStyleCnt="0"/>
      <dgm:spPr/>
    </dgm:pt>
    <dgm:pt modelId="{D74ABBFA-2626-42E8-9E68-578ABCC302EB}" type="pres">
      <dgm:prSet presAssocID="{3FDEDD61-6828-4874-A6FF-071D54F22A5C}" presName="box" presStyleLbl="node1" presStyleIdx="1" presStyleCnt="3"/>
      <dgm:spPr/>
      <dgm:t>
        <a:bodyPr/>
        <a:lstStyle/>
        <a:p>
          <a:endParaRPr lang="en-US"/>
        </a:p>
      </dgm:t>
    </dgm:pt>
    <dgm:pt modelId="{583B416C-2696-43B8-92F9-F410DCF91AAD}" type="pres">
      <dgm:prSet presAssocID="{3FDEDD61-6828-4874-A6FF-071D54F22A5C}" presName="img" presStyleLbl="fgImgPlace1" presStyleIdx="1" presStyleCnt="3"/>
      <dgm:spPr>
        <a:blipFill rotWithShape="0">
          <a:blip xmlns:r="http://schemas.openxmlformats.org/officeDocument/2006/relationships" r:embed="rId2"/>
          <a:stretch>
            <a:fillRect/>
          </a:stretch>
        </a:blipFill>
      </dgm:spPr>
    </dgm:pt>
    <dgm:pt modelId="{F5CC5FEB-5BEB-418C-B663-B2D240B2BE0D}" type="pres">
      <dgm:prSet presAssocID="{3FDEDD61-6828-4874-A6FF-071D54F22A5C}" presName="text" presStyleLbl="node1" presStyleIdx="1" presStyleCnt="3">
        <dgm:presLayoutVars>
          <dgm:bulletEnabled val="1"/>
        </dgm:presLayoutVars>
      </dgm:prSet>
      <dgm:spPr/>
      <dgm:t>
        <a:bodyPr/>
        <a:lstStyle/>
        <a:p>
          <a:endParaRPr lang="en-US"/>
        </a:p>
      </dgm:t>
    </dgm:pt>
    <dgm:pt modelId="{0D31C1F6-DC55-485F-A80A-0754790A7640}" type="pres">
      <dgm:prSet presAssocID="{CEBF13F1-A327-4692-8126-B410C59D43E5}" presName="spacer" presStyleCnt="0"/>
      <dgm:spPr/>
    </dgm:pt>
    <dgm:pt modelId="{24C059D2-5082-406D-BE0E-779445BDED8D}" type="pres">
      <dgm:prSet presAssocID="{A2F44AD8-F913-4908-A81D-C9C9DAE38C0B}" presName="comp" presStyleCnt="0"/>
      <dgm:spPr/>
    </dgm:pt>
    <dgm:pt modelId="{2625FDC7-3AFA-4F89-9691-E02DC907D865}" type="pres">
      <dgm:prSet presAssocID="{A2F44AD8-F913-4908-A81D-C9C9DAE38C0B}" presName="box" presStyleLbl="node1" presStyleIdx="2" presStyleCnt="3"/>
      <dgm:spPr/>
      <dgm:t>
        <a:bodyPr/>
        <a:lstStyle/>
        <a:p>
          <a:endParaRPr lang="en-US"/>
        </a:p>
      </dgm:t>
    </dgm:pt>
    <dgm:pt modelId="{A94CAD8B-F0FB-484C-9249-48EF3028FC19}" type="pres">
      <dgm:prSet presAssocID="{A2F44AD8-F913-4908-A81D-C9C9DAE38C0B}" presName="img" presStyleLbl="fgImgPlace1" presStyleIdx="2" presStyleCnt="3"/>
      <dgm:spPr>
        <a:blipFill rotWithShape="0">
          <a:blip xmlns:r="http://schemas.openxmlformats.org/officeDocument/2006/relationships" r:embed="rId3"/>
          <a:stretch>
            <a:fillRect/>
          </a:stretch>
        </a:blipFill>
      </dgm:spPr>
    </dgm:pt>
    <dgm:pt modelId="{7B6C447C-91C1-42D2-B75D-9FE80FC4344B}" type="pres">
      <dgm:prSet presAssocID="{A2F44AD8-F913-4908-A81D-C9C9DAE38C0B}" presName="text" presStyleLbl="node1" presStyleIdx="2" presStyleCnt="3">
        <dgm:presLayoutVars>
          <dgm:bulletEnabled val="1"/>
        </dgm:presLayoutVars>
      </dgm:prSet>
      <dgm:spPr/>
      <dgm:t>
        <a:bodyPr/>
        <a:lstStyle/>
        <a:p>
          <a:endParaRPr lang="en-US"/>
        </a:p>
      </dgm:t>
    </dgm:pt>
  </dgm:ptLst>
  <dgm:cxnLst>
    <dgm:cxn modelId="{F3204588-2B51-4A74-80B4-01868B4939D1}" type="presOf" srcId="{AB7D438E-520B-437A-9BFC-D11E140F3BD9}" destId="{2625FDC7-3AFA-4F89-9691-E02DC907D865}" srcOrd="0" destOrd="1" presId="urn:microsoft.com/office/officeart/2005/8/layout/vList4"/>
    <dgm:cxn modelId="{52A8E8C2-19D0-4348-8D0B-E15A7B91EFB8}" srcId="{7620E648-D208-4CD1-98C3-0522A4719F20}" destId="{8041F34E-2EC8-459E-8BA4-7CDB62641D8C}" srcOrd="0" destOrd="0" parTransId="{44F5C06B-10F3-4626-9227-EA7EE3CF197C}" sibTransId="{4CDEE499-0586-4560-A40C-95A9D9FAC65C}"/>
    <dgm:cxn modelId="{33EB4650-17B5-4B16-99BC-DCE0A263EDA7}" type="presOf" srcId="{747ED560-6714-46EB-A65D-3E78DA909D25}" destId="{D74ABBFA-2626-42E8-9E68-578ABCC302EB}" srcOrd="0" destOrd="2" presId="urn:microsoft.com/office/officeart/2005/8/layout/vList4"/>
    <dgm:cxn modelId="{320F4653-DB7B-4342-9170-9269B98E43DD}" srcId="{7620E648-D208-4CD1-98C3-0522A4719F20}" destId="{A2F44AD8-F913-4908-A81D-C9C9DAE38C0B}" srcOrd="2" destOrd="0" parTransId="{6145B57D-6E88-40C8-9B80-C60FA1DCA6D4}" sibTransId="{51D8060C-73C0-4C07-97BA-88DA40465073}"/>
    <dgm:cxn modelId="{A417E654-F24A-4C01-A979-82F19130E605}" type="presOf" srcId="{8041F34E-2EC8-459E-8BA4-7CDB62641D8C}" destId="{B883B97D-4C19-49FA-8BB1-D0B87F57FC89}" srcOrd="1" destOrd="0" presId="urn:microsoft.com/office/officeart/2005/8/layout/vList4"/>
    <dgm:cxn modelId="{2C6C52E8-12E2-429B-BC4A-03B8ECD0B0C7}" type="presOf" srcId="{D17849A8-8D13-4460-81D9-9CE3137F9E93}" destId="{6C447F81-7F3E-42D9-9F25-8064169FE081}" srcOrd="0" destOrd="2" presId="urn:microsoft.com/office/officeart/2005/8/layout/vList4"/>
    <dgm:cxn modelId="{8D6FF87B-7AF8-4736-8FE6-20563EC42CC6}" type="presOf" srcId="{A2F44AD8-F913-4908-A81D-C9C9DAE38C0B}" destId="{7B6C447C-91C1-42D2-B75D-9FE80FC4344B}" srcOrd="1" destOrd="0" presId="urn:microsoft.com/office/officeart/2005/8/layout/vList4"/>
    <dgm:cxn modelId="{EA5D4FA0-A538-47CA-8C03-93F76612726C}" type="presOf" srcId="{0EE15D89-F03A-44CB-B019-A3505BCC1231}" destId="{6C447F81-7F3E-42D9-9F25-8064169FE081}" srcOrd="0" destOrd="1" presId="urn:microsoft.com/office/officeart/2005/8/layout/vList4"/>
    <dgm:cxn modelId="{0E6F9269-4BDE-4DFF-90D5-2B3A5A7B6F9F}" srcId="{3FDEDD61-6828-4874-A6FF-071D54F22A5C}" destId="{747ED560-6714-46EB-A65D-3E78DA909D25}" srcOrd="1" destOrd="0" parTransId="{D48C5B5F-3DCE-47DA-B98D-544705DE3CD8}" sibTransId="{CCE3020C-F2C5-49E0-887C-BBC7273B9F04}"/>
    <dgm:cxn modelId="{BECAC824-03CF-4DFD-8D2F-F9687A00FE62}" type="presOf" srcId="{7620E648-D208-4CD1-98C3-0522A4719F20}" destId="{3A325F83-292D-425C-87C3-FA054BFA5D54}" srcOrd="0" destOrd="0" presId="urn:microsoft.com/office/officeart/2005/8/layout/vList4"/>
    <dgm:cxn modelId="{C4A13AD4-4C92-412A-8381-11780BCA3A94}" type="presOf" srcId="{D17849A8-8D13-4460-81D9-9CE3137F9E93}" destId="{B883B97D-4C19-49FA-8BB1-D0B87F57FC89}" srcOrd="1" destOrd="2" presId="urn:microsoft.com/office/officeart/2005/8/layout/vList4"/>
    <dgm:cxn modelId="{D03988FC-DCA2-4E2E-B3FB-293B7959453B}" srcId="{3FDEDD61-6828-4874-A6FF-071D54F22A5C}" destId="{78A597FB-CEDC-41FF-9D73-ACC8B4876CF4}" srcOrd="0" destOrd="0" parTransId="{48B4786C-F99C-4C95-AC4E-8D8406E62EB2}" sibTransId="{04AD25EB-11B0-4F0A-82B9-53D8CF6B549D}"/>
    <dgm:cxn modelId="{E4CDDD96-858F-4498-8336-EB8E6C6368A4}" srcId="{A2F44AD8-F913-4908-A81D-C9C9DAE38C0B}" destId="{AB7D438E-520B-437A-9BFC-D11E140F3BD9}" srcOrd="0" destOrd="0" parTransId="{0CE26D91-1DF0-46D5-93B0-68045EED9C65}" sibTransId="{BC4D24F4-6B8D-4012-8167-B396232F3BF6}"/>
    <dgm:cxn modelId="{B2DC5760-0B2F-4A12-9878-C0C249C7E2AB}" srcId="{8041F34E-2EC8-459E-8BA4-7CDB62641D8C}" destId="{D17849A8-8D13-4460-81D9-9CE3137F9E93}" srcOrd="1" destOrd="0" parTransId="{11A13B28-F8A9-422B-8453-39D10B1789D2}" sibTransId="{D7F1E4E1-6918-44BE-AB1A-FDF121876044}"/>
    <dgm:cxn modelId="{03B39F2D-AAAC-4566-B7CF-5C3516671736}" type="presOf" srcId="{8041F34E-2EC8-459E-8BA4-7CDB62641D8C}" destId="{6C447F81-7F3E-42D9-9F25-8064169FE081}" srcOrd="0" destOrd="0" presId="urn:microsoft.com/office/officeart/2005/8/layout/vList4"/>
    <dgm:cxn modelId="{185C8FCD-FD34-4D02-BBDE-A59D75B1483B}" srcId="{8041F34E-2EC8-459E-8BA4-7CDB62641D8C}" destId="{0EE15D89-F03A-44CB-B019-A3505BCC1231}" srcOrd="0" destOrd="0" parTransId="{2A363424-883E-4CDA-B6F4-17203E902516}" sibTransId="{BDA07A8B-C17F-48F5-82BE-CF3D4DC5D131}"/>
    <dgm:cxn modelId="{84E31AA9-5108-49ED-A36A-E91FA5277448}" type="presOf" srcId="{0EE15D89-F03A-44CB-B019-A3505BCC1231}" destId="{B883B97D-4C19-49FA-8BB1-D0B87F57FC89}" srcOrd="1" destOrd="1" presId="urn:microsoft.com/office/officeart/2005/8/layout/vList4"/>
    <dgm:cxn modelId="{B82B1C5A-88FA-4A1D-9044-EBFA0EBFE62F}" type="presOf" srcId="{78A597FB-CEDC-41FF-9D73-ACC8B4876CF4}" destId="{D74ABBFA-2626-42E8-9E68-578ABCC302EB}" srcOrd="0" destOrd="1" presId="urn:microsoft.com/office/officeart/2005/8/layout/vList4"/>
    <dgm:cxn modelId="{F22BFFFF-6484-4E40-8869-E2590AD3D57E}" type="presOf" srcId="{747ED560-6714-46EB-A65D-3E78DA909D25}" destId="{F5CC5FEB-5BEB-418C-B663-B2D240B2BE0D}" srcOrd="1" destOrd="2" presId="urn:microsoft.com/office/officeart/2005/8/layout/vList4"/>
    <dgm:cxn modelId="{4FB9D385-6F50-4210-8F57-25E91514AEF6}" type="presOf" srcId="{ECBD7A43-137E-4210-9FA5-27FB5F68B0AB}" destId="{7B6C447C-91C1-42D2-B75D-9FE80FC4344B}" srcOrd="1" destOrd="2" presId="urn:microsoft.com/office/officeart/2005/8/layout/vList4"/>
    <dgm:cxn modelId="{36736356-37AD-4C77-BDCA-2613E4E29128}" srcId="{7620E648-D208-4CD1-98C3-0522A4719F20}" destId="{3FDEDD61-6828-4874-A6FF-071D54F22A5C}" srcOrd="1" destOrd="0" parTransId="{12223C12-C088-4B58-A358-F345F22769B4}" sibTransId="{CEBF13F1-A327-4692-8126-B410C59D43E5}"/>
    <dgm:cxn modelId="{183325F7-AFB2-4665-BB45-D3A8AA159512}" type="presOf" srcId="{AB7D438E-520B-437A-9BFC-D11E140F3BD9}" destId="{7B6C447C-91C1-42D2-B75D-9FE80FC4344B}" srcOrd="1" destOrd="1" presId="urn:microsoft.com/office/officeart/2005/8/layout/vList4"/>
    <dgm:cxn modelId="{9228AD56-1319-4E41-9F97-91A7BA0D9D0E}" type="presOf" srcId="{3FDEDD61-6828-4874-A6FF-071D54F22A5C}" destId="{F5CC5FEB-5BEB-418C-B663-B2D240B2BE0D}" srcOrd="1" destOrd="0" presId="urn:microsoft.com/office/officeart/2005/8/layout/vList4"/>
    <dgm:cxn modelId="{A17EFA70-9A8F-4BAB-ABD1-7CA1AE73B387}" type="presOf" srcId="{A2F44AD8-F913-4908-A81D-C9C9DAE38C0B}" destId="{2625FDC7-3AFA-4F89-9691-E02DC907D865}" srcOrd="0" destOrd="0" presId="urn:microsoft.com/office/officeart/2005/8/layout/vList4"/>
    <dgm:cxn modelId="{7CDB6E3E-73AE-4AEB-A262-792FA240BD1C}" type="presOf" srcId="{78A597FB-CEDC-41FF-9D73-ACC8B4876CF4}" destId="{F5CC5FEB-5BEB-418C-B663-B2D240B2BE0D}" srcOrd="1" destOrd="1" presId="urn:microsoft.com/office/officeart/2005/8/layout/vList4"/>
    <dgm:cxn modelId="{7C0C30B9-2DC0-46DB-BF00-CA393EC907A2}" srcId="{A2F44AD8-F913-4908-A81D-C9C9DAE38C0B}" destId="{ECBD7A43-137E-4210-9FA5-27FB5F68B0AB}" srcOrd="1" destOrd="0" parTransId="{EFAB6A8C-5E28-481B-AF50-51A56007C2AC}" sibTransId="{3FB9C31D-0E6B-4DC6-92EA-51FA015790A0}"/>
    <dgm:cxn modelId="{34087235-5866-47B3-AB5C-7D1FAA629858}" type="presOf" srcId="{3FDEDD61-6828-4874-A6FF-071D54F22A5C}" destId="{D74ABBFA-2626-42E8-9E68-578ABCC302EB}" srcOrd="0" destOrd="0" presId="urn:microsoft.com/office/officeart/2005/8/layout/vList4"/>
    <dgm:cxn modelId="{D42775E5-B28E-4A2E-92E1-E5E72289A0E8}" type="presOf" srcId="{ECBD7A43-137E-4210-9FA5-27FB5F68B0AB}" destId="{2625FDC7-3AFA-4F89-9691-E02DC907D865}" srcOrd="0" destOrd="2" presId="urn:microsoft.com/office/officeart/2005/8/layout/vList4"/>
    <dgm:cxn modelId="{044D125D-EFE5-470C-A449-24AC032EFFC0}" type="presParOf" srcId="{3A325F83-292D-425C-87C3-FA054BFA5D54}" destId="{D08A2B1A-56DC-4E0B-8938-6DD518527215}" srcOrd="0" destOrd="0" presId="urn:microsoft.com/office/officeart/2005/8/layout/vList4"/>
    <dgm:cxn modelId="{F22C20BA-95F1-4633-9940-8C1C151E60D7}" type="presParOf" srcId="{D08A2B1A-56DC-4E0B-8938-6DD518527215}" destId="{6C447F81-7F3E-42D9-9F25-8064169FE081}" srcOrd="0" destOrd="0" presId="urn:microsoft.com/office/officeart/2005/8/layout/vList4"/>
    <dgm:cxn modelId="{777C8241-6A71-41AD-A270-505BDB2F5186}" type="presParOf" srcId="{D08A2B1A-56DC-4E0B-8938-6DD518527215}" destId="{125E86CF-162D-40A8-8422-CB03870B1677}" srcOrd="1" destOrd="0" presId="urn:microsoft.com/office/officeart/2005/8/layout/vList4"/>
    <dgm:cxn modelId="{9EDFC1AB-E073-4367-B65C-CDE6EC662A7F}" type="presParOf" srcId="{D08A2B1A-56DC-4E0B-8938-6DD518527215}" destId="{B883B97D-4C19-49FA-8BB1-D0B87F57FC89}" srcOrd="2" destOrd="0" presId="urn:microsoft.com/office/officeart/2005/8/layout/vList4"/>
    <dgm:cxn modelId="{826FA95C-EE88-4BE1-B7C5-55DD3F41510B}" type="presParOf" srcId="{3A325F83-292D-425C-87C3-FA054BFA5D54}" destId="{BC8F92B2-C0F4-4F57-A212-320F5C77456C}" srcOrd="1" destOrd="0" presId="urn:microsoft.com/office/officeart/2005/8/layout/vList4"/>
    <dgm:cxn modelId="{4B497A4B-0531-45AB-8D71-7B8138FA05D6}" type="presParOf" srcId="{3A325F83-292D-425C-87C3-FA054BFA5D54}" destId="{80C8E2A1-CC65-485F-8FB8-83442991DABD}" srcOrd="2" destOrd="0" presId="urn:microsoft.com/office/officeart/2005/8/layout/vList4"/>
    <dgm:cxn modelId="{59AA00CD-F321-4E5D-BE20-4D0C29FDD7AC}" type="presParOf" srcId="{80C8E2A1-CC65-485F-8FB8-83442991DABD}" destId="{D74ABBFA-2626-42E8-9E68-578ABCC302EB}" srcOrd="0" destOrd="0" presId="urn:microsoft.com/office/officeart/2005/8/layout/vList4"/>
    <dgm:cxn modelId="{615571FA-B0A2-4DDB-AF95-D0789C841254}" type="presParOf" srcId="{80C8E2A1-CC65-485F-8FB8-83442991DABD}" destId="{583B416C-2696-43B8-92F9-F410DCF91AAD}" srcOrd="1" destOrd="0" presId="urn:microsoft.com/office/officeart/2005/8/layout/vList4"/>
    <dgm:cxn modelId="{4E524DFA-7B96-4A2B-BABE-4A2CE6DD50A0}" type="presParOf" srcId="{80C8E2A1-CC65-485F-8FB8-83442991DABD}" destId="{F5CC5FEB-5BEB-418C-B663-B2D240B2BE0D}" srcOrd="2" destOrd="0" presId="urn:microsoft.com/office/officeart/2005/8/layout/vList4"/>
    <dgm:cxn modelId="{C57109B8-61F5-4DE8-9880-6C457B62DAFA}" type="presParOf" srcId="{3A325F83-292D-425C-87C3-FA054BFA5D54}" destId="{0D31C1F6-DC55-485F-A80A-0754790A7640}" srcOrd="3" destOrd="0" presId="urn:microsoft.com/office/officeart/2005/8/layout/vList4"/>
    <dgm:cxn modelId="{F06E8E2D-A00A-470E-BA8E-38AC9262AAB4}" type="presParOf" srcId="{3A325F83-292D-425C-87C3-FA054BFA5D54}" destId="{24C059D2-5082-406D-BE0E-779445BDED8D}" srcOrd="4" destOrd="0" presId="urn:microsoft.com/office/officeart/2005/8/layout/vList4"/>
    <dgm:cxn modelId="{FE2E85E0-0C86-4947-A18D-06058C303279}" type="presParOf" srcId="{24C059D2-5082-406D-BE0E-779445BDED8D}" destId="{2625FDC7-3AFA-4F89-9691-E02DC907D865}" srcOrd="0" destOrd="0" presId="urn:microsoft.com/office/officeart/2005/8/layout/vList4"/>
    <dgm:cxn modelId="{01A6EEE1-08E7-4DA5-8F27-B52C40F22FE0}" type="presParOf" srcId="{24C059D2-5082-406D-BE0E-779445BDED8D}" destId="{A94CAD8B-F0FB-484C-9249-48EF3028FC19}" srcOrd="1" destOrd="0" presId="urn:microsoft.com/office/officeart/2005/8/layout/vList4"/>
    <dgm:cxn modelId="{00CE0120-6737-4380-9B62-F02DC3F263CA}" type="presParOf" srcId="{24C059D2-5082-406D-BE0E-779445BDED8D}" destId="{7B6C447C-91C1-42D2-B75D-9FE80FC4344B}" srcOrd="2" destOrd="0" presId="urn:microsoft.com/office/officeart/2005/8/layout/vList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B0FF889-01E9-45A0-91BB-4A330B4BC460}">
      <dsp:nvSpPr>
        <dsp:cNvPr id="0" name=""/>
        <dsp:cNvSpPr/>
      </dsp:nvSpPr>
      <dsp:spPr>
        <a:xfrm>
          <a:off x="0" y="0"/>
          <a:ext cx="1562695" cy="3657600"/>
        </a:xfrm>
        <a:prstGeom prst="roundRect">
          <a:avLst>
            <a:gd name="adj" fmla="val 10000"/>
          </a:avLst>
        </a:prstGeom>
        <a:solidFill>
          <a:srgbClr val="0033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kern="1200" dirty="0" smtClean="0"/>
            <a:t>Factory</a:t>
          </a:r>
          <a:endParaRPr lang="en-US" sz="1700" kern="1200" dirty="0"/>
        </a:p>
      </dsp:txBody>
      <dsp:txXfrm>
        <a:off x="0" y="1463040"/>
        <a:ext cx="1562695" cy="1463040"/>
      </dsp:txXfrm>
    </dsp:sp>
    <dsp:sp modelId="{0B76E4BC-A127-42F4-ACC5-BBEAE5A85A25}">
      <dsp:nvSpPr>
        <dsp:cNvPr id="0" name=""/>
        <dsp:cNvSpPr/>
      </dsp:nvSpPr>
      <dsp:spPr>
        <a:xfrm>
          <a:off x="172357" y="219456"/>
          <a:ext cx="1217980" cy="1217980"/>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6D30D17-2C3F-49DA-B987-3052D940DEE5}">
      <dsp:nvSpPr>
        <dsp:cNvPr id="0" name=""/>
        <dsp:cNvSpPr/>
      </dsp:nvSpPr>
      <dsp:spPr>
        <a:xfrm>
          <a:off x="1572071" y="0"/>
          <a:ext cx="1562695" cy="3657600"/>
        </a:xfrm>
        <a:prstGeom prst="roundRect">
          <a:avLst>
            <a:gd name="adj" fmla="val 10000"/>
          </a:avLst>
        </a:prstGeom>
        <a:solidFill>
          <a:srgbClr val="013C8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kern="1200" dirty="0" smtClean="0"/>
            <a:t>Shipment</a:t>
          </a:r>
          <a:endParaRPr lang="en-US" sz="1700" kern="1200" dirty="0"/>
        </a:p>
      </dsp:txBody>
      <dsp:txXfrm>
        <a:off x="1572071" y="1463040"/>
        <a:ext cx="1562695" cy="1463040"/>
      </dsp:txXfrm>
    </dsp:sp>
    <dsp:sp modelId="{5A57D8DF-5659-4139-92D7-4F721EC7A317}">
      <dsp:nvSpPr>
        <dsp:cNvPr id="0" name=""/>
        <dsp:cNvSpPr/>
      </dsp:nvSpPr>
      <dsp:spPr>
        <a:xfrm>
          <a:off x="1781933" y="219456"/>
          <a:ext cx="1217980" cy="1217980"/>
        </a:xfrm>
        <a:prstGeom prst="ellipse">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8966CB2-8B62-4F24-BF65-6F0FFDCAED25}">
      <dsp:nvSpPr>
        <dsp:cNvPr id="0" name=""/>
        <dsp:cNvSpPr/>
      </dsp:nvSpPr>
      <dsp:spPr>
        <a:xfrm>
          <a:off x="3181647" y="0"/>
          <a:ext cx="1562695" cy="3657600"/>
        </a:xfrm>
        <a:prstGeom prst="roundRect">
          <a:avLst>
            <a:gd name="adj" fmla="val 10000"/>
          </a:avLst>
        </a:prstGeom>
        <a:solidFill>
          <a:srgbClr val="013C8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kern="1200" dirty="0" smtClean="0"/>
            <a:t>Consolidation Point</a:t>
          </a:r>
          <a:endParaRPr lang="en-US" sz="1700" kern="1200" dirty="0"/>
        </a:p>
      </dsp:txBody>
      <dsp:txXfrm>
        <a:off x="3181647" y="1463040"/>
        <a:ext cx="1562695" cy="1463040"/>
      </dsp:txXfrm>
    </dsp:sp>
    <dsp:sp modelId="{A77F262B-AD3D-4F7D-8B1D-115FC37416DC}">
      <dsp:nvSpPr>
        <dsp:cNvPr id="0" name=""/>
        <dsp:cNvSpPr/>
      </dsp:nvSpPr>
      <dsp:spPr>
        <a:xfrm>
          <a:off x="3391509" y="219456"/>
          <a:ext cx="1217980" cy="1217980"/>
        </a:xfrm>
        <a:prstGeom prst="ellipse">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2FE6855-C3BE-47E8-9215-81A25B631351}">
      <dsp:nvSpPr>
        <dsp:cNvPr id="0" name=""/>
        <dsp:cNvSpPr/>
      </dsp:nvSpPr>
      <dsp:spPr>
        <a:xfrm>
          <a:off x="4791223" y="0"/>
          <a:ext cx="1562695" cy="3657600"/>
        </a:xfrm>
        <a:prstGeom prst="roundRect">
          <a:avLst>
            <a:gd name="adj" fmla="val 10000"/>
          </a:avLst>
        </a:prstGeom>
        <a:solidFill>
          <a:srgbClr val="013C8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kern="1200" dirty="0" smtClean="0"/>
            <a:t>Distribution</a:t>
          </a:r>
          <a:endParaRPr lang="en-US" sz="1700" kern="1200" dirty="0"/>
        </a:p>
      </dsp:txBody>
      <dsp:txXfrm>
        <a:off x="4791223" y="1463040"/>
        <a:ext cx="1562695" cy="1463040"/>
      </dsp:txXfrm>
    </dsp:sp>
    <dsp:sp modelId="{372AE9B0-19C8-4EF8-9C97-F917934E3A6B}">
      <dsp:nvSpPr>
        <dsp:cNvPr id="0" name=""/>
        <dsp:cNvSpPr/>
      </dsp:nvSpPr>
      <dsp:spPr>
        <a:xfrm>
          <a:off x="5001085" y="219456"/>
          <a:ext cx="1217980" cy="1217980"/>
        </a:xfrm>
        <a:prstGeom prst="ellipse">
          <a:avLst/>
        </a:prstGeom>
        <a:blipFill rotWithShape="0">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BDEE5EE-5770-4F99-B5D0-2B66EEA9D1E3}">
      <dsp:nvSpPr>
        <dsp:cNvPr id="0" name=""/>
        <dsp:cNvSpPr/>
      </dsp:nvSpPr>
      <dsp:spPr>
        <a:xfrm>
          <a:off x="6400800" y="0"/>
          <a:ext cx="1562695" cy="3657600"/>
        </a:xfrm>
        <a:prstGeom prst="roundRect">
          <a:avLst>
            <a:gd name="adj" fmla="val 10000"/>
          </a:avLst>
        </a:prstGeom>
        <a:solidFill>
          <a:srgbClr val="013C8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kern="1200" dirty="0" smtClean="0"/>
            <a:t>Customer</a:t>
          </a:r>
          <a:endParaRPr lang="en-US" sz="1700" kern="1200" dirty="0"/>
        </a:p>
      </dsp:txBody>
      <dsp:txXfrm>
        <a:off x="6400800" y="1463040"/>
        <a:ext cx="1562695" cy="1463040"/>
      </dsp:txXfrm>
    </dsp:sp>
    <dsp:sp modelId="{75230C0F-5308-4E1B-A9B7-4CB22CB8ED02}">
      <dsp:nvSpPr>
        <dsp:cNvPr id="0" name=""/>
        <dsp:cNvSpPr/>
      </dsp:nvSpPr>
      <dsp:spPr>
        <a:xfrm>
          <a:off x="6610661" y="219456"/>
          <a:ext cx="1217980" cy="1217980"/>
        </a:xfrm>
        <a:prstGeom prst="ellipse">
          <a:avLst/>
        </a:prstGeom>
        <a:blipFill rotWithShape="0">
          <a:blip xmlns:r="http://schemas.openxmlformats.org/officeDocument/2006/relationships" r:embed="rId5"/>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EDD8AE3-52FF-42CB-A786-2107F85E00E4}">
      <dsp:nvSpPr>
        <dsp:cNvPr id="0" name=""/>
        <dsp:cNvSpPr/>
      </dsp:nvSpPr>
      <dsp:spPr>
        <a:xfrm>
          <a:off x="304802" y="2743201"/>
          <a:ext cx="7360920" cy="548640"/>
        </a:xfrm>
        <a:prstGeom prst="leftRightArrow">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C447F81-7F3E-42D9-9F25-8064169FE081}">
      <dsp:nvSpPr>
        <dsp:cNvPr id="0" name=""/>
        <dsp:cNvSpPr/>
      </dsp:nvSpPr>
      <dsp:spPr>
        <a:xfrm>
          <a:off x="0" y="0"/>
          <a:ext cx="7240587" cy="1381125"/>
        </a:xfrm>
        <a:prstGeom prst="roundRect">
          <a:avLst>
            <a:gd name="adj" fmla="val 10000"/>
          </a:avLst>
        </a:prstGeom>
        <a:solidFill>
          <a:srgbClr val="0033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n-US" sz="2800" kern="1200" dirty="0" smtClean="0"/>
            <a:t>Packaging</a:t>
          </a:r>
          <a:endParaRPr lang="en-US" sz="2800" kern="1200" dirty="0"/>
        </a:p>
        <a:p>
          <a:pPr marL="228600" lvl="1" indent="-228600" algn="l" defTabSz="977900">
            <a:lnSpc>
              <a:spcPct val="90000"/>
            </a:lnSpc>
            <a:spcBef>
              <a:spcPct val="0"/>
            </a:spcBef>
            <a:spcAft>
              <a:spcPct val="15000"/>
            </a:spcAft>
            <a:buChar char="••"/>
          </a:pPr>
          <a:r>
            <a:rPr lang="en-US" sz="2200" kern="1200" dirty="0" smtClean="0"/>
            <a:t>Inadequate shipping container </a:t>
          </a:r>
          <a:endParaRPr lang="en-US" sz="2200" kern="1200" dirty="0"/>
        </a:p>
        <a:p>
          <a:pPr marL="228600" lvl="1" indent="-228600" algn="l" defTabSz="977900">
            <a:lnSpc>
              <a:spcPct val="90000"/>
            </a:lnSpc>
            <a:spcBef>
              <a:spcPct val="0"/>
            </a:spcBef>
            <a:spcAft>
              <a:spcPct val="15000"/>
            </a:spcAft>
            <a:buChar char="••"/>
          </a:pPr>
          <a:r>
            <a:rPr lang="en-US" sz="2200" kern="1200" dirty="0" smtClean="0"/>
            <a:t>Pallet issues</a:t>
          </a:r>
          <a:endParaRPr lang="en-US" sz="2200" kern="1200" dirty="0"/>
        </a:p>
      </dsp:txBody>
      <dsp:txXfrm>
        <a:off x="1586229" y="0"/>
        <a:ext cx="5654357" cy="1381125"/>
      </dsp:txXfrm>
    </dsp:sp>
    <dsp:sp modelId="{125E86CF-162D-40A8-8422-CB03870B1677}">
      <dsp:nvSpPr>
        <dsp:cNvPr id="0" name=""/>
        <dsp:cNvSpPr/>
      </dsp:nvSpPr>
      <dsp:spPr>
        <a:xfrm>
          <a:off x="138112" y="138112"/>
          <a:ext cx="1448117" cy="1104900"/>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74ABBFA-2626-42E8-9E68-578ABCC302EB}">
      <dsp:nvSpPr>
        <dsp:cNvPr id="0" name=""/>
        <dsp:cNvSpPr/>
      </dsp:nvSpPr>
      <dsp:spPr>
        <a:xfrm>
          <a:off x="0" y="1519237"/>
          <a:ext cx="7240587" cy="1381125"/>
        </a:xfrm>
        <a:prstGeom prst="roundRect">
          <a:avLst>
            <a:gd name="adj" fmla="val 10000"/>
          </a:avLst>
        </a:prstGeom>
        <a:solidFill>
          <a:srgbClr val="0033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n-US" sz="2800" kern="1200" dirty="0" smtClean="0"/>
            <a:t>Marking</a:t>
          </a:r>
          <a:endParaRPr lang="en-US" sz="2800" kern="1200" dirty="0"/>
        </a:p>
        <a:p>
          <a:pPr marL="228600" lvl="1" indent="-228600" algn="l" defTabSz="977900">
            <a:lnSpc>
              <a:spcPct val="90000"/>
            </a:lnSpc>
            <a:spcBef>
              <a:spcPct val="0"/>
            </a:spcBef>
            <a:spcAft>
              <a:spcPct val="15000"/>
            </a:spcAft>
            <a:buChar char="••"/>
          </a:pPr>
          <a:r>
            <a:rPr lang="en-US" sz="2200" kern="1200" dirty="0" smtClean="0"/>
            <a:t>Missing required information</a:t>
          </a:r>
          <a:endParaRPr lang="en-US" sz="2200" kern="1200" dirty="0"/>
        </a:p>
        <a:p>
          <a:pPr marL="228600" lvl="1" indent="-228600" algn="l" defTabSz="977900">
            <a:lnSpc>
              <a:spcPct val="90000"/>
            </a:lnSpc>
            <a:spcBef>
              <a:spcPct val="0"/>
            </a:spcBef>
            <a:spcAft>
              <a:spcPct val="15000"/>
            </a:spcAft>
            <a:buChar char="••"/>
          </a:pPr>
          <a:r>
            <a:rPr lang="en-US" sz="2200" kern="1200" dirty="0" smtClean="0"/>
            <a:t>Incorrect information</a:t>
          </a:r>
          <a:endParaRPr lang="en-US" sz="2200" kern="1200" dirty="0"/>
        </a:p>
      </dsp:txBody>
      <dsp:txXfrm>
        <a:off x="1586229" y="1519237"/>
        <a:ext cx="5654357" cy="1381125"/>
      </dsp:txXfrm>
    </dsp:sp>
    <dsp:sp modelId="{583B416C-2696-43B8-92F9-F410DCF91AAD}">
      <dsp:nvSpPr>
        <dsp:cNvPr id="0" name=""/>
        <dsp:cNvSpPr/>
      </dsp:nvSpPr>
      <dsp:spPr>
        <a:xfrm>
          <a:off x="138112" y="1657349"/>
          <a:ext cx="1448117" cy="1104900"/>
        </a:xfrm>
        <a:prstGeom prst="roundRect">
          <a:avLst>
            <a:gd name="adj" fmla="val 10000"/>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625FDC7-3AFA-4F89-9691-E02DC907D865}">
      <dsp:nvSpPr>
        <dsp:cNvPr id="0" name=""/>
        <dsp:cNvSpPr/>
      </dsp:nvSpPr>
      <dsp:spPr>
        <a:xfrm>
          <a:off x="0" y="3038475"/>
          <a:ext cx="7240587" cy="1381125"/>
        </a:xfrm>
        <a:prstGeom prst="roundRect">
          <a:avLst>
            <a:gd name="adj" fmla="val 10000"/>
          </a:avLst>
        </a:prstGeom>
        <a:solidFill>
          <a:srgbClr val="0033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n-US" sz="2800" kern="1200" dirty="0" smtClean="0"/>
            <a:t>Customer</a:t>
          </a:r>
          <a:endParaRPr lang="en-US" sz="2800" kern="1200" dirty="0"/>
        </a:p>
        <a:p>
          <a:pPr marL="228600" lvl="1" indent="-228600" algn="l" defTabSz="977900">
            <a:lnSpc>
              <a:spcPct val="90000"/>
            </a:lnSpc>
            <a:spcBef>
              <a:spcPct val="0"/>
            </a:spcBef>
            <a:spcAft>
              <a:spcPct val="15000"/>
            </a:spcAft>
            <a:buChar char="••"/>
          </a:pPr>
          <a:r>
            <a:rPr lang="en-US" sz="2200" kern="1200" dirty="0" smtClean="0"/>
            <a:t>Inadequate information provided</a:t>
          </a:r>
          <a:endParaRPr lang="en-US" sz="2200" kern="1200" dirty="0"/>
        </a:p>
        <a:p>
          <a:pPr marL="228600" lvl="1" indent="-228600" algn="l" defTabSz="977900">
            <a:lnSpc>
              <a:spcPct val="90000"/>
            </a:lnSpc>
            <a:spcBef>
              <a:spcPct val="0"/>
            </a:spcBef>
            <a:spcAft>
              <a:spcPct val="15000"/>
            </a:spcAft>
            <a:buChar char="••"/>
          </a:pPr>
          <a:r>
            <a:rPr lang="en-US" sz="2200" kern="1200" dirty="0" smtClean="0"/>
            <a:t>Customer changes location</a:t>
          </a:r>
          <a:endParaRPr lang="en-US" sz="2200" kern="1200" dirty="0"/>
        </a:p>
      </dsp:txBody>
      <dsp:txXfrm>
        <a:off x="1586229" y="3038475"/>
        <a:ext cx="5654357" cy="1381125"/>
      </dsp:txXfrm>
    </dsp:sp>
    <dsp:sp modelId="{A94CAD8B-F0FB-484C-9249-48EF3028FC19}">
      <dsp:nvSpPr>
        <dsp:cNvPr id="0" name=""/>
        <dsp:cNvSpPr/>
      </dsp:nvSpPr>
      <dsp:spPr>
        <a:xfrm>
          <a:off x="138112" y="3176587"/>
          <a:ext cx="1448117" cy="1104900"/>
        </a:xfrm>
        <a:prstGeom prst="roundRect">
          <a:avLst>
            <a:gd name="adj" fmla="val 10000"/>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hdr" sz="quarter"/>
          </p:nvPr>
        </p:nvSpPr>
        <p:spPr bwMode="auto">
          <a:xfrm>
            <a:off x="0" y="0"/>
            <a:ext cx="3049588" cy="466725"/>
          </a:xfrm>
          <a:prstGeom prst="rect">
            <a:avLst/>
          </a:prstGeom>
          <a:noFill/>
          <a:ln w="9525">
            <a:noFill/>
            <a:miter lim="800000"/>
            <a:headEnd/>
            <a:tailEnd/>
          </a:ln>
          <a:effectLst/>
        </p:spPr>
        <p:txBody>
          <a:bodyPr vert="horz" wrap="square" lIns="93387" tIns="46693" rIns="93387" bIns="46693" numCol="1" anchor="t" anchorCtr="0" compatLnSpc="1">
            <a:prstTxWarp prst="textNoShape">
              <a:avLst/>
            </a:prstTxWarp>
          </a:bodyPr>
          <a:lstStyle>
            <a:lvl1pPr defTabSz="933450">
              <a:defRPr sz="1200">
                <a:latin typeface="Times New Roman" pitchFamily="18" charset="0"/>
              </a:defRPr>
            </a:lvl1pPr>
          </a:lstStyle>
          <a:p>
            <a:endParaRPr lang="en-US"/>
          </a:p>
        </p:txBody>
      </p:sp>
      <p:sp>
        <p:nvSpPr>
          <p:cNvPr id="78851" name="Rectangle 3"/>
          <p:cNvSpPr>
            <a:spLocks noGrp="1" noChangeArrowheads="1"/>
          </p:cNvSpPr>
          <p:nvPr>
            <p:ph type="dt" sz="quarter" idx="1"/>
          </p:nvPr>
        </p:nvSpPr>
        <p:spPr bwMode="auto">
          <a:xfrm>
            <a:off x="3986213" y="0"/>
            <a:ext cx="3049587" cy="466725"/>
          </a:xfrm>
          <a:prstGeom prst="rect">
            <a:avLst/>
          </a:prstGeom>
          <a:noFill/>
          <a:ln w="9525">
            <a:noFill/>
            <a:miter lim="800000"/>
            <a:headEnd/>
            <a:tailEnd/>
          </a:ln>
          <a:effectLst/>
        </p:spPr>
        <p:txBody>
          <a:bodyPr vert="horz" wrap="square" lIns="93387" tIns="46693" rIns="93387" bIns="46693" numCol="1" anchor="t" anchorCtr="0" compatLnSpc="1">
            <a:prstTxWarp prst="textNoShape">
              <a:avLst/>
            </a:prstTxWarp>
          </a:bodyPr>
          <a:lstStyle>
            <a:lvl1pPr algn="r" defTabSz="933450">
              <a:defRPr sz="1200">
                <a:latin typeface="Times New Roman" pitchFamily="18" charset="0"/>
              </a:defRPr>
            </a:lvl1pPr>
          </a:lstStyle>
          <a:p>
            <a:endParaRPr lang="en-US"/>
          </a:p>
        </p:txBody>
      </p:sp>
      <p:sp>
        <p:nvSpPr>
          <p:cNvPr id="78852" name="Rectangle 4"/>
          <p:cNvSpPr>
            <a:spLocks noGrp="1" noChangeArrowheads="1"/>
          </p:cNvSpPr>
          <p:nvPr>
            <p:ph type="ftr" sz="quarter" idx="2"/>
          </p:nvPr>
        </p:nvSpPr>
        <p:spPr bwMode="auto">
          <a:xfrm>
            <a:off x="0" y="8867775"/>
            <a:ext cx="3049588" cy="466725"/>
          </a:xfrm>
          <a:prstGeom prst="rect">
            <a:avLst/>
          </a:prstGeom>
          <a:noFill/>
          <a:ln w="9525">
            <a:noFill/>
            <a:miter lim="800000"/>
            <a:headEnd/>
            <a:tailEnd/>
          </a:ln>
          <a:effectLst/>
        </p:spPr>
        <p:txBody>
          <a:bodyPr vert="horz" wrap="square" lIns="93387" tIns="46693" rIns="93387" bIns="46693" numCol="1" anchor="b" anchorCtr="0" compatLnSpc="1">
            <a:prstTxWarp prst="textNoShape">
              <a:avLst/>
            </a:prstTxWarp>
          </a:bodyPr>
          <a:lstStyle>
            <a:lvl1pPr defTabSz="933450">
              <a:defRPr sz="1200">
                <a:latin typeface="Times New Roman" pitchFamily="18" charset="0"/>
              </a:defRPr>
            </a:lvl1pPr>
          </a:lstStyle>
          <a:p>
            <a:endParaRPr lang="en-US"/>
          </a:p>
        </p:txBody>
      </p:sp>
      <p:sp>
        <p:nvSpPr>
          <p:cNvPr id="78853" name="Rectangle 5"/>
          <p:cNvSpPr>
            <a:spLocks noGrp="1" noChangeArrowheads="1"/>
          </p:cNvSpPr>
          <p:nvPr>
            <p:ph type="sldNum" sz="quarter" idx="3"/>
          </p:nvPr>
        </p:nvSpPr>
        <p:spPr bwMode="auto">
          <a:xfrm>
            <a:off x="3986213" y="8867775"/>
            <a:ext cx="3049587" cy="466725"/>
          </a:xfrm>
          <a:prstGeom prst="rect">
            <a:avLst/>
          </a:prstGeom>
          <a:noFill/>
          <a:ln w="9525">
            <a:noFill/>
            <a:miter lim="800000"/>
            <a:headEnd/>
            <a:tailEnd/>
          </a:ln>
          <a:effectLst/>
        </p:spPr>
        <p:txBody>
          <a:bodyPr vert="horz" wrap="square" lIns="93387" tIns="46693" rIns="93387" bIns="46693" numCol="1" anchor="b" anchorCtr="0" compatLnSpc="1">
            <a:prstTxWarp prst="textNoShape">
              <a:avLst/>
            </a:prstTxWarp>
          </a:bodyPr>
          <a:lstStyle>
            <a:lvl1pPr algn="r" defTabSz="933450">
              <a:defRPr sz="1200">
                <a:latin typeface="Times New Roman" pitchFamily="18" charset="0"/>
              </a:defRPr>
            </a:lvl1pPr>
          </a:lstStyle>
          <a:p>
            <a:fld id="{75380004-3411-4FA8-9C9F-E0D706A087F1}"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49588" cy="466725"/>
          </a:xfrm>
          <a:prstGeom prst="rect">
            <a:avLst/>
          </a:prstGeom>
          <a:noFill/>
          <a:ln w="9525">
            <a:noFill/>
            <a:miter lim="800000"/>
            <a:headEnd/>
            <a:tailEnd/>
          </a:ln>
          <a:effectLst/>
        </p:spPr>
        <p:txBody>
          <a:bodyPr vert="horz" wrap="square" lIns="93387" tIns="46693" rIns="93387" bIns="46693" numCol="1" anchor="t" anchorCtr="0" compatLnSpc="1">
            <a:prstTxWarp prst="textNoShape">
              <a:avLst/>
            </a:prstTxWarp>
          </a:bodyPr>
          <a:lstStyle>
            <a:lvl1pPr defTabSz="933450">
              <a:defRPr sz="1200">
                <a:latin typeface="Times" pitchFamily="18" charset="0"/>
              </a:defRPr>
            </a:lvl1pPr>
          </a:lstStyle>
          <a:p>
            <a:endParaRPr lang="en-US"/>
          </a:p>
        </p:txBody>
      </p:sp>
      <p:sp>
        <p:nvSpPr>
          <p:cNvPr id="6147" name="Rectangle 3"/>
          <p:cNvSpPr>
            <a:spLocks noGrp="1" noChangeArrowheads="1"/>
          </p:cNvSpPr>
          <p:nvPr>
            <p:ph type="dt" idx="1"/>
          </p:nvPr>
        </p:nvSpPr>
        <p:spPr bwMode="auto">
          <a:xfrm>
            <a:off x="3986213" y="0"/>
            <a:ext cx="3049587" cy="466725"/>
          </a:xfrm>
          <a:prstGeom prst="rect">
            <a:avLst/>
          </a:prstGeom>
          <a:noFill/>
          <a:ln w="9525">
            <a:noFill/>
            <a:miter lim="800000"/>
            <a:headEnd/>
            <a:tailEnd/>
          </a:ln>
          <a:effectLst/>
        </p:spPr>
        <p:txBody>
          <a:bodyPr vert="horz" wrap="square" lIns="93387" tIns="46693" rIns="93387" bIns="46693" numCol="1" anchor="t" anchorCtr="0" compatLnSpc="1">
            <a:prstTxWarp prst="textNoShape">
              <a:avLst/>
            </a:prstTxWarp>
          </a:bodyPr>
          <a:lstStyle>
            <a:lvl1pPr algn="r" defTabSz="933450">
              <a:defRPr sz="1200">
                <a:latin typeface="Times" pitchFamily="18" charset="0"/>
              </a:defRPr>
            </a:lvl1pPr>
          </a:lstStyle>
          <a:p>
            <a:endParaRPr lang="en-US"/>
          </a:p>
        </p:txBody>
      </p:sp>
      <p:sp>
        <p:nvSpPr>
          <p:cNvPr id="6148" name="Rectangle 4"/>
          <p:cNvSpPr>
            <a:spLocks noGrp="1" noRot="1" noChangeAspect="1" noChangeArrowheads="1" noTextEdit="1"/>
          </p:cNvSpPr>
          <p:nvPr>
            <p:ph type="sldImg" idx="2"/>
          </p:nvPr>
        </p:nvSpPr>
        <p:spPr bwMode="auto">
          <a:xfrm>
            <a:off x="1184275" y="700088"/>
            <a:ext cx="4667250" cy="3500437"/>
          </a:xfrm>
          <a:prstGeom prst="rect">
            <a:avLst/>
          </a:prstGeom>
          <a:noFill/>
          <a:ln w="9525">
            <a:solidFill>
              <a:srgbClr val="000000"/>
            </a:solidFill>
            <a:miter lim="800000"/>
            <a:headEnd/>
            <a:tailEnd/>
          </a:ln>
          <a:effectLst/>
        </p:spPr>
      </p:sp>
      <p:sp>
        <p:nvSpPr>
          <p:cNvPr id="6149" name="Rectangle 5"/>
          <p:cNvSpPr>
            <a:spLocks noGrp="1" noChangeArrowheads="1"/>
          </p:cNvSpPr>
          <p:nvPr>
            <p:ph type="body" sz="quarter" idx="3"/>
          </p:nvPr>
        </p:nvSpPr>
        <p:spPr bwMode="auto">
          <a:xfrm>
            <a:off x="938213" y="4433888"/>
            <a:ext cx="5159375" cy="4200525"/>
          </a:xfrm>
          <a:prstGeom prst="rect">
            <a:avLst/>
          </a:prstGeom>
          <a:noFill/>
          <a:ln w="9525">
            <a:noFill/>
            <a:miter lim="800000"/>
            <a:headEnd/>
            <a:tailEnd/>
          </a:ln>
          <a:effectLst/>
        </p:spPr>
        <p:txBody>
          <a:bodyPr vert="horz" wrap="square" lIns="93387" tIns="46693" rIns="93387" bIns="46693"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150" name="Rectangle 6"/>
          <p:cNvSpPr>
            <a:spLocks noGrp="1" noChangeArrowheads="1"/>
          </p:cNvSpPr>
          <p:nvPr>
            <p:ph type="ftr" sz="quarter" idx="4"/>
          </p:nvPr>
        </p:nvSpPr>
        <p:spPr bwMode="auto">
          <a:xfrm>
            <a:off x="0" y="8867775"/>
            <a:ext cx="3049588" cy="466725"/>
          </a:xfrm>
          <a:prstGeom prst="rect">
            <a:avLst/>
          </a:prstGeom>
          <a:noFill/>
          <a:ln w="9525">
            <a:noFill/>
            <a:miter lim="800000"/>
            <a:headEnd/>
            <a:tailEnd/>
          </a:ln>
          <a:effectLst/>
        </p:spPr>
        <p:txBody>
          <a:bodyPr vert="horz" wrap="square" lIns="93387" tIns="46693" rIns="93387" bIns="46693" numCol="1" anchor="b" anchorCtr="0" compatLnSpc="1">
            <a:prstTxWarp prst="textNoShape">
              <a:avLst/>
            </a:prstTxWarp>
          </a:bodyPr>
          <a:lstStyle>
            <a:lvl1pPr defTabSz="933450">
              <a:defRPr sz="1200">
                <a:latin typeface="Times" pitchFamily="18" charset="0"/>
              </a:defRPr>
            </a:lvl1pPr>
          </a:lstStyle>
          <a:p>
            <a:endParaRPr lang="en-US"/>
          </a:p>
        </p:txBody>
      </p:sp>
      <p:sp>
        <p:nvSpPr>
          <p:cNvPr id="6151" name="Rectangle 7"/>
          <p:cNvSpPr>
            <a:spLocks noGrp="1" noChangeArrowheads="1"/>
          </p:cNvSpPr>
          <p:nvPr>
            <p:ph type="sldNum" sz="quarter" idx="5"/>
          </p:nvPr>
        </p:nvSpPr>
        <p:spPr bwMode="auto">
          <a:xfrm>
            <a:off x="3986213" y="8867775"/>
            <a:ext cx="3049587" cy="466725"/>
          </a:xfrm>
          <a:prstGeom prst="rect">
            <a:avLst/>
          </a:prstGeom>
          <a:noFill/>
          <a:ln w="9525">
            <a:noFill/>
            <a:miter lim="800000"/>
            <a:headEnd/>
            <a:tailEnd/>
          </a:ln>
          <a:effectLst/>
        </p:spPr>
        <p:txBody>
          <a:bodyPr vert="horz" wrap="square" lIns="93387" tIns="46693" rIns="93387" bIns="46693" numCol="1" anchor="b" anchorCtr="0" compatLnSpc="1">
            <a:prstTxWarp prst="textNoShape">
              <a:avLst/>
            </a:prstTxWarp>
          </a:bodyPr>
          <a:lstStyle>
            <a:lvl1pPr algn="r" defTabSz="933450">
              <a:defRPr sz="1200">
                <a:latin typeface="Times" pitchFamily="18" charset="0"/>
              </a:defRPr>
            </a:lvl1pPr>
          </a:lstStyle>
          <a:p>
            <a:fld id="{BA0E1374-4574-4D8A-8584-918267CBCC12}"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pitchFamily="18" charset="0"/>
        <a:ea typeface="+mn-ea"/>
        <a:cs typeface="+mn-cs"/>
      </a:defRPr>
    </a:lvl1pPr>
    <a:lvl2pPr marL="457200" algn="l" rtl="0" fontAlgn="base">
      <a:spcBef>
        <a:spcPct val="30000"/>
      </a:spcBef>
      <a:spcAft>
        <a:spcPct val="0"/>
      </a:spcAft>
      <a:defRPr sz="1200" kern="1200">
        <a:solidFill>
          <a:schemeClr val="tx1"/>
        </a:solidFill>
        <a:latin typeface="Times" pitchFamily="18" charset="0"/>
        <a:ea typeface="+mn-ea"/>
        <a:cs typeface="+mn-cs"/>
      </a:defRPr>
    </a:lvl2pPr>
    <a:lvl3pPr marL="914400" algn="l" rtl="0" fontAlgn="base">
      <a:spcBef>
        <a:spcPct val="30000"/>
      </a:spcBef>
      <a:spcAft>
        <a:spcPct val="0"/>
      </a:spcAft>
      <a:defRPr sz="1200" kern="1200">
        <a:solidFill>
          <a:schemeClr val="tx1"/>
        </a:solidFill>
        <a:latin typeface="Times" pitchFamily="18" charset="0"/>
        <a:ea typeface="+mn-ea"/>
        <a:cs typeface="+mn-cs"/>
      </a:defRPr>
    </a:lvl3pPr>
    <a:lvl4pPr marL="1371600" algn="l" rtl="0" fontAlgn="base">
      <a:spcBef>
        <a:spcPct val="30000"/>
      </a:spcBef>
      <a:spcAft>
        <a:spcPct val="0"/>
      </a:spcAft>
      <a:defRPr sz="1200" kern="1200">
        <a:solidFill>
          <a:schemeClr val="tx1"/>
        </a:solidFill>
        <a:latin typeface="Times" pitchFamily="18" charset="0"/>
        <a:ea typeface="+mn-ea"/>
        <a:cs typeface="+mn-cs"/>
      </a:defRPr>
    </a:lvl4pPr>
    <a:lvl5pPr marL="1828800" algn="l" rtl="0" fontAlgn="base">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dodaac.wpafb.af.mil/"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mailto:DSCC.packaging@dla.mil"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D16DE6-4F8B-4F03-8CBF-53D34814EF9F}" type="slidenum">
              <a:rPr lang="en-US"/>
              <a:pPr/>
              <a:t>1</a:t>
            </a:fld>
            <a:endParaRPr lang="en-US" dirty="0"/>
          </a:p>
        </p:txBody>
      </p:sp>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smtClean="0"/>
              <a:t>Majority</a:t>
            </a:r>
            <a:r>
              <a:rPr lang="en-US" baseline="0" dirty="0" smtClean="0"/>
              <a:t> of the GSA MAS contracts include clause D-FSS-471, Marking and Documentation Requirements per Shipment for direct shipments.  This clause requires minimal information for each shipment including:</a:t>
            </a:r>
            <a:endParaRPr lang="en-US" sz="1200" kern="1200" baseline="0" dirty="0" smtClean="0">
              <a:solidFill>
                <a:schemeClr val="tx1"/>
              </a:solidFill>
              <a:latin typeface="Times" pitchFamily="18" charset="0"/>
              <a:ea typeface="+mn-ea"/>
              <a:cs typeface="+mn-cs"/>
            </a:endParaRPr>
          </a:p>
          <a:p>
            <a:pPr lvl="1">
              <a:buFont typeface="Arial" pitchFamily="34" charset="0"/>
              <a:buChar char="•"/>
            </a:pPr>
            <a:r>
              <a:rPr lang="en-US" sz="1200" kern="1200" baseline="0" dirty="0" smtClean="0">
                <a:solidFill>
                  <a:schemeClr val="tx1"/>
                </a:solidFill>
                <a:latin typeface="Times" pitchFamily="18" charset="0"/>
                <a:ea typeface="+mn-ea"/>
                <a:cs typeface="+mn-cs"/>
              </a:rPr>
              <a:t>Transportation Officer at final destination</a:t>
            </a:r>
          </a:p>
          <a:p>
            <a:pPr lvl="1">
              <a:buFont typeface="Arial" pitchFamily="34" charset="0"/>
              <a:buChar char="•"/>
            </a:pPr>
            <a:r>
              <a:rPr lang="en-US" sz="1200" kern="1200" baseline="0" dirty="0" smtClean="0">
                <a:solidFill>
                  <a:schemeClr val="tx1"/>
                </a:solidFill>
                <a:latin typeface="Times" pitchFamily="18" charset="0"/>
                <a:ea typeface="+mn-ea"/>
                <a:cs typeface="+mn-cs"/>
              </a:rPr>
              <a:t>Ordering Supply Account Number</a:t>
            </a:r>
          </a:p>
          <a:p>
            <a:pPr lvl="1">
              <a:buFont typeface="Arial" pitchFamily="34" charset="0"/>
              <a:buChar char="•"/>
            </a:pPr>
            <a:r>
              <a:rPr lang="en-US" sz="1200" kern="1200" baseline="0" dirty="0" smtClean="0">
                <a:solidFill>
                  <a:schemeClr val="tx1"/>
                </a:solidFill>
                <a:latin typeface="Times" pitchFamily="18" charset="0"/>
                <a:ea typeface="+mn-ea"/>
                <a:cs typeface="+mn-cs"/>
              </a:rPr>
              <a:t>Account number</a:t>
            </a:r>
          </a:p>
          <a:p>
            <a:pPr lvl="1">
              <a:buFont typeface="Arial" pitchFamily="34" charset="0"/>
              <a:buChar char="•"/>
            </a:pPr>
            <a:r>
              <a:rPr lang="en-US" sz="1200" kern="1200" baseline="0" dirty="0" smtClean="0">
                <a:solidFill>
                  <a:schemeClr val="tx1"/>
                </a:solidFill>
                <a:latin typeface="Times" pitchFamily="18" charset="0"/>
                <a:ea typeface="+mn-ea"/>
                <a:cs typeface="+mn-cs"/>
              </a:rPr>
              <a:t>Delivery Order or Purchase Order number</a:t>
            </a:r>
          </a:p>
          <a:p>
            <a:pPr lvl="1">
              <a:buFont typeface="Arial" pitchFamily="34" charset="0"/>
              <a:buChar char="•"/>
            </a:pPr>
            <a:r>
              <a:rPr lang="en-US" sz="1200" kern="1200" baseline="0" dirty="0" smtClean="0">
                <a:solidFill>
                  <a:schemeClr val="tx1"/>
                </a:solidFill>
                <a:latin typeface="Times" pitchFamily="18" charset="0"/>
                <a:ea typeface="+mn-ea"/>
                <a:cs typeface="+mn-cs"/>
              </a:rPr>
              <a:t>National Stock Number or Contractor's item number</a:t>
            </a:r>
          </a:p>
          <a:p>
            <a:pPr lvl="1">
              <a:buFont typeface="Arial" pitchFamily="34" charset="0"/>
              <a:buChar char="•"/>
            </a:pPr>
            <a:r>
              <a:rPr lang="en-US" sz="1200" kern="1200" baseline="0" dirty="0" smtClean="0">
                <a:solidFill>
                  <a:schemeClr val="tx1"/>
                </a:solidFill>
                <a:latin typeface="Times" pitchFamily="18" charset="0"/>
                <a:ea typeface="+mn-ea"/>
                <a:cs typeface="+mn-cs"/>
              </a:rPr>
              <a:t>Number of Boxes</a:t>
            </a:r>
          </a:p>
          <a:p>
            <a:pPr lvl="1">
              <a:buFont typeface="Arial" pitchFamily="34" charset="0"/>
              <a:buChar char="•"/>
            </a:pPr>
            <a:r>
              <a:rPr lang="en-US" sz="1200" kern="1200" baseline="0" dirty="0" smtClean="0">
                <a:solidFill>
                  <a:schemeClr val="tx1"/>
                </a:solidFill>
                <a:latin typeface="Times" pitchFamily="18" charset="0"/>
                <a:ea typeface="+mn-ea"/>
                <a:cs typeface="+mn-cs"/>
              </a:rPr>
              <a:t>Nomenclature of items </a:t>
            </a:r>
          </a:p>
          <a:p>
            <a:endParaRPr lang="en-US" dirty="0" smtClean="0"/>
          </a:p>
          <a:p>
            <a:r>
              <a:rPr lang="en-US" baseline="0" dirty="0" smtClean="0"/>
              <a:t>Many contractors are able to comply with this requirement by using their commercial practices.  </a:t>
            </a:r>
          </a:p>
          <a:p>
            <a:endParaRPr lang="en-US" baseline="0" dirty="0" smtClean="0"/>
          </a:p>
          <a:p>
            <a:r>
              <a:rPr lang="en-US" baseline="0" dirty="0" smtClean="0"/>
              <a:t>In addition to the minimal required information, the clause requires contractors to provide marking as defined by the ordering activity on the individual delivery order. </a:t>
            </a:r>
          </a:p>
          <a:p>
            <a:endParaRPr lang="en-US" baseline="0" dirty="0" smtClean="0"/>
          </a:p>
          <a:p>
            <a:endParaRPr lang="en-US" sz="1200" b="0" i="0" kern="1200" baseline="0" dirty="0" smtClean="0">
              <a:solidFill>
                <a:schemeClr val="tx1"/>
              </a:solidFill>
              <a:latin typeface="Arial" pitchFamily="34" charset="0"/>
              <a:ea typeface="+mn-ea"/>
              <a:cs typeface="Arial" pitchFamily="34" charset="0"/>
            </a:endParaRPr>
          </a:p>
        </p:txBody>
      </p:sp>
      <p:sp>
        <p:nvSpPr>
          <p:cNvPr id="4" name="Slide Number Placeholder 3"/>
          <p:cNvSpPr>
            <a:spLocks noGrp="1"/>
          </p:cNvSpPr>
          <p:nvPr>
            <p:ph type="sldNum" sz="quarter" idx="10"/>
          </p:nvPr>
        </p:nvSpPr>
        <p:spPr/>
        <p:txBody>
          <a:bodyPr/>
          <a:lstStyle/>
          <a:p>
            <a:fld id="{BA0E1374-4574-4D8A-8584-918267CBCC12}"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baseline="0" dirty="0" smtClean="0"/>
              <a:t>The clause states:  “</a:t>
            </a:r>
            <a:r>
              <a:rPr lang="en-US" sz="1200" dirty="0" smtClean="0"/>
              <a:t>It shall be the responsibility of the Ordering Office to determine the full marking and documentation requirements necessary under the various methods of shipment authorized by the contract.”</a:t>
            </a:r>
            <a:r>
              <a:rPr lang="en-US" baseline="0" dirty="0" smtClean="0"/>
              <a:t> </a:t>
            </a:r>
          </a:p>
          <a:p>
            <a:endParaRPr lang="en-US" baseline="0" dirty="0" smtClean="0"/>
          </a:p>
          <a:p>
            <a:r>
              <a:rPr lang="en-US" baseline="0" dirty="0" smtClean="0"/>
              <a:t>What this means is Ordering Activities may state additional marking requirements for delivery within the individual delivery order placed against the MAS contract.  Upon accepting the order, the marking requirements become a requirement for the shipment of the order and must be followed.  The Department of Defense (</a:t>
            </a:r>
            <a:r>
              <a:rPr lang="en-US" baseline="0" dirty="0" err="1" smtClean="0"/>
              <a:t>DoD</a:t>
            </a:r>
            <a:r>
              <a:rPr lang="en-US" baseline="0" dirty="0" smtClean="0"/>
              <a:t>) often includes marking requirements. Many of GSA’s customers are at Military destinations which require Military markings which we will discuss in a moment.</a:t>
            </a:r>
          </a:p>
          <a:p>
            <a:endParaRPr lang="en-US" baseline="0" dirty="0" smtClean="0"/>
          </a:p>
          <a:p>
            <a:r>
              <a:rPr lang="en-US" baseline="0" dirty="0" smtClean="0"/>
              <a:t>Even within GSA, our Global Supply operation will at times order off the MAS contracts. Those orders will most likely include special marking requirements for deliveries to the GSA depots.  Some of your companies may have Blanket Purchase Agreements (BPAs) with Global Supply which will incorporate the standard GSA marking clause in the agreement:  </a:t>
            </a:r>
            <a:r>
              <a:rPr lang="en-US" sz="1200" b="0" i="0" kern="1200" baseline="0" dirty="0" smtClean="0">
                <a:solidFill>
                  <a:schemeClr val="tx1"/>
                </a:solidFill>
                <a:latin typeface="Arial" pitchFamily="34" charset="0"/>
                <a:ea typeface="+mn-ea"/>
                <a:cs typeface="Arial" pitchFamily="34" charset="0"/>
              </a:rPr>
              <a:t>Clause </a:t>
            </a:r>
            <a:r>
              <a:rPr lang="en-US" sz="1200" b="0" i="0" kern="1200" dirty="0" smtClean="0">
                <a:solidFill>
                  <a:schemeClr val="tx1"/>
                </a:solidFill>
                <a:latin typeface="Arial" pitchFamily="34" charset="0"/>
                <a:ea typeface="+mn-ea"/>
                <a:cs typeface="Arial" pitchFamily="34" charset="0"/>
              </a:rPr>
              <a:t>552.211-73,</a:t>
            </a:r>
            <a:r>
              <a:rPr lang="en-US" sz="1200" b="0" i="0" kern="1200" baseline="0" dirty="0" smtClean="0">
                <a:solidFill>
                  <a:schemeClr val="tx1"/>
                </a:solidFill>
                <a:latin typeface="Arial" pitchFamily="34" charset="0"/>
                <a:ea typeface="+mn-ea"/>
                <a:cs typeface="Arial" pitchFamily="34" charset="0"/>
              </a:rPr>
              <a:t> </a:t>
            </a:r>
            <a:r>
              <a:rPr lang="en-US" sz="1200" b="0" i="0" kern="1200" dirty="0" smtClean="0">
                <a:solidFill>
                  <a:schemeClr val="tx1"/>
                </a:solidFill>
                <a:latin typeface="Arial" pitchFamily="34" charset="0"/>
                <a:ea typeface="+mn-ea"/>
                <a:cs typeface="Arial" pitchFamily="34" charset="0"/>
              </a:rPr>
              <a:t>Marking.</a:t>
            </a:r>
          </a:p>
          <a:p>
            <a:endParaRPr lang="en-US" sz="1200" b="0" i="0" kern="1200" dirty="0" smtClean="0">
              <a:solidFill>
                <a:schemeClr val="tx1"/>
              </a:solidFill>
              <a:latin typeface="Arial" pitchFamily="34" charset="0"/>
              <a:ea typeface="+mn-ea"/>
              <a:cs typeface="Arial" pitchFamily="34" charset="0"/>
            </a:endParaRPr>
          </a:p>
          <a:p>
            <a:r>
              <a:rPr lang="en-US" sz="1200" b="0" i="0" kern="1200" dirty="0" smtClean="0">
                <a:solidFill>
                  <a:schemeClr val="tx1"/>
                </a:solidFill>
                <a:latin typeface="Arial" pitchFamily="34" charset="0"/>
                <a:ea typeface="+mn-ea"/>
                <a:cs typeface="Arial" pitchFamily="34" charset="0"/>
              </a:rPr>
              <a:t>Let’s take a closer look at Clause 552.211-73,</a:t>
            </a:r>
            <a:r>
              <a:rPr lang="en-US" sz="1200" b="0" i="0" kern="1200" baseline="0" dirty="0" smtClean="0">
                <a:solidFill>
                  <a:schemeClr val="tx1"/>
                </a:solidFill>
                <a:latin typeface="Arial" pitchFamily="34" charset="0"/>
                <a:ea typeface="+mn-ea"/>
                <a:cs typeface="Arial" pitchFamily="34" charset="0"/>
              </a:rPr>
              <a:t> Marking.</a:t>
            </a:r>
          </a:p>
        </p:txBody>
      </p:sp>
      <p:sp>
        <p:nvSpPr>
          <p:cNvPr id="4" name="Slide Number Placeholder 3"/>
          <p:cNvSpPr>
            <a:spLocks noGrp="1"/>
          </p:cNvSpPr>
          <p:nvPr>
            <p:ph type="sldNum" sz="quarter" idx="10"/>
          </p:nvPr>
        </p:nvSpPr>
        <p:spPr/>
        <p:txBody>
          <a:bodyPr/>
          <a:lstStyle/>
          <a:p>
            <a:fld id="{BA0E1374-4574-4D8A-8584-918267CBCC12}"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baseline="0" dirty="0" smtClean="0">
                <a:solidFill>
                  <a:schemeClr val="tx1"/>
                </a:solidFill>
                <a:latin typeface="Arial" pitchFamily="34" charset="0"/>
                <a:ea typeface="+mn-ea"/>
                <a:cs typeface="Arial" pitchFamily="34" charset="0"/>
              </a:rPr>
              <a:t>GSAM 552.211-73, Marking, clause requires interior and exterior shipping containers to be marked in accordance with Federal Standard 123 or Military Standard 129 dependent on where the delivery will be made.</a:t>
            </a:r>
            <a:r>
              <a:rPr lang="en-US" sz="1200" b="1" i="0" kern="1200" baseline="0" dirty="0" smtClean="0">
                <a:solidFill>
                  <a:schemeClr val="tx1"/>
                </a:solidFill>
                <a:latin typeface="Arial" pitchFamily="34" charset="0"/>
                <a:ea typeface="+mn-ea"/>
                <a:cs typeface="Arial" pitchFamily="34" charset="0"/>
              </a:rPr>
              <a:t>  </a:t>
            </a:r>
          </a:p>
          <a:p>
            <a:endParaRPr lang="en-US" sz="1200" b="1" i="0" u="none" kern="1200" baseline="0" dirty="0" smtClean="0">
              <a:solidFill>
                <a:schemeClr val="tx1"/>
              </a:solidFill>
              <a:latin typeface="Arial" pitchFamily="34" charset="0"/>
              <a:ea typeface="+mn-ea"/>
              <a:cs typeface="Arial" pitchFamily="34" charset="0"/>
            </a:endParaRPr>
          </a:p>
          <a:p>
            <a:r>
              <a:rPr lang="en-US" sz="1200" b="0" i="0" u="none" kern="1200" baseline="0" dirty="0" smtClean="0">
                <a:solidFill>
                  <a:schemeClr val="tx1"/>
                </a:solidFill>
                <a:latin typeface="Arial" pitchFamily="34" charset="0"/>
                <a:ea typeface="+mn-ea"/>
                <a:cs typeface="Arial" pitchFamily="34" charset="0"/>
              </a:rPr>
              <a:t>For d</a:t>
            </a:r>
            <a:r>
              <a:rPr lang="en-US" sz="1200" b="0" i="0" u="none" kern="1200" dirty="0" smtClean="0">
                <a:solidFill>
                  <a:schemeClr val="tx1"/>
                </a:solidFill>
                <a:latin typeface="Arial" pitchFamily="34" charset="0"/>
                <a:ea typeface="+mn-ea"/>
                <a:cs typeface="Arial" pitchFamily="34" charset="0"/>
              </a:rPr>
              <a:t>eliveries to civilian activities,</a:t>
            </a:r>
            <a:r>
              <a:rPr lang="en-US" sz="1200" b="0" i="0" u="none" kern="1200" baseline="0" dirty="0" smtClean="0">
                <a:solidFill>
                  <a:schemeClr val="tx1"/>
                </a:solidFill>
                <a:latin typeface="Arial" pitchFamily="34" charset="0"/>
                <a:ea typeface="+mn-ea"/>
                <a:cs typeface="Arial" pitchFamily="34" charset="0"/>
              </a:rPr>
              <a:t> s</a:t>
            </a:r>
            <a:r>
              <a:rPr lang="en-US" sz="1200" b="0" i="0" kern="1200" dirty="0" smtClean="0">
                <a:solidFill>
                  <a:schemeClr val="tx1"/>
                </a:solidFill>
                <a:latin typeface="Arial" pitchFamily="34" charset="0"/>
                <a:ea typeface="+mn-ea"/>
                <a:cs typeface="Arial" pitchFamily="34" charset="0"/>
              </a:rPr>
              <a:t>upplies must be marked in accordance with Federal Standard 123, edition in effect on the date of issuance of the solicitation</a:t>
            </a:r>
            <a:r>
              <a:rPr lang="en-US" sz="1200" b="0" i="0" kern="1200" baseline="0" dirty="0" smtClean="0">
                <a:solidFill>
                  <a:schemeClr val="tx1"/>
                </a:solidFill>
                <a:latin typeface="Arial" pitchFamily="34" charset="0"/>
                <a:ea typeface="+mn-ea"/>
                <a:cs typeface="Arial" pitchFamily="34" charset="0"/>
              </a:rPr>
              <a:t>.  This standard is primarily used for shipments within the Continental United States (CONUS) and is required for all shipments to the GSA Distribution Centers located in French Camp, CA and Burlington, NJ.  </a:t>
            </a:r>
          </a:p>
          <a:p>
            <a:endParaRPr lang="en-US" sz="1200" b="0" i="0" kern="1200" baseline="0" dirty="0" smtClean="0">
              <a:solidFill>
                <a:schemeClr val="tx1"/>
              </a:solidFill>
              <a:latin typeface="Arial" pitchFamily="34" charset="0"/>
              <a:ea typeface="+mn-ea"/>
              <a:cs typeface="Arial" pitchFamily="34" charset="0"/>
            </a:endParaRPr>
          </a:p>
          <a:p>
            <a:r>
              <a:rPr lang="en-US" sz="1200" b="0" i="0" kern="1200" baseline="0" dirty="0" smtClean="0">
                <a:solidFill>
                  <a:schemeClr val="tx1"/>
                </a:solidFill>
                <a:latin typeface="Arial" pitchFamily="34" charset="0"/>
                <a:ea typeface="+mn-ea"/>
                <a:cs typeface="Arial" pitchFamily="34" charset="0"/>
              </a:rPr>
              <a:t>For </a:t>
            </a:r>
            <a:r>
              <a:rPr lang="en-US" sz="1200" b="0" i="0" u="none" kern="1200" baseline="0" dirty="0" smtClean="0">
                <a:solidFill>
                  <a:schemeClr val="tx1"/>
                </a:solidFill>
                <a:latin typeface="Arial" pitchFamily="34" charset="0"/>
                <a:ea typeface="+mn-ea"/>
                <a:cs typeface="Arial" pitchFamily="34" charset="0"/>
              </a:rPr>
              <a:t>d</a:t>
            </a:r>
            <a:r>
              <a:rPr lang="en-US" sz="1200" b="0" i="0" u="none" kern="1200" dirty="0" smtClean="0">
                <a:solidFill>
                  <a:schemeClr val="tx1"/>
                </a:solidFill>
                <a:latin typeface="Arial" pitchFamily="34" charset="0"/>
                <a:ea typeface="+mn-ea"/>
                <a:cs typeface="Arial" pitchFamily="34" charset="0"/>
              </a:rPr>
              <a:t>eliveries to military activities,</a:t>
            </a:r>
            <a:r>
              <a:rPr lang="en-US" sz="1200" b="0" i="0" u="none" kern="1200" baseline="0" dirty="0" smtClean="0">
                <a:solidFill>
                  <a:schemeClr val="tx1"/>
                </a:solidFill>
                <a:latin typeface="Arial" pitchFamily="34" charset="0"/>
                <a:ea typeface="+mn-ea"/>
                <a:cs typeface="Arial" pitchFamily="34" charset="0"/>
              </a:rPr>
              <a:t> s</a:t>
            </a:r>
            <a:r>
              <a:rPr lang="en-US" sz="1200" b="0" i="0" kern="1200" dirty="0" smtClean="0">
                <a:solidFill>
                  <a:schemeClr val="tx1"/>
                </a:solidFill>
                <a:latin typeface="Arial" pitchFamily="34" charset="0"/>
                <a:ea typeface="+mn-ea"/>
                <a:cs typeface="Arial" pitchFamily="34" charset="0"/>
              </a:rPr>
              <a:t>upplies shall be marked in accordance with Military Standard 129, edition in effect on the date of issuance of the solicitation.  These</a:t>
            </a:r>
            <a:r>
              <a:rPr lang="en-US" sz="1200" b="0" i="0" kern="1200" baseline="0" dirty="0" smtClean="0">
                <a:solidFill>
                  <a:schemeClr val="tx1"/>
                </a:solidFill>
                <a:latin typeface="Arial" pitchFamily="34" charset="0"/>
                <a:ea typeface="+mn-ea"/>
                <a:cs typeface="Arial" pitchFamily="34" charset="0"/>
              </a:rPr>
              <a:t> markings are typically required for all Department of Defense (</a:t>
            </a:r>
            <a:r>
              <a:rPr lang="en-US" sz="1200" b="0" i="0" kern="1200" baseline="0" dirty="0" err="1" smtClean="0">
                <a:solidFill>
                  <a:schemeClr val="tx1"/>
                </a:solidFill>
                <a:latin typeface="Arial" pitchFamily="34" charset="0"/>
                <a:ea typeface="+mn-ea"/>
                <a:cs typeface="Arial" pitchFamily="34" charset="0"/>
              </a:rPr>
              <a:t>DoD</a:t>
            </a:r>
            <a:r>
              <a:rPr lang="en-US" sz="1200" b="0" i="0" kern="1200" baseline="0" dirty="0" smtClean="0">
                <a:solidFill>
                  <a:schemeClr val="tx1"/>
                </a:solidFill>
                <a:latin typeface="Arial" pitchFamily="34" charset="0"/>
                <a:ea typeface="+mn-ea"/>
                <a:cs typeface="Arial" pitchFamily="34" charset="0"/>
              </a:rPr>
              <a:t>) customers and will almost always be required for shipments Outside the Continental United States (OCONUS).  Frustrated freight is most often linked to failure to mark shipments in accordance with Military Standard 129.  Let’s take a closer look at Military Standard 129.</a:t>
            </a:r>
            <a:endParaRPr lang="en-US" sz="1200" b="0" i="0" kern="1200" dirty="0" smtClean="0">
              <a:solidFill>
                <a:schemeClr val="tx1"/>
              </a:solidFill>
              <a:latin typeface="Arial" pitchFamily="34" charset="0"/>
              <a:ea typeface="+mn-ea"/>
              <a:cs typeface="Arial" pitchFamily="34" charset="0"/>
            </a:endParaRPr>
          </a:p>
        </p:txBody>
      </p:sp>
      <p:sp>
        <p:nvSpPr>
          <p:cNvPr id="4" name="Slide Number Placeholder 3"/>
          <p:cNvSpPr>
            <a:spLocks noGrp="1"/>
          </p:cNvSpPr>
          <p:nvPr>
            <p:ph type="sldNum" sz="quarter" idx="10"/>
          </p:nvPr>
        </p:nvSpPr>
        <p:spPr/>
        <p:txBody>
          <a:bodyPr/>
          <a:lstStyle/>
          <a:p>
            <a:fld id="{BA0E1374-4574-4D8A-8584-918267CBCC12}"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latin typeface="Arial" pitchFamily="34" charset="0"/>
                <a:cs typeface="Arial" pitchFamily="34" charset="0"/>
              </a:rPr>
              <a:t>As stated, Military Standard 129 is required</a:t>
            </a:r>
            <a:r>
              <a:rPr lang="en-US" baseline="0" dirty="0" smtClean="0">
                <a:latin typeface="Arial" pitchFamily="34" charset="0"/>
                <a:cs typeface="Arial" pitchFamily="34" charset="0"/>
              </a:rPr>
              <a:t> for shipments going overseas.  OCONUS shipments are funneled through consolidation points.  The most commonly used consolidation points are the Susquehanna Consolidation Point and the San Joaquin Consolidation Point located in New Cumberland, Pennsylvania and Tracy, California respectively. Both of those are DLA consolidation points.  It is important to note that n</a:t>
            </a:r>
            <a:r>
              <a:rPr lang="en-US" sz="1200" kern="1200" dirty="0" smtClean="0">
                <a:solidFill>
                  <a:schemeClr val="tx1"/>
                </a:solidFill>
                <a:latin typeface="Times" pitchFamily="18" charset="0"/>
                <a:ea typeface="+mn-ea"/>
                <a:cs typeface="+mn-cs"/>
              </a:rPr>
              <a:t>ot all customers can utilize these facilities for the consolidation of their OCONUS orders. Such</a:t>
            </a:r>
            <a:r>
              <a:rPr lang="en-US" sz="1200" kern="1200" baseline="0" dirty="0" smtClean="0">
                <a:solidFill>
                  <a:schemeClr val="tx1"/>
                </a:solidFill>
                <a:latin typeface="Times" pitchFamily="18" charset="0"/>
                <a:ea typeface="+mn-ea"/>
                <a:cs typeface="+mn-cs"/>
              </a:rPr>
              <a:t> as, the CCP in New Cumberland generally will not handle shipments belonging to the Air Force. </a:t>
            </a:r>
            <a:r>
              <a:rPr lang="en-US" baseline="0" dirty="0" smtClean="0">
                <a:latin typeface="Arial" pitchFamily="34" charset="0"/>
                <a:cs typeface="Arial" pitchFamily="34" charset="0"/>
              </a:rPr>
              <a:t>There are other consolidation points that these customers can utilize and they will also require proper marking to ensure forwarding of your shipment.</a:t>
            </a:r>
          </a:p>
          <a:p>
            <a:endParaRPr lang="en-US" baseline="0" dirty="0" smtClean="0">
              <a:latin typeface="Arial" pitchFamily="34" charset="0"/>
              <a:cs typeface="Arial" pitchFamily="34" charset="0"/>
            </a:endParaRPr>
          </a:p>
          <a:p>
            <a:r>
              <a:rPr lang="en-US" baseline="0" dirty="0" smtClean="0">
                <a:latin typeface="Arial" pitchFamily="34" charset="0"/>
                <a:cs typeface="Arial" pitchFamily="34" charset="0"/>
              </a:rPr>
              <a:t>OCONUS shipments pass through many handlers which increases the chances of the shipments becoming impeded.  Additionally, shipments are difficult to track past the US consolidation point - making it nearly impossible to verify delivery to the ultimate customer.  Therefore, it is very important to understand the requirements and strive to get it right out the door to improve the likelihood that your shipment will be delivered timely to the customer.</a:t>
            </a:r>
          </a:p>
          <a:p>
            <a:endParaRPr lang="en-US" baseline="0" dirty="0" smtClean="0">
              <a:latin typeface="Arial" pitchFamily="34" charset="0"/>
              <a:cs typeface="Arial" pitchFamily="34" charset="0"/>
            </a:endParaRPr>
          </a:p>
          <a:p>
            <a:r>
              <a:rPr lang="en-US" dirty="0" smtClean="0">
                <a:latin typeface="Arial" pitchFamily="34" charset="0"/>
                <a:cs typeface="Arial" pitchFamily="34" charset="0"/>
              </a:rPr>
              <a:t>Military</a:t>
            </a:r>
            <a:r>
              <a:rPr lang="en-US" baseline="0" dirty="0" smtClean="0">
                <a:latin typeface="Arial" pitchFamily="34" charset="0"/>
                <a:cs typeface="Arial" pitchFamily="34" charset="0"/>
              </a:rPr>
              <a:t> S</a:t>
            </a:r>
            <a:r>
              <a:rPr lang="en-US" dirty="0" smtClean="0">
                <a:latin typeface="Arial" pitchFamily="34" charset="0"/>
                <a:cs typeface="Arial" pitchFamily="34" charset="0"/>
              </a:rPr>
              <a:t>tandard</a:t>
            </a:r>
            <a:r>
              <a:rPr lang="en-US" baseline="0" dirty="0" smtClean="0">
                <a:latin typeface="Arial" pitchFamily="34" charset="0"/>
                <a:cs typeface="Arial" pitchFamily="34" charset="0"/>
              </a:rPr>
              <a:t> 129 is currently on revision P and Change Notice 4.  The standard establishes requirements for marking unit, intermediate and exterior (transport/shipping) packages and unit loads.  The transport/shipping container markings are the most important in relation to frustrated freight as it is these markings that identify how and where a shipment must be transported for proper delivery.</a:t>
            </a:r>
          </a:p>
        </p:txBody>
      </p:sp>
      <p:sp>
        <p:nvSpPr>
          <p:cNvPr id="4" name="Slide Number Placeholder 3"/>
          <p:cNvSpPr>
            <a:spLocks noGrp="1"/>
          </p:cNvSpPr>
          <p:nvPr>
            <p:ph type="sldNum" sz="quarter" idx="10"/>
          </p:nvPr>
        </p:nvSpPr>
        <p:spPr/>
        <p:txBody>
          <a:bodyPr/>
          <a:lstStyle/>
          <a:p>
            <a:fld id="{BA0E1374-4574-4D8A-8584-918267CBCC12}" type="slidenum">
              <a:rPr lang="en-US" smtClean="0">
                <a:solidFill>
                  <a:prstClr val="black"/>
                </a:solidFill>
              </a:rPr>
              <a:pPr/>
              <a:t>13</a:t>
            </a:fld>
            <a:endParaRPr lang="en-US" dirty="0">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dirty="0" smtClean="0">
                <a:solidFill>
                  <a:schemeClr val="tx1"/>
                </a:solidFill>
                <a:latin typeface="Times" pitchFamily="18" charset="0"/>
                <a:ea typeface="+mn-ea"/>
                <a:cs typeface="+mn-cs"/>
              </a:rPr>
              <a:t>General marking requirements for exterior containers are divided into three categories: </a:t>
            </a:r>
          </a:p>
          <a:p>
            <a:pPr>
              <a:buFontTx/>
              <a:buNone/>
            </a:pPr>
            <a:r>
              <a:rPr lang="en-US" sz="1200" kern="1200" dirty="0" smtClean="0">
                <a:solidFill>
                  <a:schemeClr val="tx1"/>
                </a:solidFill>
                <a:latin typeface="Times" pitchFamily="18" charset="0"/>
                <a:ea typeface="+mn-ea"/>
                <a:cs typeface="+mn-cs"/>
              </a:rPr>
              <a:t>1. Identification markings which includes:</a:t>
            </a:r>
          </a:p>
          <a:p>
            <a:pPr lvl="1">
              <a:buFont typeface="Arial" pitchFamily="34" charset="0"/>
              <a:buChar char="•"/>
            </a:pPr>
            <a:r>
              <a:rPr lang="en-US" sz="1200" kern="1200" dirty="0" smtClean="0">
                <a:solidFill>
                  <a:schemeClr val="tx1"/>
                </a:solidFill>
                <a:latin typeface="Times" pitchFamily="18" charset="0"/>
                <a:ea typeface="+mn-ea"/>
                <a:cs typeface="+mn-cs"/>
              </a:rPr>
              <a:t>National Stock Number</a:t>
            </a:r>
          </a:p>
          <a:p>
            <a:pPr lvl="1">
              <a:buFont typeface="Arial" pitchFamily="34" charset="0"/>
              <a:buChar char="•"/>
            </a:pPr>
            <a:r>
              <a:rPr lang="en-US" sz="1200" kern="1200" dirty="0" smtClean="0">
                <a:solidFill>
                  <a:schemeClr val="tx1"/>
                </a:solidFill>
                <a:latin typeface="Times" pitchFamily="18" charset="0"/>
                <a:ea typeface="+mn-ea"/>
                <a:cs typeface="+mn-cs"/>
              </a:rPr>
              <a:t>Cage Code</a:t>
            </a:r>
          </a:p>
          <a:p>
            <a:pPr lvl="1">
              <a:buFont typeface="Arial" pitchFamily="34" charset="0"/>
              <a:buChar char="•"/>
            </a:pPr>
            <a:r>
              <a:rPr lang="en-US" sz="1200" kern="1200" dirty="0" smtClean="0">
                <a:solidFill>
                  <a:schemeClr val="tx1"/>
                </a:solidFill>
                <a:latin typeface="Times" pitchFamily="18" charset="0"/>
                <a:ea typeface="+mn-ea"/>
                <a:cs typeface="+mn-cs"/>
              </a:rPr>
              <a:t>Part Number</a:t>
            </a:r>
          </a:p>
          <a:p>
            <a:pPr lvl="1">
              <a:buFont typeface="Arial" pitchFamily="34" charset="0"/>
              <a:buChar char="•"/>
            </a:pPr>
            <a:r>
              <a:rPr lang="en-US" sz="1200" kern="1200" dirty="0" smtClean="0">
                <a:solidFill>
                  <a:schemeClr val="tx1"/>
                </a:solidFill>
                <a:latin typeface="Times" pitchFamily="18" charset="0"/>
                <a:ea typeface="+mn-ea"/>
                <a:cs typeface="+mn-cs"/>
              </a:rPr>
              <a:t>Quantity and Unit of Issue</a:t>
            </a:r>
          </a:p>
          <a:p>
            <a:pPr lvl="1">
              <a:buFont typeface="Arial" pitchFamily="34" charset="0"/>
              <a:buChar char="•"/>
            </a:pPr>
            <a:r>
              <a:rPr lang="en-US" sz="1200" kern="1200" dirty="0" smtClean="0">
                <a:solidFill>
                  <a:schemeClr val="tx1"/>
                </a:solidFill>
                <a:latin typeface="Times" pitchFamily="18" charset="0"/>
                <a:ea typeface="+mn-ea"/>
                <a:cs typeface="+mn-cs"/>
              </a:rPr>
              <a:t>Contract</a:t>
            </a:r>
            <a:r>
              <a:rPr lang="en-US" sz="1200" kern="1200" baseline="0" dirty="0" smtClean="0">
                <a:solidFill>
                  <a:schemeClr val="tx1"/>
                </a:solidFill>
                <a:latin typeface="Times" pitchFamily="18" charset="0"/>
                <a:ea typeface="+mn-ea"/>
                <a:cs typeface="+mn-cs"/>
              </a:rPr>
              <a:t> Number and Lot Number</a:t>
            </a:r>
          </a:p>
          <a:p>
            <a:pPr lvl="1">
              <a:buFont typeface="Arial" pitchFamily="34" charset="0"/>
              <a:buChar char="•"/>
            </a:pPr>
            <a:r>
              <a:rPr lang="en-US" sz="1200" kern="1200" baseline="0" dirty="0" smtClean="0">
                <a:solidFill>
                  <a:schemeClr val="tx1"/>
                </a:solidFill>
                <a:latin typeface="Times" pitchFamily="18" charset="0"/>
                <a:ea typeface="+mn-ea"/>
                <a:cs typeface="+mn-cs"/>
              </a:rPr>
              <a:t>Date of Unit Preservation</a:t>
            </a:r>
          </a:p>
          <a:p>
            <a:pPr lvl="1">
              <a:buFont typeface="Arial" pitchFamily="34" charset="0"/>
              <a:buChar char="•"/>
            </a:pPr>
            <a:r>
              <a:rPr lang="en-US" sz="1200" kern="1200" baseline="0" dirty="0" smtClean="0">
                <a:solidFill>
                  <a:schemeClr val="tx1"/>
                </a:solidFill>
                <a:latin typeface="Times" pitchFamily="18" charset="0"/>
                <a:ea typeface="+mn-ea"/>
                <a:cs typeface="+mn-cs"/>
              </a:rPr>
              <a:t>Weight (LBS)</a:t>
            </a:r>
          </a:p>
          <a:p>
            <a:pPr lvl="1">
              <a:buFont typeface="Arial" pitchFamily="34" charset="0"/>
              <a:buChar char="•"/>
            </a:pPr>
            <a:r>
              <a:rPr lang="en-US" sz="1200" kern="1200" baseline="0" dirty="0" smtClean="0">
                <a:solidFill>
                  <a:schemeClr val="tx1"/>
                </a:solidFill>
                <a:latin typeface="Times" pitchFamily="18" charset="0"/>
                <a:ea typeface="+mn-ea"/>
                <a:cs typeface="+mn-cs"/>
              </a:rPr>
              <a:t>Serial Number(s)</a:t>
            </a:r>
            <a:endParaRPr lang="en-US" sz="1200" kern="1200" dirty="0" smtClean="0">
              <a:solidFill>
                <a:schemeClr val="tx1"/>
              </a:solidFill>
              <a:latin typeface="Times" pitchFamily="18" charset="0"/>
              <a:ea typeface="+mn-ea"/>
              <a:cs typeface="+mn-cs"/>
            </a:endParaRPr>
          </a:p>
          <a:p>
            <a:r>
              <a:rPr lang="en-US" sz="1200" kern="1200" dirty="0" smtClean="0">
                <a:solidFill>
                  <a:schemeClr val="tx1"/>
                </a:solidFill>
                <a:latin typeface="Times" pitchFamily="18" charset="0"/>
                <a:ea typeface="+mn-ea"/>
                <a:cs typeface="+mn-cs"/>
              </a:rPr>
              <a:t>2.</a:t>
            </a:r>
            <a:r>
              <a:rPr lang="en-US" sz="1200" kern="1200" baseline="0" dirty="0" smtClean="0">
                <a:solidFill>
                  <a:schemeClr val="tx1"/>
                </a:solidFill>
                <a:latin typeface="Times" pitchFamily="18" charset="0"/>
                <a:ea typeface="+mn-ea"/>
                <a:cs typeface="+mn-cs"/>
              </a:rPr>
              <a:t> B</a:t>
            </a:r>
            <a:r>
              <a:rPr lang="en-US" sz="1200" kern="1200" dirty="0" smtClean="0">
                <a:solidFill>
                  <a:schemeClr val="tx1"/>
                </a:solidFill>
                <a:latin typeface="Times" pitchFamily="18" charset="0"/>
                <a:ea typeface="+mn-ea"/>
                <a:cs typeface="+mn-cs"/>
              </a:rPr>
              <a:t>ar code markings which includes:</a:t>
            </a:r>
          </a:p>
          <a:p>
            <a:pPr lvl="1">
              <a:buFont typeface="Arial" pitchFamily="34" charset="0"/>
              <a:buChar char="•"/>
            </a:pPr>
            <a:r>
              <a:rPr lang="en-US" sz="1200" kern="1200" dirty="0" smtClean="0">
                <a:solidFill>
                  <a:schemeClr val="tx1"/>
                </a:solidFill>
                <a:latin typeface="Times" pitchFamily="18" charset="0"/>
                <a:ea typeface="+mn-ea"/>
                <a:cs typeface="+mn-cs"/>
              </a:rPr>
              <a:t>National</a:t>
            </a:r>
            <a:r>
              <a:rPr lang="en-US" sz="1200" kern="1200" baseline="0" dirty="0" smtClean="0">
                <a:solidFill>
                  <a:schemeClr val="tx1"/>
                </a:solidFill>
                <a:latin typeface="Times" pitchFamily="18" charset="0"/>
                <a:ea typeface="+mn-ea"/>
                <a:cs typeface="+mn-cs"/>
              </a:rPr>
              <a:t> Stock Number</a:t>
            </a:r>
          </a:p>
          <a:p>
            <a:pPr lvl="1">
              <a:buFont typeface="Arial" pitchFamily="34" charset="0"/>
              <a:buChar char="•"/>
            </a:pPr>
            <a:r>
              <a:rPr lang="en-US" sz="1200" kern="1200" baseline="0" dirty="0" smtClean="0">
                <a:solidFill>
                  <a:schemeClr val="tx1"/>
                </a:solidFill>
                <a:latin typeface="Times" pitchFamily="18" charset="0"/>
                <a:ea typeface="+mn-ea"/>
                <a:cs typeface="+mn-cs"/>
              </a:rPr>
              <a:t>Contract Number</a:t>
            </a:r>
          </a:p>
          <a:p>
            <a:pPr lvl="1">
              <a:buFont typeface="Arial" pitchFamily="34" charset="0"/>
              <a:buChar char="•"/>
            </a:pPr>
            <a:r>
              <a:rPr lang="en-US" sz="1200" kern="1200" baseline="0" dirty="0" smtClean="0">
                <a:solidFill>
                  <a:schemeClr val="tx1"/>
                </a:solidFill>
                <a:latin typeface="Times" pitchFamily="18" charset="0"/>
                <a:ea typeface="+mn-ea"/>
                <a:cs typeface="+mn-cs"/>
              </a:rPr>
              <a:t>Cage Code</a:t>
            </a:r>
          </a:p>
          <a:p>
            <a:pPr lvl="1">
              <a:buFont typeface="Arial" pitchFamily="34" charset="0"/>
              <a:buChar char="•"/>
            </a:pPr>
            <a:r>
              <a:rPr lang="en-US" sz="1200" kern="1200" baseline="0" dirty="0" smtClean="0">
                <a:solidFill>
                  <a:schemeClr val="tx1"/>
                </a:solidFill>
                <a:latin typeface="Times" pitchFamily="18" charset="0"/>
                <a:ea typeface="+mn-ea"/>
                <a:cs typeface="+mn-cs"/>
              </a:rPr>
              <a:t>Contract Line Item Number </a:t>
            </a:r>
          </a:p>
          <a:p>
            <a:pPr lvl="1">
              <a:buFont typeface="Arial" pitchFamily="34" charset="0"/>
              <a:buChar char="•"/>
            </a:pPr>
            <a:r>
              <a:rPr lang="en-US" sz="1200" kern="1200" baseline="0" dirty="0" smtClean="0">
                <a:solidFill>
                  <a:schemeClr val="tx1"/>
                </a:solidFill>
                <a:latin typeface="Times" pitchFamily="18" charset="0"/>
                <a:ea typeface="+mn-ea"/>
                <a:cs typeface="+mn-cs"/>
              </a:rPr>
              <a:t>Contractor Shipment Number</a:t>
            </a:r>
          </a:p>
          <a:p>
            <a:pPr lvl="1">
              <a:buFont typeface="Arial" pitchFamily="34" charset="0"/>
              <a:buChar char="•"/>
            </a:pPr>
            <a:r>
              <a:rPr lang="en-US" sz="1200" kern="1200" baseline="0" dirty="0" smtClean="0">
                <a:solidFill>
                  <a:schemeClr val="tx1"/>
                </a:solidFill>
                <a:latin typeface="Times" pitchFamily="18" charset="0"/>
                <a:ea typeface="+mn-ea"/>
                <a:cs typeface="+mn-cs"/>
              </a:rPr>
              <a:t>Serial Number</a:t>
            </a:r>
          </a:p>
          <a:p>
            <a:pPr lvl="1">
              <a:buFont typeface="Arial" pitchFamily="34" charset="0"/>
              <a:buNone/>
            </a:pPr>
            <a:endParaRPr lang="en-US" sz="1200" kern="1200" dirty="0" smtClean="0">
              <a:solidFill>
                <a:schemeClr val="tx1"/>
              </a:solidFill>
              <a:latin typeface="Times" pitchFamily="18" charset="0"/>
              <a:ea typeface="+mn-ea"/>
              <a:cs typeface="+mn-cs"/>
            </a:endParaRPr>
          </a:p>
          <a:p>
            <a:r>
              <a:rPr lang="en-US" sz="1200" kern="1200" dirty="0" smtClean="0">
                <a:solidFill>
                  <a:schemeClr val="tx1"/>
                </a:solidFill>
                <a:latin typeface="Times" pitchFamily="18" charset="0"/>
                <a:ea typeface="+mn-ea"/>
                <a:cs typeface="+mn-cs"/>
              </a:rPr>
              <a:t>For exterior containers</a:t>
            </a:r>
            <a:r>
              <a:rPr lang="en-US" sz="1200" kern="1200" baseline="0" dirty="0" smtClean="0">
                <a:solidFill>
                  <a:schemeClr val="tx1"/>
                </a:solidFill>
                <a:latin typeface="Times" pitchFamily="18" charset="0"/>
                <a:ea typeface="+mn-ea"/>
                <a:cs typeface="+mn-cs"/>
              </a:rPr>
              <a:t> with two dimensional symbols and unique item identifiers, the identification markings requirements are the same.  </a:t>
            </a:r>
          </a:p>
          <a:p>
            <a:endParaRPr lang="en-US" sz="1200" kern="1200" baseline="0" dirty="0" smtClean="0">
              <a:solidFill>
                <a:schemeClr val="tx1"/>
              </a:solidFill>
              <a:latin typeface="Times" pitchFamily="18" charset="0"/>
              <a:ea typeface="+mn-ea"/>
              <a:cs typeface="+mn-cs"/>
            </a:endParaRPr>
          </a:p>
          <a:p>
            <a:r>
              <a:rPr lang="en-US" sz="1200" kern="1200" baseline="0" dirty="0" smtClean="0">
                <a:solidFill>
                  <a:schemeClr val="tx1"/>
                </a:solidFill>
                <a:latin typeface="Times" pitchFamily="18" charset="0"/>
                <a:ea typeface="+mn-ea"/>
                <a:cs typeface="+mn-cs"/>
              </a:rPr>
              <a:t>3. A</a:t>
            </a:r>
            <a:r>
              <a:rPr lang="en-US" sz="1200" kern="1200" dirty="0" smtClean="0">
                <a:solidFill>
                  <a:schemeClr val="tx1"/>
                </a:solidFill>
                <a:latin typeface="Times" pitchFamily="18" charset="0"/>
                <a:ea typeface="+mn-ea"/>
                <a:cs typeface="+mn-cs"/>
              </a:rPr>
              <a:t>ddress markings:</a:t>
            </a:r>
          </a:p>
          <a:p>
            <a:pPr lvl="1">
              <a:buFont typeface="Arial" pitchFamily="34" charset="0"/>
              <a:buChar char="•"/>
            </a:pPr>
            <a:r>
              <a:rPr lang="en-US" sz="1200" kern="1200" dirty="0" smtClean="0">
                <a:solidFill>
                  <a:schemeClr val="tx1"/>
                </a:solidFill>
                <a:latin typeface="Times" pitchFamily="18" charset="0"/>
                <a:ea typeface="+mn-ea"/>
                <a:cs typeface="+mn-cs"/>
              </a:rPr>
              <a:t>This is the Military Shipping Label. It is important to understand</a:t>
            </a:r>
            <a:r>
              <a:rPr lang="en-US" sz="1200" kern="1200" baseline="0" dirty="0" smtClean="0">
                <a:solidFill>
                  <a:schemeClr val="tx1"/>
                </a:solidFill>
                <a:latin typeface="Times" pitchFamily="18" charset="0"/>
                <a:ea typeface="+mn-ea"/>
                <a:cs typeface="+mn-cs"/>
              </a:rPr>
              <a:t> that there is specific information that is required and critical to ensuring delivery. </a:t>
            </a:r>
            <a:endParaRPr lang="en-US" sz="1200" kern="1200" dirty="0" smtClean="0">
              <a:solidFill>
                <a:schemeClr val="tx1"/>
              </a:solidFill>
              <a:latin typeface="Times" pitchFamily="18"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BA0E1374-4574-4D8A-8584-918267CBCC12}"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Arial" pitchFamily="34" charset="0"/>
                <a:cs typeface="Arial" pitchFamily="34" charset="0"/>
              </a:rPr>
              <a:t>The Military Shipping Label (MSL) contains important information on the specific customer location</a:t>
            </a:r>
            <a:r>
              <a:rPr lang="en-US" baseline="0" dirty="0" smtClean="0">
                <a:latin typeface="Arial" pitchFamily="34" charset="0"/>
                <a:cs typeface="Arial" pitchFamily="34" charset="0"/>
              </a:rPr>
              <a:t> and plays a significant role in keeping your shipment moving.  The information included is:</a:t>
            </a:r>
            <a:endParaRPr lang="en-US" dirty="0" smtClean="0">
              <a:latin typeface="Arial" pitchFamily="34" charset="0"/>
              <a:cs typeface="Arial" pitchFamily="34" charset="0"/>
            </a:endParaRPr>
          </a:p>
          <a:p>
            <a:pPr lvl="1">
              <a:buFont typeface="Arial" pitchFamily="34" charset="0"/>
              <a:buChar char="•"/>
              <a:defRPr/>
            </a:pPr>
            <a:r>
              <a:rPr lang="en-US" sz="1200" dirty="0" smtClean="0">
                <a:cs typeface="Arial" pitchFamily="34" charset="0"/>
              </a:rPr>
              <a:t>Transportation Control Number (TCN) </a:t>
            </a:r>
          </a:p>
          <a:p>
            <a:pPr lvl="1">
              <a:buFont typeface="Arial" pitchFamily="34" charset="0"/>
              <a:buChar char="•"/>
              <a:defRPr/>
            </a:pPr>
            <a:r>
              <a:rPr lang="en-US" sz="1200" dirty="0" smtClean="0">
                <a:cs typeface="Arial" pitchFamily="34" charset="0"/>
              </a:rPr>
              <a:t>Transportation Account Code (TAC)</a:t>
            </a:r>
          </a:p>
          <a:p>
            <a:pPr lvl="1">
              <a:buFont typeface="Arial" pitchFamily="34" charset="0"/>
              <a:buChar char="•"/>
              <a:defRPr/>
            </a:pPr>
            <a:r>
              <a:rPr lang="en-US" sz="1200" dirty="0" smtClean="0">
                <a:cs typeface="Arial" pitchFamily="34" charset="0"/>
              </a:rPr>
              <a:t>Consignor address</a:t>
            </a:r>
          </a:p>
          <a:p>
            <a:pPr lvl="1">
              <a:buFont typeface="Arial" pitchFamily="34" charset="0"/>
              <a:buChar char="•"/>
              <a:defRPr/>
            </a:pPr>
            <a:r>
              <a:rPr lang="en-US" sz="1200" dirty="0" smtClean="0">
                <a:cs typeface="Arial" pitchFamily="34" charset="0"/>
              </a:rPr>
              <a:t>Type of Service/Postage</a:t>
            </a:r>
          </a:p>
          <a:p>
            <a:pPr lvl="1">
              <a:buFont typeface="Arial" pitchFamily="34" charset="0"/>
              <a:buChar char="•"/>
              <a:defRPr/>
            </a:pPr>
            <a:r>
              <a:rPr lang="en-US" sz="1200" dirty="0" smtClean="0">
                <a:cs typeface="Arial" pitchFamily="34" charset="0"/>
              </a:rPr>
              <a:t>Ship to/POE</a:t>
            </a:r>
          </a:p>
          <a:p>
            <a:pPr lvl="1">
              <a:buFont typeface="Arial" pitchFamily="34" charset="0"/>
              <a:buChar char="•"/>
              <a:defRPr/>
            </a:pPr>
            <a:r>
              <a:rPr lang="en-US" sz="1200" dirty="0" smtClean="0">
                <a:cs typeface="Arial" pitchFamily="34" charset="0"/>
              </a:rPr>
              <a:t>Transportation Priority </a:t>
            </a:r>
          </a:p>
          <a:p>
            <a:pPr lvl="1">
              <a:buFont typeface="Arial" pitchFamily="34" charset="0"/>
              <a:buChar char="•"/>
              <a:defRPr/>
            </a:pPr>
            <a:r>
              <a:rPr lang="en-US" sz="1200" dirty="0" smtClean="0">
                <a:cs typeface="Arial" pitchFamily="34" charset="0"/>
              </a:rPr>
              <a:t>Project Code</a:t>
            </a:r>
          </a:p>
          <a:p>
            <a:pPr lvl="1">
              <a:buFont typeface="Arial" pitchFamily="34" charset="0"/>
              <a:buChar char="•"/>
              <a:defRPr/>
            </a:pPr>
            <a:r>
              <a:rPr lang="en-US" sz="1200" dirty="0" smtClean="0">
                <a:cs typeface="Arial" pitchFamily="34" charset="0"/>
              </a:rPr>
              <a:t>Ultimate Consignee/Mark for address</a:t>
            </a:r>
          </a:p>
          <a:p>
            <a:pPr lvl="1">
              <a:buFont typeface="Arial" pitchFamily="34" charset="0"/>
              <a:buChar char="•"/>
              <a:defRPr/>
            </a:pPr>
            <a:r>
              <a:rPr lang="en-US" sz="1200" dirty="0" smtClean="0">
                <a:cs typeface="Arial" pitchFamily="34" charset="0"/>
              </a:rPr>
              <a:t>Weight (lbs)</a:t>
            </a:r>
          </a:p>
          <a:p>
            <a:pPr lvl="1">
              <a:buFont typeface="Arial" pitchFamily="34" charset="0"/>
              <a:buChar char="•"/>
              <a:defRPr/>
            </a:pPr>
            <a:r>
              <a:rPr lang="en-US" sz="1200" dirty="0" smtClean="0">
                <a:cs typeface="Arial" pitchFamily="34" charset="0"/>
              </a:rPr>
              <a:t>Required Delivery Date (RDD)</a:t>
            </a:r>
          </a:p>
          <a:p>
            <a:pPr lvl="1">
              <a:buFont typeface="Arial" pitchFamily="34" charset="0"/>
              <a:buChar char="•"/>
              <a:defRPr/>
            </a:pPr>
            <a:r>
              <a:rPr lang="en-US" sz="1200" dirty="0" smtClean="0">
                <a:cs typeface="Arial" pitchFamily="34" charset="0"/>
              </a:rPr>
              <a:t>Cube (ft)</a:t>
            </a:r>
          </a:p>
          <a:p>
            <a:pPr lvl="1">
              <a:buFont typeface="Arial" pitchFamily="34" charset="0"/>
              <a:buChar char="•"/>
              <a:defRPr/>
            </a:pPr>
            <a:r>
              <a:rPr lang="en-US" sz="1200" dirty="0" smtClean="0">
                <a:cs typeface="Arial" pitchFamily="34" charset="0"/>
              </a:rPr>
              <a:t>Piece Number</a:t>
            </a:r>
          </a:p>
          <a:p>
            <a:pPr>
              <a:buFontTx/>
              <a:buChar char="-"/>
            </a:pPr>
            <a:endParaRPr lang="en-US" dirty="0" smtClean="0">
              <a:latin typeface="Arial" pitchFamily="34" charset="0"/>
              <a:cs typeface="Arial" pitchFamily="34" charset="0"/>
            </a:endParaRPr>
          </a:p>
          <a:p>
            <a:r>
              <a:rPr lang="en-US" dirty="0" smtClean="0">
                <a:latin typeface="Arial" pitchFamily="34" charset="0"/>
                <a:cs typeface="Arial" pitchFamily="34" charset="0"/>
              </a:rPr>
              <a:t>There are two</a:t>
            </a:r>
            <a:r>
              <a:rPr lang="en-US" baseline="0" dirty="0" smtClean="0">
                <a:latin typeface="Arial" pitchFamily="34" charset="0"/>
                <a:cs typeface="Arial" pitchFamily="34" charset="0"/>
              </a:rPr>
              <a:t> very </a:t>
            </a:r>
            <a:r>
              <a:rPr lang="en-US" dirty="0" smtClean="0">
                <a:latin typeface="Arial" pitchFamily="34" charset="0"/>
                <a:cs typeface="Arial" pitchFamily="34" charset="0"/>
              </a:rPr>
              <a:t>important pieces</a:t>
            </a:r>
            <a:r>
              <a:rPr lang="en-US" baseline="0" dirty="0" smtClean="0">
                <a:latin typeface="Arial" pitchFamily="34" charset="0"/>
                <a:cs typeface="Arial" pitchFamily="34" charset="0"/>
              </a:rPr>
              <a:t> of information on the MSL and omission of the information will lead to the shipment being stopped.  </a:t>
            </a:r>
          </a:p>
          <a:p>
            <a:pPr marL="228600" indent="-228600">
              <a:buAutoNum type="arabicPeriod"/>
            </a:pPr>
            <a:r>
              <a:rPr lang="en-US" baseline="0" dirty="0" smtClean="0">
                <a:latin typeface="Arial" pitchFamily="34" charset="0"/>
                <a:cs typeface="Arial" pitchFamily="34" charset="0"/>
              </a:rPr>
              <a:t>The ultimate consignee address information.  As stated, shipments going Outside the Continental United States (OCONUS) will be consolidated with other shipments for transport and providing the ultimate consignee address assists with ensuring the shipment is getting routed correctly.</a:t>
            </a:r>
          </a:p>
          <a:p>
            <a:pPr marL="228600" indent="-228600">
              <a:buAutoNum type="arabicPeriod"/>
            </a:pPr>
            <a:r>
              <a:rPr lang="en-US" baseline="0" dirty="0" smtClean="0">
                <a:latin typeface="Arial" pitchFamily="34" charset="0"/>
                <a:cs typeface="Arial" pitchFamily="34" charset="0"/>
              </a:rPr>
              <a:t>The Transportation Control Number (TCN). </a:t>
            </a:r>
            <a:r>
              <a:rPr lang="en-US" sz="1200" kern="1200" dirty="0" smtClean="0">
                <a:solidFill>
                  <a:schemeClr val="tx1"/>
                </a:solidFill>
                <a:latin typeface="Times" pitchFamily="18" charset="0"/>
                <a:ea typeface="+mn-ea"/>
                <a:cs typeface="+mn-cs"/>
              </a:rPr>
              <a:t>The </a:t>
            </a:r>
            <a:r>
              <a:rPr lang="en-US" sz="1200" kern="1200" baseline="0" dirty="0" smtClean="0">
                <a:solidFill>
                  <a:schemeClr val="tx1"/>
                </a:solidFill>
                <a:latin typeface="Times" pitchFamily="18" charset="0"/>
                <a:ea typeface="+mn-ea"/>
                <a:cs typeface="+mn-cs"/>
              </a:rPr>
              <a:t>TCN is the most important item on the label.  This number includes the address activity code for the ultimate consignee.  This allows the handlers to look up information specific to the shipment to help keep it moving.  The coded information in the TCN can even help get a shipment back on track if the end user changes locations.</a:t>
            </a:r>
          </a:p>
          <a:p>
            <a:pPr marL="228600" indent="-228600">
              <a:buNone/>
            </a:pPr>
            <a:endParaRPr lang="en-US" sz="1200" kern="1200" baseline="0" dirty="0" smtClean="0">
              <a:solidFill>
                <a:schemeClr val="tx1"/>
              </a:solidFill>
              <a:latin typeface="Times" pitchFamily="18" charset="0"/>
              <a:ea typeface="+mn-ea"/>
              <a:cs typeface="+mn-cs"/>
            </a:endParaRPr>
          </a:p>
          <a:p>
            <a:pPr marL="228600" marR="0" indent="-22860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Times" pitchFamily="18" charset="0"/>
                <a:ea typeface="+mn-ea"/>
                <a:cs typeface="+mn-cs"/>
              </a:rPr>
              <a:t>This</a:t>
            </a:r>
            <a:r>
              <a:rPr lang="en-US" sz="1200" kern="1200" baseline="0" dirty="0" smtClean="0">
                <a:solidFill>
                  <a:schemeClr val="tx1"/>
                </a:solidFill>
                <a:latin typeface="Times" pitchFamily="18" charset="0"/>
                <a:ea typeface="+mn-ea"/>
                <a:cs typeface="+mn-cs"/>
              </a:rPr>
              <a:t> is a general overview of the marking requirements and we highly encourage you to review the specifics in the standard to ensure complete compliance</a:t>
            </a:r>
          </a:p>
          <a:p>
            <a:pPr marL="228600" marR="0" indent="-228600" algn="l" defTabSz="914400" rtl="0" eaLnBrk="1" fontAlgn="base" latinLnBrk="0" hangingPunct="1">
              <a:lnSpc>
                <a:spcPct val="100000"/>
              </a:lnSpc>
              <a:spcBef>
                <a:spcPct val="30000"/>
              </a:spcBef>
              <a:spcAft>
                <a:spcPct val="0"/>
              </a:spcAft>
              <a:buClrTx/>
              <a:buSzTx/>
              <a:buFontTx/>
              <a:buNone/>
              <a:tabLst/>
              <a:defRPr/>
            </a:pPr>
            <a:r>
              <a:rPr lang="en-US" sz="1200" kern="1200" baseline="0" dirty="0" smtClean="0">
                <a:solidFill>
                  <a:schemeClr val="tx1"/>
                </a:solidFill>
                <a:latin typeface="Times" pitchFamily="18" charset="0"/>
                <a:ea typeface="+mn-ea"/>
                <a:cs typeface="+mn-cs"/>
              </a:rPr>
              <a:t>for your specific shipping needs.</a:t>
            </a:r>
            <a:endParaRPr lang="en-US" sz="1200" kern="1200" dirty="0" smtClean="0">
              <a:solidFill>
                <a:schemeClr val="tx1"/>
              </a:solidFill>
              <a:latin typeface="Times" pitchFamily="18" charset="0"/>
              <a:ea typeface="+mn-ea"/>
              <a:cs typeface="+mn-cs"/>
            </a:endParaRPr>
          </a:p>
          <a:p>
            <a:pPr marL="228600" indent="-228600">
              <a:buNone/>
            </a:pPr>
            <a:r>
              <a:rPr lang="en-US" sz="1200" kern="1200" baseline="0" dirty="0" smtClean="0">
                <a:solidFill>
                  <a:schemeClr val="tx1"/>
                </a:solidFill>
                <a:latin typeface="Times" pitchFamily="18" charset="0"/>
                <a:ea typeface="+mn-ea"/>
                <a:cs typeface="+mn-cs"/>
              </a:rPr>
              <a:t>  </a:t>
            </a:r>
            <a:endParaRPr lang="en-US" dirty="0" smtClean="0"/>
          </a:p>
        </p:txBody>
      </p:sp>
      <p:sp>
        <p:nvSpPr>
          <p:cNvPr id="4" name="Slide Number Placeholder 3"/>
          <p:cNvSpPr>
            <a:spLocks noGrp="1"/>
          </p:cNvSpPr>
          <p:nvPr>
            <p:ph type="sldNum" sz="quarter" idx="10"/>
          </p:nvPr>
        </p:nvSpPr>
        <p:spPr/>
        <p:txBody>
          <a:bodyPr/>
          <a:lstStyle/>
          <a:p>
            <a:fld id="{BA0E1374-4574-4D8A-8584-918267CBCC12}"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p:spPr>
        <p:txBody>
          <a:bodyPr/>
          <a:lstStyle/>
          <a:p>
            <a:pPr marL="342900" lvl="0" indent="-342900" eaLnBrk="0" fontAlgn="base" hangingPunct="0">
              <a:spcBef>
                <a:spcPct val="20000"/>
              </a:spcBef>
              <a:spcAft>
                <a:spcPct val="0"/>
              </a:spcAft>
              <a:buClr>
                <a:srgbClr val="013C88"/>
              </a:buClr>
              <a:buFont typeface="Arial" pitchFamily="34" charset="0"/>
              <a:buNone/>
            </a:pPr>
            <a:r>
              <a:rPr lang="en-US" sz="2000" dirty="0" smtClean="0">
                <a:solidFill>
                  <a:srgbClr val="002060"/>
                </a:solidFill>
                <a:latin typeface="Arial" pitchFamily="34" charset="0"/>
                <a:cs typeface="Arial" pitchFamily="34" charset="0"/>
              </a:rPr>
              <a:t>The Transportation Control</a:t>
            </a:r>
            <a:r>
              <a:rPr lang="en-US" sz="2000" baseline="0" dirty="0" smtClean="0">
                <a:solidFill>
                  <a:srgbClr val="002060"/>
                </a:solidFill>
                <a:latin typeface="Arial" pitchFamily="34" charset="0"/>
                <a:cs typeface="Arial" pitchFamily="34" charset="0"/>
              </a:rPr>
              <a:t> Number (TCN)</a:t>
            </a:r>
            <a:r>
              <a:rPr lang="en-US" sz="2000" dirty="0" smtClean="0">
                <a:solidFill>
                  <a:srgbClr val="002060"/>
                </a:solidFill>
                <a:latin typeface="Arial" pitchFamily="34" charset="0"/>
                <a:cs typeface="Arial" pitchFamily="34" charset="0"/>
              </a:rPr>
              <a:t> is a seventeen character alpha numeric identifier for shipments.  The number is used to control and manage</a:t>
            </a:r>
          </a:p>
          <a:p>
            <a:pPr marL="342900" lvl="0" indent="-342900" eaLnBrk="0" fontAlgn="base" hangingPunct="0">
              <a:spcBef>
                <a:spcPct val="20000"/>
              </a:spcBef>
              <a:spcAft>
                <a:spcPct val="0"/>
              </a:spcAft>
              <a:buClr>
                <a:srgbClr val="013C88"/>
              </a:buClr>
              <a:buFont typeface="Arial" pitchFamily="34" charset="0"/>
              <a:buNone/>
            </a:pPr>
            <a:r>
              <a:rPr lang="en-US" sz="2000" dirty="0" smtClean="0">
                <a:solidFill>
                  <a:srgbClr val="002060"/>
                </a:solidFill>
                <a:latin typeface="Arial" pitchFamily="34" charset="0"/>
                <a:cs typeface="Arial" pitchFamily="34" charset="0"/>
              </a:rPr>
              <a:t>every</a:t>
            </a:r>
            <a:r>
              <a:rPr lang="en-US" sz="2000" baseline="0" dirty="0" smtClean="0">
                <a:solidFill>
                  <a:srgbClr val="002060"/>
                </a:solidFill>
                <a:latin typeface="Arial" pitchFamily="34" charset="0"/>
                <a:cs typeface="Arial" pitchFamily="34" charset="0"/>
              </a:rPr>
              <a:t> </a:t>
            </a:r>
            <a:r>
              <a:rPr lang="en-US" sz="2000" dirty="0" smtClean="0">
                <a:solidFill>
                  <a:srgbClr val="002060"/>
                </a:solidFill>
                <a:latin typeface="Arial" pitchFamily="34" charset="0"/>
                <a:cs typeface="Arial" pitchFamily="34" charset="0"/>
              </a:rPr>
              <a:t>shipment unit throughout the</a:t>
            </a:r>
            <a:r>
              <a:rPr lang="en-US" sz="2000" baseline="0" dirty="0" smtClean="0">
                <a:solidFill>
                  <a:srgbClr val="002060"/>
                </a:solidFill>
                <a:latin typeface="Arial" pitchFamily="34" charset="0"/>
                <a:cs typeface="Arial" pitchFamily="34" charset="0"/>
              </a:rPr>
              <a:t> </a:t>
            </a:r>
            <a:r>
              <a:rPr lang="en-US" sz="2000" dirty="0" smtClean="0">
                <a:solidFill>
                  <a:srgbClr val="002060"/>
                </a:solidFill>
                <a:latin typeface="Arial" pitchFamily="34" charset="0"/>
                <a:cs typeface="Arial" pitchFamily="34" charset="0"/>
              </a:rPr>
              <a:t>supply chain. </a:t>
            </a:r>
            <a:r>
              <a:rPr lang="en-US" sz="2000" baseline="0" dirty="0" smtClean="0">
                <a:solidFill>
                  <a:srgbClr val="002060"/>
                </a:solidFill>
                <a:latin typeface="Arial" pitchFamily="34" charset="0"/>
                <a:cs typeface="Arial" pitchFamily="34" charset="0"/>
              </a:rPr>
              <a:t>  Each TCN is a u</a:t>
            </a:r>
            <a:r>
              <a:rPr lang="en-US" sz="2000" dirty="0" smtClean="0">
                <a:solidFill>
                  <a:srgbClr val="002060"/>
                </a:solidFill>
                <a:latin typeface="Arial" pitchFamily="34" charset="0"/>
                <a:cs typeface="Arial" pitchFamily="34" charset="0"/>
              </a:rPr>
              <a:t>nique number and is not duplicated and</a:t>
            </a:r>
            <a:r>
              <a:rPr lang="en-US" sz="2000" baseline="0" dirty="0" smtClean="0">
                <a:solidFill>
                  <a:srgbClr val="002060"/>
                </a:solidFill>
                <a:latin typeface="Arial" pitchFamily="34" charset="0"/>
                <a:cs typeface="Arial" pitchFamily="34" charset="0"/>
              </a:rPr>
              <a:t> it is created each time a new shipment enters</a:t>
            </a:r>
          </a:p>
          <a:p>
            <a:pPr marL="342900" lvl="0" indent="-342900" eaLnBrk="0" fontAlgn="base" hangingPunct="0">
              <a:spcBef>
                <a:spcPct val="20000"/>
              </a:spcBef>
              <a:spcAft>
                <a:spcPct val="0"/>
              </a:spcAft>
              <a:buClr>
                <a:srgbClr val="013C88"/>
              </a:buClr>
              <a:buFont typeface="Arial" pitchFamily="34" charset="0"/>
              <a:buNone/>
            </a:pPr>
            <a:r>
              <a:rPr lang="en-US" sz="2000" baseline="0" dirty="0" smtClean="0">
                <a:solidFill>
                  <a:srgbClr val="002060"/>
                </a:solidFill>
                <a:latin typeface="Arial" pitchFamily="34" charset="0"/>
                <a:cs typeface="Arial" pitchFamily="34" charset="0"/>
              </a:rPr>
              <a:t>the supply chain</a:t>
            </a:r>
            <a:r>
              <a:rPr lang="en-US" sz="2000" dirty="0" smtClean="0">
                <a:solidFill>
                  <a:srgbClr val="002060"/>
                </a:solidFill>
                <a:latin typeface="Arial" pitchFamily="34" charset="0"/>
                <a:cs typeface="Arial" pitchFamily="34" charset="0"/>
              </a:rPr>
              <a:t>.</a:t>
            </a:r>
          </a:p>
          <a:p>
            <a:endParaRPr lang="en-US" dirty="0" smtClean="0"/>
          </a:p>
          <a:p>
            <a:r>
              <a:rPr lang="en-US" dirty="0" smtClean="0"/>
              <a:t>The</a:t>
            </a:r>
            <a:r>
              <a:rPr lang="en-US" baseline="0" dirty="0" smtClean="0"/>
              <a:t> alpha numeric sequence provides information that is utilized throughout the supply chain to ensure the shipment is moving in the right direction and will be delivered to the correct end user.  </a:t>
            </a:r>
            <a:endParaRPr lang="en-US" dirty="0" smtClean="0"/>
          </a:p>
        </p:txBody>
      </p:sp>
      <p:sp>
        <p:nvSpPr>
          <p:cNvPr id="50180" name="Slide Number Placeholder 3"/>
          <p:cNvSpPr>
            <a:spLocks noGrp="1"/>
          </p:cNvSpPr>
          <p:nvPr>
            <p:ph type="sldNum" sz="quarter" idx="5"/>
          </p:nvPr>
        </p:nvSpPr>
        <p:spPr>
          <a:noFill/>
        </p:spPr>
        <p:txBody>
          <a:bodyPr/>
          <a:lstStyle/>
          <a:p>
            <a:fld id="{4543DB8C-7A19-420E-A877-BE9AB0C666F0}" type="slidenum">
              <a:rPr lang="en-US" smtClean="0">
                <a:solidFill>
                  <a:prstClr val="black"/>
                </a:solidFill>
              </a:rPr>
              <a:pPr/>
              <a:t>16</a:t>
            </a:fld>
            <a:endParaRPr lang="en-US" dirty="0" smtClean="0">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p:spPr>
        <p:txBody>
          <a:bodyPr/>
          <a:lstStyle/>
          <a:p>
            <a:r>
              <a:rPr lang="en-US" dirty="0" smtClean="0"/>
              <a:t>There are four basic components to a TCN: Department</a:t>
            </a:r>
            <a:r>
              <a:rPr lang="en-US" baseline="0" dirty="0" smtClean="0"/>
              <a:t> </a:t>
            </a:r>
            <a:r>
              <a:rPr lang="en-US" dirty="0" smtClean="0"/>
              <a:t>of Defense Address</a:t>
            </a:r>
            <a:r>
              <a:rPr lang="en-US" baseline="0" dirty="0" smtClean="0"/>
              <a:t> </a:t>
            </a:r>
            <a:r>
              <a:rPr lang="en-US" dirty="0" smtClean="0"/>
              <a:t>Activity Code (</a:t>
            </a:r>
            <a:r>
              <a:rPr lang="en-US" dirty="0" err="1" smtClean="0"/>
              <a:t>DoDAAC</a:t>
            </a:r>
            <a:r>
              <a:rPr lang="en-US" dirty="0" smtClean="0"/>
              <a:t>),</a:t>
            </a:r>
            <a:r>
              <a:rPr lang="en-US" baseline="0" dirty="0" smtClean="0"/>
              <a:t> </a:t>
            </a:r>
            <a:r>
              <a:rPr lang="en-US" baseline="0" dirty="0" err="1" smtClean="0"/>
              <a:t>julian</a:t>
            </a:r>
            <a:r>
              <a:rPr lang="en-US" baseline="0" dirty="0" smtClean="0"/>
              <a:t> date, shipment specific data and a suffix.  An example of a TCN is: </a:t>
            </a:r>
            <a:r>
              <a:rPr lang="en-US" sz="1200" dirty="0" smtClean="0">
                <a:solidFill>
                  <a:srgbClr val="002060"/>
                </a:solidFill>
                <a:latin typeface="Arial" pitchFamily="34" charset="0"/>
                <a:cs typeface="Arial" pitchFamily="34" charset="0"/>
              </a:rPr>
              <a:t>Z7111733064057XXX .</a:t>
            </a:r>
          </a:p>
          <a:p>
            <a:endParaRPr lang="en-US" sz="1200" baseline="0" dirty="0" smtClean="0">
              <a:solidFill>
                <a:srgbClr val="002060"/>
              </a:solidFill>
              <a:latin typeface="Arial" pitchFamily="34" charset="0"/>
              <a:cs typeface="Arial" pitchFamily="34" charset="0"/>
            </a:endParaRPr>
          </a:p>
          <a:p>
            <a:r>
              <a:rPr lang="en-US" sz="1200" baseline="0" dirty="0" smtClean="0">
                <a:solidFill>
                  <a:srgbClr val="002060"/>
                </a:solidFill>
                <a:latin typeface="Arial" pitchFamily="34" charset="0"/>
                <a:cs typeface="Arial" pitchFamily="34" charset="0"/>
              </a:rPr>
              <a:t>The </a:t>
            </a:r>
            <a:r>
              <a:rPr lang="en-US" sz="1200" baseline="0" dirty="0" err="1" smtClean="0">
                <a:solidFill>
                  <a:srgbClr val="002060"/>
                </a:solidFill>
                <a:latin typeface="Arial" pitchFamily="34" charset="0"/>
                <a:cs typeface="Arial" pitchFamily="34" charset="0"/>
              </a:rPr>
              <a:t>DoDAAC</a:t>
            </a:r>
            <a:r>
              <a:rPr lang="en-US" sz="1200" baseline="0" dirty="0" smtClean="0">
                <a:solidFill>
                  <a:srgbClr val="002060"/>
                </a:solidFill>
                <a:latin typeface="Arial" pitchFamily="34" charset="0"/>
                <a:cs typeface="Arial" pitchFamily="34" charset="0"/>
              </a:rPr>
              <a:t> is how shipment handlers identify where the shipment needs to go.  The </a:t>
            </a:r>
            <a:r>
              <a:rPr lang="en-US" sz="1200" baseline="0" dirty="0" err="1" smtClean="0">
                <a:solidFill>
                  <a:srgbClr val="002060"/>
                </a:solidFill>
                <a:latin typeface="Arial" pitchFamily="34" charset="0"/>
                <a:cs typeface="Arial" pitchFamily="34" charset="0"/>
              </a:rPr>
              <a:t>DoDAAC</a:t>
            </a:r>
            <a:r>
              <a:rPr lang="en-US" sz="1200" baseline="0" dirty="0" smtClean="0">
                <a:solidFill>
                  <a:srgbClr val="002060"/>
                </a:solidFill>
                <a:latin typeface="Arial" pitchFamily="34" charset="0"/>
                <a:cs typeface="Arial" pitchFamily="34" charset="0"/>
              </a:rPr>
              <a:t> is the most important identifier when trying to find where the customer is located. Each federal ordering activity has a unique </a:t>
            </a:r>
            <a:r>
              <a:rPr lang="en-US" sz="1200" baseline="0" dirty="0" err="1" smtClean="0">
                <a:solidFill>
                  <a:srgbClr val="002060"/>
                </a:solidFill>
                <a:latin typeface="Arial" pitchFamily="34" charset="0"/>
                <a:cs typeface="Arial" pitchFamily="34" charset="0"/>
              </a:rPr>
              <a:t>DoDAAC</a:t>
            </a:r>
            <a:r>
              <a:rPr lang="en-US" sz="1200" baseline="0" dirty="0" smtClean="0">
                <a:solidFill>
                  <a:srgbClr val="002060"/>
                </a:solidFill>
                <a:latin typeface="Arial" pitchFamily="34" charset="0"/>
                <a:cs typeface="Arial" pitchFamily="34" charset="0"/>
              </a:rPr>
              <a:t> or Address Activity Code (AAC) for civilian agencies. Let’s take a closer look at the </a:t>
            </a:r>
            <a:r>
              <a:rPr lang="en-US" sz="1200" baseline="0" dirty="0" err="1" smtClean="0">
                <a:solidFill>
                  <a:srgbClr val="002060"/>
                </a:solidFill>
                <a:latin typeface="Arial" pitchFamily="34" charset="0"/>
                <a:cs typeface="Arial" pitchFamily="34" charset="0"/>
              </a:rPr>
              <a:t>DoDAAC</a:t>
            </a:r>
            <a:r>
              <a:rPr lang="en-US" sz="1200" baseline="0" dirty="0" smtClean="0">
                <a:solidFill>
                  <a:srgbClr val="002060"/>
                </a:solidFill>
                <a:latin typeface="Arial" pitchFamily="34" charset="0"/>
                <a:cs typeface="Arial" pitchFamily="34" charset="0"/>
              </a:rPr>
              <a:t>.</a:t>
            </a:r>
            <a:endParaRPr lang="en-US" baseline="0" dirty="0" smtClean="0"/>
          </a:p>
        </p:txBody>
      </p:sp>
      <p:sp>
        <p:nvSpPr>
          <p:cNvPr id="50180" name="Slide Number Placeholder 3"/>
          <p:cNvSpPr>
            <a:spLocks noGrp="1"/>
          </p:cNvSpPr>
          <p:nvPr>
            <p:ph type="sldNum" sz="quarter" idx="5"/>
          </p:nvPr>
        </p:nvSpPr>
        <p:spPr>
          <a:noFill/>
        </p:spPr>
        <p:txBody>
          <a:bodyPr/>
          <a:lstStyle/>
          <a:p>
            <a:fld id="{4543DB8C-7A19-420E-A877-BE9AB0C666F0}" type="slidenum">
              <a:rPr lang="en-US" smtClean="0">
                <a:solidFill>
                  <a:prstClr val="black"/>
                </a:solidFill>
              </a:rPr>
              <a:pPr/>
              <a:t>17</a:t>
            </a:fld>
            <a:endParaRPr lang="en-US" dirty="0" smtClean="0">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p:spPr>
        <p:txBody>
          <a:bodyPr/>
          <a:lstStyle/>
          <a:p>
            <a:pPr marL="342900" lvl="0" indent="-342900" eaLnBrk="0" fontAlgn="base" hangingPunct="0">
              <a:spcBef>
                <a:spcPct val="20000"/>
              </a:spcBef>
              <a:spcAft>
                <a:spcPct val="0"/>
              </a:spcAft>
              <a:buClr>
                <a:srgbClr val="013C88"/>
              </a:buClr>
              <a:buFont typeface="Arial" pitchFamily="34" charset="0"/>
              <a:buNone/>
            </a:pPr>
            <a:r>
              <a:rPr lang="en-US" sz="2000" dirty="0" smtClean="0">
                <a:solidFill>
                  <a:srgbClr val="002060"/>
                </a:solidFill>
                <a:latin typeface="Arial" pitchFamily="34" charset="0"/>
                <a:cs typeface="Arial" pitchFamily="34" charset="0"/>
              </a:rPr>
              <a:t>The </a:t>
            </a:r>
            <a:r>
              <a:rPr lang="en-US" sz="2000" dirty="0" err="1" smtClean="0">
                <a:solidFill>
                  <a:srgbClr val="002060"/>
                </a:solidFill>
                <a:latin typeface="Arial" pitchFamily="34" charset="0"/>
                <a:cs typeface="Arial" pitchFamily="34" charset="0"/>
              </a:rPr>
              <a:t>DoDAAC</a:t>
            </a:r>
            <a:r>
              <a:rPr lang="en-US" sz="2000" baseline="0" dirty="0" smtClean="0">
                <a:solidFill>
                  <a:srgbClr val="002060"/>
                </a:solidFill>
                <a:latin typeface="Arial" pitchFamily="34" charset="0"/>
                <a:cs typeface="Arial" pitchFamily="34" charset="0"/>
              </a:rPr>
              <a:t> is </a:t>
            </a:r>
            <a:r>
              <a:rPr lang="en-US" sz="1200" b="0" i="0" kern="1200" dirty="0" smtClean="0">
                <a:solidFill>
                  <a:schemeClr val="tx1"/>
                </a:solidFill>
                <a:latin typeface="Times" pitchFamily="18" charset="0"/>
                <a:ea typeface="+mn-ea"/>
                <a:cs typeface="+mn-cs"/>
              </a:rPr>
              <a:t>a six position code that uniquely identifies a unit, activity, or organization that has the authority to requisition and/or receive material. The</a:t>
            </a:r>
          </a:p>
          <a:p>
            <a:pPr marL="342900" lvl="0" indent="-342900" eaLnBrk="0" fontAlgn="base" hangingPunct="0">
              <a:spcBef>
                <a:spcPct val="20000"/>
              </a:spcBef>
              <a:spcAft>
                <a:spcPct val="0"/>
              </a:spcAft>
              <a:buClr>
                <a:srgbClr val="013C88"/>
              </a:buClr>
              <a:buFont typeface="Arial" pitchFamily="34" charset="0"/>
              <a:buNone/>
            </a:pPr>
            <a:r>
              <a:rPr lang="en-US" sz="1200" b="0" i="0" kern="1200" dirty="0" smtClean="0">
                <a:solidFill>
                  <a:schemeClr val="tx1"/>
                </a:solidFill>
                <a:latin typeface="Times" pitchFamily="18" charset="0"/>
                <a:ea typeface="+mn-ea"/>
                <a:cs typeface="+mn-cs"/>
              </a:rPr>
              <a:t>first position designates the particular Service/Agency element of ownership.</a:t>
            </a:r>
          </a:p>
          <a:p>
            <a:pPr marL="342900" lvl="0" indent="-342900" eaLnBrk="0" fontAlgn="base" hangingPunct="0">
              <a:spcBef>
                <a:spcPct val="20000"/>
              </a:spcBef>
              <a:spcAft>
                <a:spcPct val="0"/>
              </a:spcAft>
              <a:buClr>
                <a:srgbClr val="013C88"/>
              </a:buClr>
              <a:buFont typeface="Arial" pitchFamily="34" charset="0"/>
              <a:buNone/>
            </a:pPr>
            <a:endParaRPr lang="en-US" sz="1200" b="0" i="0" kern="1200" dirty="0" smtClean="0">
              <a:solidFill>
                <a:schemeClr val="tx1"/>
              </a:solidFill>
              <a:latin typeface="Times" pitchFamily="18" charset="0"/>
              <a:ea typeface="+mn-ea"/>
              <a:cs typeface="+mn-cs"/>
            </a:endParaRPr>
          </a:p>
          <a:p>
            <a:pPr marL="342900" lvl="0" indent="-342900" eaLnBrk="0" fontAlgn="base" hangingPunct="0">
              <a:spcBef>
                <a:spcPct val="20000"/>
              </a:spcBef>
              <a:spcAft>
                <a:spcPct val="0"/>
              </a:spcAft>
              <a:buClr>
                <a:srgbClr val="013C88"/>
              </a:buClr>
              <a:buFont typeface="Arial" pitchFamily="34" charset="0"/>
              <a:buNone/>
            </a:pPr>
            <a:r>
              <a:rPr lang="en-US" sz="1200" b="0" i="0" kern="1200" dirty="0" smtClean="0">
                <a:solidFill>
                  <a:schemeClr val="tx1"/>
                </a:solidFill>
                <a:latin typeface="Times" pitchFamily="18" charset="0"/>
                <a:ea typeface="+mn-ea"/>
                <a:cs typeface="+mn-cs"/>
              </a:rPr>
              <a:t>The codes are used across the entire Federal government when ordering supplies from the supply system. When assigned outside the Department of</a:t>
            </a:r>
          </a:p>
          <a:p>
            <a:pPr marL="342900" lvl="0" indent="-342900" eaLnBrk="0" fontAlgn="base" hangingPunct="0">
              <a:spcBef>
                <a:spcPct val="20000"/>
              </a:spcBef>
              <a:spcAft>
                <a:spcPct val="0"/>
              </a:spcAft>
              <a:buClr>
                <a:srgbClr val="013C88"/>
              </a:buClr>
              <a:buFont typeface="Arial" pitchFamily="34" charset="0"/>
              <a:buNone/>
            </a:pPr>
            <a:r>
              <a:rPr lang="en-US" sz="1200" b="0" i="0" kern="1200" dirty="0" smtClean="0">
                <a:solidFill>
                  <a:schemeClr val="tx1"/>
                </a:solidFill>
                <a:latin typeface="Times" pitchFamily="18" charset="0"/>
                <a:ea typeface="+mn-ea"/>
                <a:cs typeface="+mn-cs"/>
              </a:rPr>
              <a:t>Defense (</a:t>
            </a:r>
            <a:r>
              <a:rPr lang="en-US" sz="1200" b="0" i="0" kern="1200" dirty="0" err="1" smtClean="0">
                <a:solidFill>
                  <a:schemeClr val="tx1"/>
                </a:solidFill>
                <a:latin typeface="Times" pitchFamily="18" charset="0"/>
                <a:ea typeface="+mn-ea"/>
                <a:cs typeface="+mn-cs"/>
              </a:rPr>
              <a:t>DoD</a:t>
            </a:r>
            <a:r>
              <a:rPr lang="en-US" sz="1200" b="0" i="0" kern="1200" dirty="0" smtClean="0">
                <a:solidFill>
                  <a:schemeClr val="tx1"/>
                </a:solidFill>
                <a:latin typeface="Times" pitchFamily="18" charset="0"/>
                <a:ea typeface="+mn-ea"/>
                <a:cs typeface="+mn-cs"/>
              </a:rPr>
              <a:t>), the codes are usually referred to as Address Activity Codes (AAC).</a:t>
            </a:r>
          </a:p>
          <a:p>
            <a:pPr marL="342900" lvl="0" indent="-342900" eaLnBrk="0" fontAlgn="base" hangingPunct="0">
              <a:spcBef>
                <a:spcPct val="20000"/>
              </a:spcBef>
              <a:spcAft>
                <a:spcPct val="0"/>
              </a:spcAft>
              <a:buClr>
                <a:srgbClr val="013C88"/>
              </a:buClr>
              <a:buFont typeface="Arial" pitchFamily="34" charset="0"/>
              <a:buNone/>
            </a:pPr>
            <a:endParaRPr lang="en-US" sz="2000" dirty="0" smtClean="0">
              <a:solidFill>
                <a:srgbClr val="002060"/>
              </a:solidFill>
              <a:latin typeface="Arial" pitchFamily="34" charset="0"/>
              <a:cs typeface="Arial" pitchFamily="34" charset="0"/>
            </a:endParaRPr>
          </a:p>
          <a:p>
            <a:pPr marL="342900" indent="-342900" eaLnBrk="0" fontAlgn="base" hangingPunct="0">
              <a:spcBef>
                <a:spcPct val="20000"/>
              </a:spcBef>
              <a:spcAft>
                <a:spcPct val="0"/>
              </a:spcAft>
              <a:buClr>
                <a:srgbClr val="013C88"/>
              </a:buClr>
              <a:buFont typeface="Arial" pitchFamily="34" charset="0"/>
              <a:buNone/>
            </a:pPr>
            <a:r>
              <a:rPr lang="en-US" sz="2000" dirty="0" smtClean="0">
                <a:solidFill>
                  <a:srgbClr val="002060"/>
                </a:solidFill>
                <a:latin typeface="Arial" pitchFamily="34" charset="0"/>
                <a:cs typeface="Arial" pitchFamily="34" charset="0"/>
              </a:rPr>
              <a:t>The</a:t>
            </a:r>
            <a:r>
              <a:rPr lang="en-US" sz="2000" baseline="0" dirty="0" smtClean="0">
                <a:solidFill>
                  <a:srgbClr val="002060"/>
                </a:solidFill>
                <a:latin typeface="Arial" pitchFamily="34" charset="0"/>
                <a:cs typeface="Arial" pitchFamily="34" charset="0"/>
              </a:rPr>
              <a:t> </a:t>
            </a:r>
            <a:r>
              <a:rPr lang="en-US" sz="2000" dirty="0" err="1" smtClean="0">
                <a:solidFill>
                  <a:srgbClr val="002060"/>
                </a:solidFill>
                <a:latin typeface="Arial" pitchFamily="34" charset="0"/>
                <a:cs typeface="Arial" pitchFamily="34" charset="0"/>
              </a:rPr>
              <a:t>DoDAAC</a:t>
            </a:r>
            <a:r>
              <a:rPr lang="en-US" sz="2000" dirty="0" smtClean="0">
                <a:solidFill>
                  <a:srgbClr val="002060"/>
                </a:solidFill>
                <a:latin typeface="Arial" pitchFamily="34" charset="0"/>
                <a:cs typeface="Arial" pitchFamily="34" charset="0"/>
              </a:rPr>
              <a:t> can</a:t>
            </a:r>
            <a:r>
              <a:rPr lang="en-US" sz="2000" baseline="0" dirty="0" smtClean="0">
                <a:solidFill>
                  <a:srgbClr val="002060"/>
                </a:solidFill>
                <a:latin typeface="Arial" pitchFamily="34" charset="0"/>
                <a:cs typeface="Arial" pitchFamily="34" charset="0"/>
              </a:rPr>
              <a:t> be used by handlers to look up the mailing address for the activity, the ‘ship to’ (freight) address for the activity, and additional definitive</a:t>
            </a:r>
          </a:p>
          <a:p>
            <a:pPr marL="342900" indent="-342900" eaLnBrk="0" fontAlgn="base" hangingPunct="0">
              <a:spcBef>
                <a:spcPct val="20000"/>
              </a:spcBef>
              <a:spcAft>
                <a:spcPct val="0"/>
              </a:spcAft>
              <a:buClr>
                <a:srgbClr val="013C88"/>
              </a:buClr>
              <a:buFont typeface="Arial" pitchFamily="34" charset="0"/>
              <a:buNone/>
            </a:pPr>
            <a:r>
              <a:rPr lang="en-US" sz="2000" baseline="0" dirty="0" smtClean="0">
                <a:solidFill>
                  <a:srgbClr val="002060"/>
                </a:solidFill>
                <a:latin typeface="Arial" pitchFamily="34" charset="0"/>
                <a:cs typeface="Arial" pitchFamily="34" charset="0"/>
              </a:rPr>
              <a:t>information related to shipping if needed.  </a:t>
            </a:r>
          </a:p>
          <a:p>
            <a:pPr marL="342900" indent="-342900" eaLnBrk="0" fontAlgn="base" hangingPunct="0">
              <a:spcBef>
                <a:spcPct val="20000"/>
              </a:spcBef>
              <a:spcAft>
                <a:spcPct val="0"/>
              </a:spcAft>
              <a:buClr>
                <a:srgbClr val="013C88"/>
              </a:buClr>
              <a:buFont typeface="Arial" pitchFamily="34" charset="0"/>
              <a:buNone/>
            </a:pPr>
            <a:endParaRPr lang="en-US" sz="2000" baseline="0" dirty="0" smtClean="0">
              <a:solidFill>
                <a:srgbClr val="002060"/>
              </a:solidFill>
              <a:latin typeface="Arial" pitchFamily="34" charset="0"/>
              <a:cs typeface="Arial" pitchFamily="34" charset="0"/>
            </a:endParaRPr>
          </a:p>
          <a:p>
            <a:pPr marL="342900" indent="-342900" eaLnBrk="0" fontAlgn="base" hangingPunct="0">
              <a:spcBef>
                <a:spcPct val="20000"/>
              </a:spcBef>
              <a:spcAft>
                <a:spcPct val="0"/>
              </a:spcAft>
              <a:buClr>
                <a:srgbClr val="013C88"/>
              </a:buClr>
              <a:buFont typeface="Arial" pitchFamily="34" charset="0"/>
              <a:buNone/>
            </a:pPr>
            <a:r>
              <a:rPr lang="en-US" sz="2000" baseline="0" dirty="0" smtClean="0">
                <a:solidFill>
                  <a:srgbClr val="002060"/>
                </a:solidFill>
                <a:latin typeface="Arial" pitchFamily="34" charset="0"/>
                <a:cs typeface="Arial" pitchFamily="34" charset="0"/>
              </a:rPr>
              <a:t>For example, if the first digit is the letter “F” that means this order is for the Air Force. This first letter could help a handler determine if the package is in the</a:t>
            </a:r>
          </a:p>
          <a:p>
            <a:pPr marL="342900" indent="-342900" eaLnBrk="0" fontAlgn="base" hangingPunct="0">
              <a:spcBef>
                <a:spcPct val="20000"/>
              </a:spcBef>
              <a:spcAft>
                <a:spcPct val="0"/>
              </a:spcAft>
              <a:buClr>
                <a:srgbClr val="013C88"/>
              </a:buClr>
              <a:buFont typeface="Arial" pitchFamily="34" charset="0"/>
              <a:buNone/>
            </a:pPr>
            <a:r>
              <a:rPr lang="en-US" sz="2000" baseline="0" dirty="0" smtClean="0">
                <a:solidFill>
                  <a:srgbClr val="002060"/>
                </a:solidFill>
                <a:latin typeface="Arial" pitchFamily="34" charset="0"/>
                <a:cs typeface="Arial" pitchFamily="34" charset="0"/>
              </a:rPr>
              <a:t>correct CCP. The second through sixth digits explain how each digit uniquely identifies the ordering activity (end user). </a:t>
            </a:r>
          </a:p>
          <a:p>
            <a:pPr marL="342900" indent="-342900" eaLnBrk="0" fontAlgn="base" hangingPunct="0">
              <a:spcBef>
                <a:spcPct val="20000"/>
              </a:spcBef>
              <a:spcAft>
                <a:spcPct val="0"/>
              </a:spcAft>
              <a:buClr>
                <a:srgbClr val="013C88"/>
              </a:buClr>
              <a:buFont typeface="Arial" pitchFamily="34" charset="0"/>
              <a:buNone/>
            </a:pPr>
            <a:endParaRPr lang="en-US" sz="2000" baseline="0" dirty="0" smtClean="0">
              <a:solidFill>
                <a:srgbClr val="002060"/>
              </a:solidFill>
              <a:latin typeface="Arial" pitchFamily="34" charset="0"/>
              <a:cs typeface="Arial" pitchFamily="34" charset="0"/>
            </a:endParaRPr>
          </a:p>
          <a:p>
            <a:pPr marL="342900" indent="-342900" eaLnBrk="0" fontAlgn="base" hangingPunct="0">
              <a:spcBef>
                <a:spcPct val="20000"/>
              </a:spcBef>
              <a:spcAft>
                <a:spcPct val="0"/>
              </a:spcAft>
              <a:buClr>
                <a:srgbClr val="013C88"/>
              </a:buClr>
              <a:buFont typeface="Arial" pitchFamily="34" charset="0"/>
              <a:buNone/>
            </a:pPr>
            <a:r>
              <a:rPr lang="en-US" sz="2000" baseline="0" dirty="0" smtClean="0">
                <a:solidFill>
                  <a:srgbClr val="002060"/>
                </a:solidFill>
                <a:latin typeface="Arial" pitchFamily="34" charset="0"/>
                <a:cs typeface="Arial" pitchFamily="34" charset="0"/>
              </a:rPr>
              <a:t>Using our example </a:t>
            </a:r>
            <a:r>
              <a:rPr lang="en-US" sz="2000" baseline="0" dirty="0" err="1" smtClean="0">
                <a:solidFill>
                  <a:srgbClr val="002060"/>
                </a:solidFill>
                <a:latin typeface="Arial" pitchFamily="34" charset="0"/>
                <a:cs typeface="Arial" pitchFamily="34" charset="0"/>
              </a:rPr>
              <a:t>DoDAAC</a:t>
            </a:r>
            <a:r>
              <a:rPr lang="en-US" sz="2000" baseline="0" dirty="0" smtClean="0">
                <a:solidFill>
                  <a:srgbClr val="002060"/>
                </a:solidFill>
                <a:latin typeface="Arial" pitchFamily="34" charset="0"/>
                <a:cs typeface="Arial" pitchFamily="34" charset="0"/>
              </a:rPr>
              <a:t> Z71117, “Z” indicates this is a Coast Guard order and the second digit “7” further defines this as an order by the General</a:t>
            </a:r>
          </a:p>
          <a:p>
            <a:pPr marL="342900" indent="-342900" eaLnBrk="0" fontAlgn="base" hangingPunct="0">
              <a:spcBef>
                <a:spcPct val="20000"/>
              </a:spcBef>
              <a:spcAft>
                <a:spcPct val="0"/>
              </a:spcAft>
              <a:buClr>
                <a:srgbClr val="013C88"/>
              </a:buClr>
              <a:buFont typeface="Arial" pitchFamily="34" charset="0"/>
              <a:buNone/>
            </a:pPr>
            <a:r>
              <a:rPr lang="en-US" sz="2000" baseline="0" dirty="0" smtClean="0">
                <a:solidFill>
                  <a:srgbClr val="002060"/>
                </a:solidFill>
                <a:latin typeface="Arial" pitchFamily="34" charset="0"/>
                <a:cs typeface="Arial" pitchFamily="34" charset="0"/>
              </a:rPr>
              <a:t>Administration and Operation Control Group. Each digit thereafter refines the group until it identifies the specific ordering activity.</a:t>
            </a:r>
          </a:p>
          <a:p>
            <a:pPr marL="342900" indent="-342900" eaLnBrk="0" fontAlgn="base" hangingPunct="0">
              <a:spcBef>
                <a:spcPct val="20000"/>
              </a:spcBef>
              <a:spcAft>
                <a:spcPct val="0"/>
              </a:spcAft>
              <a:buClr>
                <a:srgbClr val="013C88"/>
              </a:buClr>
              <a:buFont typeface="Arial" pitchFamily="34" charset="0"/>
              <a:buNone/>
            </a:pPr>
            <a:endParaRPr lang="en-US" sz="2000" baseline="0" dirty="0" smtClean="0">
              <a:solidFill>
                <a:srgbClr val="002060"/>
              </a:solidFill>
              <a:latin typeface="Arial" pitchFamily="34" charset="0"/>
              <a:cs typeface="Arial" pitchFamily="34" charset="0"/>
            </a:endParaRPr>
          </a:p>
          <a:p>
            <a:pPr marL="342900" indent="-342900" eaLnBrk="0" fontAlgn="base" hangingPunct="0">
              <a:spcBef>
                <a:spcPct val="20000"/>
              </a:spcBef>
              <a:spcAft>
                <a:spcPct val="0"/>
              </a:spcAft>
              <a:buClr>
                <a:srgbClr val="013C88"/>
              </a:buClr>
              <a:buFont typeface="Arial" pitchFamily="34" charset="0"/>
              <a:buNone/>
            </a:pPr>
            <a:r>
              <a:rPr lang="en-US" sz="1200" b="0" i="0" kern="1200" dirty="0" smtClean="0">
                <a:solidFill>
                  <a:schemeClr val="tx1"/>
                </a:solidFill>
                <a:latin typeface="Times" pitchFamily="18" charset="0"/>
                <a:ea typeface="+mn-ea"/>
                <a:cs typeface="+mn-cs"/>
              </a:rPr>
              <a:t> If the </a:t>
            </a:r>
            <a:r>
              <a:rPr lang="en-US" sz="1200" b="0" i="0" kern="1200" dirty="0" err="1" smtClean="0">
                <a:solidFill>
                  <a:schemeClr val="tx1"/>
                </a:solidFill>
                <a:latin typeface="Times" pitchFamily="18" charset="0"/>
                <a:ea typeface="+mn-ea"/>
                <a:cs typeface="+mn-cs"/>
              </a:rPr>
              <a:t>DoDAAC</a:t>
            </a:r>
            <a:r>
              <a:rPr lang="en-US" sz="1200" b="0" i="0" kern="1200" dirty="0" smtClean="0">
                <a:solidFill>
                  <a:schemeClr val="tx1"/>
                </a:solidFill>
                <a:latin typeface="Times" pitchFamily="18" charset="0"/>
                <a:ea typeface="+mn-ea"/>
                <a:cs typeface="+mn-cs"/>
              </a:rPr>
              <a:t> begins with an </a:t>
            </a:r>
            <a:r>
              <a:rPr lang="en-US" sz="1200" b="0" i="0" u="sng" kern="1200" dirty="0" smtClean="0">
                <a:solidFill>
                  <a:schemeClr val="tx1"/>
                </a:solidFill>
                <a:latin typeface="Times" pitchFamily="18" charset="0"/>
                <a:ea typeface="+mn-ea"/>
                <a:cs typeface="+mn-cs"/>
              </a:rPr>
              <a:t>alpha</a:t>
            </a:r>
            <a:r>
              <a:rPr lang="en-US" sz="1200" b="0" i="0" kern="1200" dirty="0" smtClean="0">
                <a:solidFill>
                  <a:schemeClr val="tx1"/>
                </a:solidFill>
                <a:latin typeface="Times" pitchFamily="18" charset="0"/>
                <a:ea typeface="+mn-ea"/>
                <a:cs typeface="+mn-cs"/>
              </a:rPr>
              <a:t> the ordering activity is </a:t>
            </a:r>
            <a:r>
              <a:rPr lang="en-US" sz="1200" b="0" i="0" kern="1200" dirty="0" err="1" smtClean="0">
                <a:solidFill>
                  <a:schemeClr val="tx1"/>
                </a:solidFill>
                <a:latin typeface="Times" pitchFamily="18" charset="0"/>
                <a:ea typeface="+mn-ea"/>
                <a:cs typeface="+mn-cs"/>
              </a:rPr>
              <a:t>DoD</a:t>
            </a:r>
            <a:r>
              <a:rPr lang="en-US" sz="1200" b="0" i="0" kern="1200" dirty="0" smtClean="0">
                <a:solidFill>
                  <a:schemeClr val="tx1"/>
                </a:solidFill>
                <a:latin typeface="Times" pitchFamily="18" charset="0"/>
                <a:ea typeface="+mn-ea"/>
                <a:cs typeface="+mn-cs"/>
              </a:rPr>
              <a:t>.  If the </a:t>
            </a:r>
            <a:r>
              <a:rPr lang="en-US" sz="1200" b="0" i="0" kern="1200" dirty="0" err="1" smtClean="0">
                <a:solidFill>
                  <a:schemeClr val="tx1"/>
                </a:solidFill>
                <a:latin typeface="Times" pitchFamily="18" charset="0"/>
                <a:ea typeface="+mn-ea"/>
                <a:cs typeface="+mn-cs"/>
              </a:rPr>
              <a:t>DoDAAC</a:t>
            </a:r>
            <a:r>
              <a:rPr lang="en-US" sz="1200" b="0" i="0" kern="1200" dirty="0" smtClean="0">
                <a:solidFill>
                  <a:schemeClr val="tx1"/>
                </a:solidFill>
                <a:latin typeface="Times" pitchFamily="18" charset="0"/>
                <a:ea typeface="+mn-ea"/>
                <a:cs typeface="+mn-cs"/>
              </a:rPr>
              <a:t> begins with a </a:t>
            </a:r>
            <a:r>
              <a:rPr lang="en-US" sz="1200" b="0" i="0" u="sng" kern="1200" dirty="0" smtClean="0">
                <a:solidFill>
                  <a:schemeClr val="tx1"/>
                </a:solidFill>
                <a:latin typeface="Times" pitchFamily="18" charset="0"/>
                <a:ea typeface="+mn-ea"/>
                <a:cs typeface="+mn-cs"/>
              </a:rPr>
              <a:t>number</a:t>
            </a:r>
            <a:r>
              <a:rPr lang="en-US" sz="1200" b="0" i="0" kern="1200" dirty="0" smtClean="0">
                <a:solidFill>
                  <a:schemeClr val="tx1"/>
                </a:solidFill>
                <a:latin typeface="Times" pitchFamily="18" charset="0"/>
                <a:ea typeface="+mn-ea"/>
                <a:cs typeface="+mn-cs"/>
              </a:rPr>
              <a:t> the ordering activity is </a:t>
            </a:r>
            <a:r>
              <a:rPr lang="en-US" sz="1200" b="0" i="0" u="sng" kern="1200" dirty="0" smtClean="0">
                <a:solidFill>
                  <a:schemeClr val="tx1"/>
                </a:solidFill>
                <a:latin typeface="Times" pitchFamily="18" charset="0"/>
                <a:ea typeface="+mn-ea"/>
                <a:cs typeface="+mn-cs"/>
              </a:rPr>
              <a:t>non-</a:t>
            </a:r>
            <a:r>
              <a:rPr lang="en-US" sz="1200" b="0" i="0" u="sng" kern="1200" dirty="0" err="1" smtClean="0">
                <a:solidFill>
                  <a:schemeClr val="tx1"/>
                </a:solidFill>
                <a:latin typeface="Times" pitchFamily="18" charset="0"/>
                <a:ea typeface="+mn-ea"/>
                <a:cs typeface="+mn-cs"/>
              </a:rPr>
              <a:t>DoD</a:t>
            </a:r>
            <a:r>
              <a:rPr lang="en-US" sz="1200" b="0" i="0" kern="1200" dirty="0" smtClean="0">
                <a:solidFill>
                  <a:schemeClr val="tx1"/>
                </a:solidFill>
                <a:latin typeface="Times" pitchFamily="18" charset="0"/>
                <a:ea typeface="+mn-ea"/>
                <a:cs typeface="+mn-cs"/>
              </a:rPr>
              <a:t>.</a:t>
            </a:r>
          </a:p>
          <a:p>
            <a:pPr marL="342900" indent="-342900" eaLnBrk="0" fontAlgn="base" hangingPunct="0">
              <a:spcBef>
                <a:spcPct val="20000"/>
              </a:spcBef>
              <a:spcAft>
                <a:spcPct val="0"/>
              </a:spcAft>
              <a:buClr>
                <a:srgbClr val="013C88"/>
              </a:buClr>
              <a:buFont typeface="Arial" pitchFamily="34" charset="0"/>
              <a:buNone/>
            </a:pPr>
            <a:endParaRPr lang="en-US" sz="2000" baseline="0" dirty="0" smtClean="0">
              <a:solidFill>
                <a:srgbClr val="002060"/>
              </a:solidFill>
              <a:latin typeface="Arial" pitchFamily="34" charset="0"/>
              <a:cs typeface="Arial" pitchFamily="34" charset="0"/>
            </a:endParaRPr>
          </a:p>
          <a:p>
            <a:pPr marL="342900" indent="-342900" eaLnBrk="0" fontAlgn="base" hangingPunct="0">
              <a:spcBef>
                <a:spcPct val="20000"/>
              </a:spcBef>
              <a:spcAft>
                <a:spcPct val="0"/>
              </a:spcAft>
              <a:buClr>
                <a:srgbClr val="013C88"/>
              </a:buClr>
              <a:buFont typeface="Arial" pitchFamily="34" charset="0"/>
              <a:buNone/>
            </a:pPr>
            <a:r>
              <a:rPr lang="en-US" sz="2000" baseline="0" dirty="0" smtClean="0">
                <a:solidFill>
                  <a:srgbClr val="002060"/>
                </a:solidFill>
                <a:latin typeface="Arial" pitchFamily="34" charset="0"/>
                <a:cs typeface="Arial" pitchFamily="34" charset="0"/>
              </a:rPr>
              <a:t>So where can you find the TCN?</a:t>
            </a:r>
            <a:endParaRPr lang="en-US" sz="2000" dirty="0" smtClean="0">
              <a:solidFill>
                <a:srgbClr val="002060"/>
              </a:solidFill>
              <a:latin typeface="Arial" pitchFamily="34" charset="0"/>
              <a:cs typeface="Arial" pitchFamily="34" charset="0"/>
            </a:endParaRPr>
          </a:p>
          <a:p>
            <a:endParaRPr lang="en-US" dirty="0" smtClean="0"/>
          </a:p>
        </p:txBody>
      </p:sp>
      <p:sp>
        <p:nvSpPr>
          <p:cNvPr id="50180" name="Slide Number Placeholder 3"/>
          <p:cNvSpPr>
            <a:spLocks noGrp="1"/>
          </p:cNvSpPr>
          <p:nvPr>
            <p:ph type="sldNum" sz="quarter" idx="5"/>
          </p:nvPr>
        </p:nvSpPr>
        <p:spPr>
          <a:noFill/>
        </p:spPr>
        <p:txBody>
          <a:bodyPr/>
          <a:lstStyle/>
          <a:p>
            <a:fld id="{4543DB8C-7A19-420E-A877-BE9AB0C666F0}" type="slidenum">
              <a:rPr lang="en-US" smtClean="0">
                <a:solidFill>
                  <a:prstClr val="black"/>
                </a:solidFill>
              </a:rPr>
              <a:pPr/>
              <a:t>18</a:t>
            </a:fld>
            <a:endParaRPr lang="en-US" dirty="0" smtClean="0">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TCN should be provided on each delivery order you receive from a customer if it requires Military Standard 129 or is going overseas.</a:t>
            </a:r>
          </a:p>
          <a:p>
            <a:r>
              <a:rPr lang="en-US" dirty="0" smtClean="0"/>
              <a:t>The location of the TCN may vary depending on the order form provided by the ordering activity.</a:t>
            </a:r>
          </a:p>
          <a:p>
            <a:endParaRPr lang="en-US" dirty="0" smtClean="0"/>
          </a:p>
          <a:p>
            <a:r>
              <a:rPr lang="en-US" dirty="0" smtClean="0"/>
              <a:t>Let’s take a look as some types of orders that you may receive</a:t>
            </a:r>
            <a:r>
              <a:rPr lang="en-US" baseline="0" dirty="0" smtClean="0"/>
              <a:t> and locate the TCN and the end user shipping information.</a:t>
            </a:r>
            <a:endParaRPr lang="en-US" dirty="0"/>
          </a:p>
        </p:txBody>
      </p:sp>
      <p:sp>
        <p:nvSpPr>
          <p:cNvPr id="4" name="Slide Number Placeholder 3"/>
          <p:cNvSpPr>
            <a:spLocks noGrp="1"/>
          </p:cNvSpPr>
          <p:nvPr>
            <p:ph type="sldNum" sz="quarter" idx="10"/>
          </p:nvPr>
        </p:nvSpPr>
        <p:spPr/>
        <p:txBody>
          <a:bodyPr/>
          <a:lstStyle/>
          <a:p>
            <a:fld id="{BA0E1374-4574-4D8A-8584-918267CBCC12}"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CAE0E92-460D-446F-9DEF-A337D8B77F3D}" type="slidenum">
              <a:rPr lang="en-US" smtClean="0"/>
              <a:pPr>
                <a:defRPr/>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This is a sample 3186</a:t>
            </a:r>
            <a:r>
              <a:rPr lang="en-US" baseline="0" dirty="0" smtClean="0"/>
              <a:t> Form</a:t>
            </a:r>
            <a:r>
              <a:rPr lang="en-US" dirty="0" smtClean="0"/>
              <a:t> for an order that would travel through a</a:t>
            </a:r>
            <a:r>
              <a:rPr lang="en-US" baseline="0" dirty="0" smtClean="0"/>
              <a:t> DLA</a:t>
            </a:r>
            <a:r>
              <a:rPr lang="en-US" dirty="0" smtClean="0"/>
              <a:t> Distribution center as</a:t>
            </a:r>
            <a:r>
              <a:rPr lang="en-US" baseline="0" dirty="0" smtClean="0"/>
              <a:t> part of the supply chain</a:t>
            </a:r>
            <a:r>
              <a:rPr lang="en-US" dirty="0" smtClean="0"/>
              <a:t>.</a:t>
            </a:r>
            <a:r>
              <a:rPr lang="en-US" baseline="0" dirty="0" smtClean="0"/>
              <a:t>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p>
          <a:p>
            <a:pPr>
              <a:defRPr/>
            </a:pPr>
            <a:r>
              <a:rPr lang="en-US" baseline="0" dirty="0" smtClean="0"/>
              <a:t>The TCN is located in box 10 along with the Project Code (PROJ), Priority Code (PRI) and </a:t>
            </a:r>
            <a:r>
              <a:rPr lang="en-US" dirty="0" smtClean="0">
                <a:cs typeface="Arial" pitchFamily="34" charset="0"/>
              </a:rPr>
              <a:t>Required Delivery Date (RDD).</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p>
          <a:p>
            <a:r>
              <a:rPr lang="en-US" baseline="0" dirty="0" smtClean="0"/>
              <a:t>The ultimate consignee information is provided in box 12 and should be provided as the Mark For address on the Military Shipping Label.</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BA0E1374-4574-4D8A-8584-918267CBCC12}"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Some</a:t>
            </a:r>
            <a:r>
              <a:rPr lang="en-US" baseline="0" dirty="0" smtClean="0"/>
              <a:t> of you may receive GSA Advantage orders.  Displayed is an example of a GSA Advantage Order.  As you can see, it is difficult to locate the TCN in all of the information provided.  Let’s take a closer look…</a:t>
            </a:r>
          </a:p>
          <a:p>
            <a:endParaRPr lang="en-US" baseline="0" dirty="0" smtClean="0"/>
          </a:p>
          <a:p>
            <a:r>
              <a:rPr lang="en-US" baseline="0" dirty="0" smtClean="0"/>
              <a:t>Both the TCN and the Ultimate Consignee address is provided in the Shipping Instructions portion of the order.</a:t>
            </a:r>
          </a:p>
          <a:p>
            <a:endParaRPr lang="en-US" dirty="0"/>
          </a:p>
        </p:txBody>
      </p:sp>
      <p:sp>
        <p:nvSpPr>
          <p:cNvPr id="4" name="Slide Number Placeholder 3"/>
          <p:cNvSpPr>
            <a:spLocks noGrp="1"/>
          </p:cNvSpPr>
          <p:nvPr>
            <p:ph type="sldNum" sz="quarter" idx="10"/>
          </p:nvPr>
        </p:nvSpPr>
        <p:spPr/>
        <p:txBody>
          <a:bodyPr/>
          <a:lstStyle/>
          <a:p>
            <a:fld id="{BA0E1374-4574-4D8A-8584-918267CBCC12}"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Electronic Data Interchange</a:t>
            </a:r>
            <a:r>
              <a:rPr lang="en-US" baseline="0" dirty="0" smtClean="0"/>
              <a:t> (EDI) </a:t>
            </a:r>
            <a:r>
              <a:rPr lang="en-US" sz="1200" b="0" i="0" kern="1200" dirty="0" smtClean="0">
                <a:solidFill>
                  <a:schemeClr val="tx1"/>
                </a:solidFill>
                <a:latin typeface="Times" pitchFamily="18" charset="0"/>
                <a:ea typeface="+mn-ea"/>
                <a:cs typeface="+mn-cs"/>
              </a:rPr>
              <a:t>is the structured transmission of data between organizations by electronic means, which is used to transfer electronic documents or business data from one computer system to another computer system.  In this case, delivery order information.</a:t>
            </a:r>
          </a:p>
          <a:p>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It is important to note, the</a:t>
            </a:r>
            <a:r>
              <a:rPr lang="en-US" baseline="0" dirty="0" smtClean="0"/>
              <a:t> three sample orders just discussed are n</a:t>
            </a:r>
            <a:r>
              <a:rPr lang="en-US" dirty="0" smtClean="0"/>
              <a:t>ot exclusive.</a:t>
            </a:r>
            <a:r>
              <a:rPr lang="en-US" baseline="0" dirty="0" smtClean="0"/>
              <a:t> A</a:t>
            </a:r>
            <a:r>
              <a:rPr lang="en-US" dirty="0" smtClean="0"/>
              <a:t>gency orders vary in appearance but should provide all the information needed to properly mark shipments for delivery. </a:t>
            </a:r>
            <a:endParaRPr lang="en-US" i="0" baseline="0" dirty="0" smtClean="0"/>
          </a:p>
          <a:p>
            <a:endParaRPr lang="en-US" dirty="0" smtClean="0"/>
          </a:p>
          <a:p>
            <a:r>
              <a:rPr lang="en-US" dirty="0" smtClean="0"/>
              <a:t>Orders that appear to be lacking information should be red flag</a:t>
            </a:r>
            <a:r>
              <a:rPr lang="en-US" baseline="0" dirty="0" smtClean="0"/>
              <a:t> to pick up the phone and ask questions of the ordering activity.</a:t>
            </a:r>
            <a:endParaRPr lang="en-US" dirty="0" smtClean="0"/>
          </a:p>
          <a:p>
            <a:endParaRPr lang="en-US" dirty="0"/>
          </a:p>
        </p:txBody>
      </p:sp>
      <p:sp>
        <p:nvSpPr>
          <p:cNvPr id="4" name="Slide Number Placeholder 3"/>
          <p:cNvSpPr>
            <a:spLocks noGrp="1"/>
          </p:cNvSpPr>
          <p:nvPr>
            <p:ph type="sldNum" sz="quarter" idx="10"/>
          </p:nvPr>
        </p:nvSpPr>
        <p:spPr/>
        <p:txBody>
          <a:bodyPr/>
          <a:lstStyle/>
          <a:p>
            <a:fld id="{BA0E1374-4574-4D8A-8584-918267CBCC12}"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When you receive an order it is important to take time to review it</a:t>
            </a:r>
            <a:r>
              <a:rPr lang="en-US" baseline="0" dirty="0" smtClean="0"/>
              <a:t> and ask questions. Asking questions can easily prevent frustrated freight. Some of those questions are:</a:t>
            </a:r>
          </a:p>
          <a:p>
            <a:endParaRPr lang="en-US" baseline="0" dirty="0" smtClean="0"/>
          </a:p>
          <a:p>
            <a:pPr marL="228600" indent="-228600">
              <a:buClrTx/>
              <a:buFont typeface="+mj-lt"/>
              <a:buAutoNum type="arabicPeriod"/>
            </a:pPr>
            <a:r>
              <a:rPr lang="en-US" dirty="0" smtClean="0"/>
              <a:t>Does the order require any specific marking? </a:t>
            </a:r>
          </a:p>
          <a:p>
            <a:pPr marL="685800" lvl="1" indent="-228600">
              <a:buClrTx/>
              <a:buFont typeface="Arial" pitchFamily="34" charset="0"/>
              <a:buChar char="•"/>
            </a:pPr>
            <a:r>
              <a:rPr lang="en-US" sz="1200" b="0" i="0" kern="1200" dirty="0" smtClean="0">
                <a:solidFill>
                  <a:schemeClr val="tx1"/>
                </a:solidFill>
                <a:latin typeface="Times" pitchFamily="18" charset="0"/>
                <a:ea typeface="+mn-ea"/>
                <a:cs typeface="+mn-cs"/>
              </a:rPr>
              <a:t>Is the order asking for Commercial,</a:t>
            </a:r>
            <a:r>
              <a:rPr lang="en-US" sz="1200" b="0" i="0" kern="1200" baseline="0" dirty="0" smtClean="0">
                <a:solidFill>
                  <a:schemeClr val="tx1"/>
                </a:solidFill>
                <a:latin typeface="Times" pitchFamily="18" charset="0"/>
                <a:ea typeface="+mn-ea"/>
                <a:cs typeface="+mn-cs"/>
              </a:rPr>
              <a:t> </a:t>
            </a:r>
            <a:r>
              <a:rPr lang="en-US" sz="1200" b="0" i="0" kern="1200" dirty="0" smtClean="0">
                <a:solidFill>
                  <a:schemeClr val="tx1"/>
                </a:solidFill>
                <a:latin typeface="Times" pitchFamily="18" charset="0"/>
                <a:ea typeface="+mn-ea"/>
                <a:cs typeface="+mn-cs"/>
              </a:rPr>
              <a:t>Military Standard 129 or</a:t>
            </a:r>
            <a:r>
              <a:rPr lang="en-US" sz="1200" b="0" i="0" kern="1200" baseline="0" dirty="0" smtClean="0">
                <a:solidFill>
                  <a:schemeClr val="tx1"/>
                </a:solidFill>
                <a:latin typeface="Times" pitchFamily="18" charset="0"/>
                <a:ea typeface="+mn-ea"/>
                <a:cs typeface="+mn-cs"/>
              </a:rPr>
              <a:t> </a:t>
            </a:r>
            <a:r>
              <a:rPr lang="en-US" sz="1200" b="0" i="0" kern="1200" dirty="0" smtClean="0">
                <a:solidFill>
                  <a:schemeClr val="tx1"/>
                </a:solidFill>
                <a:latin typeface="Times" pitchFamily="18" charset="0"/>
                <a:ea typeface="+mn-ea"/>
                <a:cs typeface="+mn-cs"/>
              </a:rPr>
              <a:t>Federal Standard 123?  A red flag to use Military Standard</a:t>
            </a:r>
            <a:r>
              <a:rPr lang="en-US" sz="1200" b="0" i="0" kern="1200" baseline="0" dirty="0" smtClean="0">
                <a:solidFill>
                  <a:schemeClr val="tx1"/>
                </a:solidFill>
                <a:latin typeface="Times" pitchFamily="18" charset="0"/>
                <a:ea typeface="+mn-ea"/>
                <a:cs typeface="+mn-cs"/>
              </a:rPr>
              <a:t> 129 </a:t>
            </a:r>
            <a:r>
              <a:rPr lang="en-US" sz="1200" b="0" i="0" kern="1200" dirty="0" smtClean="0">
                <a:solidFill>
                  <a:schemeClr val="tx1"/>
                </a:solidFill>
                <a:latin typeface="Times" pitchFamily="18" charset="0"/>
                <a:ea typeface="+mn-ea"/>
                <a:cs typeface="+mn-cs"/>
              </a:rPr>
              <a:t>would be if the</a:t>
            </a:r>
            <a:r>
              <a:rPr lang="en-US" sz="1200" b="0" i="0" kern="1200" baseline="0" dirty="0" smtClean="0">
                <a:solidFill>
                  <a:schemeClr val="tx1"/>
                </a:solidFill>
                <a:latin typeface="Times" pitchFamily="18" charset="0"/>
                <a:ea typeface="+mn-ea"/>
                <a:cs typeface="+mn-cs"/>
              </a:rPr>
              <a:t> order </a:t>
            </a:r>
            <a:r>
              <a:rPr lang="en-US" sz="1200" b="0" i="0" kern="1200" dirty="0" smtClean="0">
                <a:solidFill>
                  <a:schemeClr val="tx1"/>
                </a:solidFill>
                <a:latin typeface="Times" pitchFamily="18" charset="0"/>
                <a:ea typeface="+mn-ea"/>
                <a:cs typeface="+mn-cs"/>
              </a:rPr>
              <a:t>has the TCN, </a:t>
            </a:r>
            <a:r>
              <a:rPr lang="en-US" baseline="0" dirty="0" smtClean="0"/>
              <a:t>Priority Code (PRI) and </a:t>
            </a:r>
            <a:r>
              <a:rPr lang="en-US" dirty="0" smtClean="0">
                <a:cs typeface="Arial" pitchFamily="34" charset="0"/>
              </a:rPr>
              <a:t>Required Delivery Date (RDD)</a:t>
            </a:r>
            <a:r>
              <a:rPr lang="en-US" sz="1200" b="0" i="0" kern="1200" dirty="0" smtClean="0">
                <a:solidFill>
                  <a:schemeClr val="tx1"/>
                </a:solidFill>
                <a:latin typeface="Times" pitchFamily="18" charset="0"/>
                <a:ea typeface="+mn-ea"/>
                <a:cs typeface="+mn-cs"/>
              </a:rPr>
              <a:t>.</a:t>
            </a:r>
            <a:r>
              <a:rPr lang="en-US" sz="1200" b="0" i="0" kern="1200" baseline="0" dirty="0" smtClean="0">
                <a:solidFill>
                  <a:schemeClr val="tx1"/>
                </a:solidFill>
                <a:latin typeface="Times" pitchFamily="18" charset="0"/>
                <a:ea typeface="+mn-ea"/>
                <a:cs typeface="+mn-cs"/>
              </a:rPr>
              <a:t> </a:t>
            </a:r>
            <a:r>
              <a:rPr lang="en-US" dirty="0" smtClean="0"/>
              <a:t>Regardless</a:t>
            </a:r>
            <a:r>
              <a:rPr lang="en-US" baseline="0" dirty="0" smtClean="0"/>
              <a:t> of what standard is listed, i</a:t>
            </a:r>
            <a:r>
              <a:rPr lang="en-US" dirty="0" smtClean="0"/>
              <a:t>s all of the information provided on the order to properly mark?</a:t>
            </a:r>
            <a:r>
              <a:rPr lang="en-US" baseline="0" dirty="0" smtClean="0"/>
              <a:t> </a:t>
            </a:r>
            <a:r>
              <a:rPr lang="en-US" dirty="0" smtClean="0"/>
              <a:t>If not, inquire with ordering activity.</a:t>
            </a:r>
          </a:p>
          <a:p>
            <a:pPr lvl="1">
              <a:buClrTx/>
            </a:pPr>
            <a:endParaRPr lang="en-US" dirty="0" smtClean="0"/>
          </a:p>
          <a:p>
            <a:pPr marL="228600" indent="-228600">
              <a:buClrTx/>
              <a:buFont typeface="+mj-lt"/>
              <a:buAutoNum type="arabicPeriod"/>
            </a:pPr>
            <a:r>
              <a:rPr lang="en-US" dirty="0" smtClean="0"/>
              <a:t>Is the order being shipped overseas?</a:t>
            </a:r>
          </a:p>
          <a:p>
            <a:pPr lvl="1">
              <a:buClrTx/>
              <a:buFont typeface="Arial" pitchFamily="34" charset="0"/>
              <a:buChar char="•"/>
            </a:pPr>
            <a:r>
              <a:rPr lang="en-US" dirty="0" smtClean="0"/>
              <a:t>If yes, most likely will require Military Standard 129. Review the TCN and be diligent with recording the TCN. It will always have seventeen characters. Anything less, ask</a:t>
            </a:r>
            <a:r>
              <a:rPr lang="en-US" baseline="0" dirty="0" smtClean="0"/>
              <a:t> questions!</a:t>
            </a:r>
          </a:p>
          <a:p>
            <a:pPr lvl="1">
              <a:buClrTx/>
              <a:buFont typeface="Arial" pitchFamily="34" charset="0"/>
              <a:buChar char="•"/>
            </a:pPr>
            <a:r>
              <a:rPr lang="en-US" sz="1200" b="0" i="0" kern="1200" dirty="0" smtClean="0">
                <a:solidFill>
                  <a:schemeClr val="tx1"/>
                </a:solidFill>
                <a:latin typeface="Times" pitchFamily="18" charset="0"/>
                <a:ea typeface="+mn-ea"/>
                <a:cs typeface="+mn-cs"/>
              </a:rPr>
              <a:t>One thing</a:t>
            </a:r>
            <a:r>
              <a:rPr lang="en-US" sz="1200" b="0" i="0" kern="1200" baseline="0" dirty="0" smtClean="0">
                <a:solidFill>
                  <a:schemeClr val="tx1"/>
                </a:solidFill>
                <a:latin typeface="Times" pitchFamily="18" charset="0"/>
                <a:ea typeface="+mn-ea"/>
                <a:cs typeface="+mn-cs"/>
              </a:rPr>
              <a:t> you can do is c</a:t>
            </a:r>
            <a:r>
              <a:rPr lang="en-US" sz="1200" b="0" i="0" kern="1200" dirty="0" smtClean="0">
                <a:solidFill>
                  <a:schemeClr val="tx1"/>
                </a:solidFill>
                <a:latin typeface="Times" pitchFamily="18" charset="0"/>
                <a:ea typeface="+mn-ea"/>
                <a:cs typeface="+mn-cs"/>
              </a:rPr>
              <a:t>ross check the DODAAC. Use the following website to lookup the DODAAC and see if it matches the final address of consignee  </a:t>
            </a:r>
            <a:r>
              <a:rPr lang="en-US" sz="1200" b="1" i="0" kern="1200" dirty="0" smtClean="0">
                <a:solidFill>
                  <a:schemeClr val="tx1"/>
                </a:solidFill>
                <a:latin typeface="Times" pitchFamily="18" charset="0"/>
                <a:ea typeface="+mn-ea"/>
                <a:cs typeface="+mn-cs"/>
                <a:hlinkClick r:id="rId3"/>
              </a:rPr>
              <a:t>dodaac.wpafb.af.mil</a:t>
            </a:r>
            <a:r>
              <a:rPr lang="en-US" sz="1200" b="1" i="0" kern="1200" dirty="0" smtClean="0">
                <a:solidFill>
                  <a:schemeClr val="tx1"/>
                </a:solidFill>
                <a:latin typeface="Times" pitchFamily="18" charset="0"/>
                <a:ea typeface="+mn-ea"/>
                <a:cs typeface="+mn-cs"/>
              </a:rPr>
              <a:t>.</a:t>
            </a:r>
            <a:endParaRPr lang="en-US" sz="1200" b="0" i="0" kern="1200" dirty="0" smtClean="0">
              <a:solidFill>
                <a:schemeClr val="tx1"/>
              </a:solidFill>
              <a:latin typeface="Times" pitchFamily="18" charset="0"/>
              <a:ea typeface="+mn-ea"/>
              <a:cs typeface="+mn-cs"/>
            </a:endParaRPr>
          </a:p>
          <a:p>
            <a:endParaRPr lang="en-US" sz="1200" b="0" i="0" kern="1200" dirty="0" smtClean="0">
              <a:solidFill>
                <a:schemeClr val="tx1"/>
              </a:solidFill>
              <a:latin typeface="Times" pitchFamily="18" charset="0"/>
              <a:ea typeface="+mn-ea"/>
              <a:cs typeface="+mn-cs"/>
            </a:endParaRPr>
          </a:p>
          <a:p>
            <a:r>
              <a:rPr lang="en-US" sz="1200" b="0" i="0" kern="1200" dirty="0" smtClean="0">
                <a:solidFill>
                  <a:schemeClr val="tx1"/>
                </a:solidFill>
                <a:latin typeface="Times" pitchFamily="18" charset="0"/>
                <a:ea typeface="+mn-ea"/>
                <a:cs typeface="+mn-cs"/>
              </a:rPr>
              <a:t>Lastly, it</a:t>
            </a:r>
            <a:r>
              <a:rPr lang="en-US" sz="1200" b="0" i="0" kern="1200" baseline="0" dirty="0" smtClean="0">
                <a:solidFill>
                  <a:schemeClr val="tx1"/>
                </a:solidFill>
                <a:latin typeface="Times" pitchFamily="18" charset="0"/>
                <a:ea typeface="+mn-ea"/>
                <a:cs typeface="+mn-cs"/>
              </a:rPr>
              <a:t> is never a bad idea to provide</a:t>
            </a:r>
            <a:r>
              <a:rPr lang="en-US" sz="1200" b="0" i="0" kern="1200" dirty="0" smtClean="0">
                <a:solidFill>
                  <a:schemeClr val="tx1"/>
                </a:solidFill>
                <a:latin typeface="Times" pitchFamily="18" charset="0"/>
                <a:ea typeface="+mn-ea"/>
                <a:cs typeface="+mn-cs"/>
              </a:rPr>
              <a:t> "customer service" with</a:t>
            </a:r>
            <a:r>
              <a:rPr lang="en-US" sz="1200" b="0" i="0" kern="1200" baseline="0" dirty="0" smtClean="0">
                <a:solidFill>
                  <a:schemeClr val="tx1"/>
                </a:solidFill>
                <a:latin typeface="Times" pitchFamily="18" charset="0"/>
                <a:ea typeface="+mn-ea"/>
                <a:cs typeface="+mn-cs"/>
              </a:rPr>
              <a:t> a </a:t>
            </a:r>
            <a:r>
              <a:rPr lang="en-US" sz="1200" b="0" i="0" kern="1200" dirty="0" smtClean="0">
                <a:solidFill>
                  <a:schemeClr val="tx1"/>
                </a:solidFill>
                <a:latin typeface="Times" pitchFamily="18" charset="0"/>
                <a:ea typeface="+mn-ea"/>
                <a:cs typeface="+mn-cs"/>
              </a:rPr>
              <a:t>phone call to the ordering agency to review the order, shipping information and final consignee.</a:t>
            </a:r>
          </a:p>
          <a:p>
            <a:endParaRPr lang="en-US" sz="1200" b="0" i="0" kern="1200" dirty="0" smtClean="0">
              <a:solidFill>
                <a:schemeClr val="tx1"/>
              </a:solidFill>
              <a:latin typeface="Times" pitchFamily="18" charset="0"/>
              <a:ea typeface="+mn-ea"/>
              <a:cs typeface="+mn-cs"/>
            </a:endParaRPr>
          </a:p>
          <a:p>
            <a:r>
              <a:rPr lang="en-US" sz="1200" b="0" i="0" kern="1200" dirty="0" smtClean="0">
                <a:solidFill>
                  <a:schemeClr val="tx1"/>
                </a:solidFill>
                <a:latin typeface="Times" pitchFamily="18" charset="0"/>
                <a:ea typeface="+mn-ea"/>
                <a:cs typeface="+mn-cs"/>
              </a:rPr>
              <a:t>Understanding the specific marking requirements for your</a:t>
            </a:r>
            <a:r>
              <a:rPr lang="en-US" sz="1200" b="0" i="0" kern="1200" baseline="0" dirty="0" smtClean="0">
                <a:solidFill>
                  <a:schemeClr val="tx1"/>
                </a:solidFill>
                <a:latin typeface="Times" pitchFamily="18" charset="0"/>
                <a:ea typeface="+mn-ea"/>
                <a:cs typeface="+mn-cs"/>
              </a:rPr>
              <a:t> shipment may seem daunting.  However, there are resources out there to help you.</a:t>
            </a:r>
            <a:endParaRPr lang="en-US" sz="1200" b="0" i="0" kern="1200" dirty="0" smtClean="0">
              <a:solidFill>
                <a:schemeClr val="tx1"/>
              </a:solidFill>
              <a:latin typeface="Times" pitchFamily="18"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BA0E1374-4574-4D8A-8584-918267CBCC12}"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Some helpful resources are:</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p>
          <a:p>
            <a:pPr marL="228600" marR="0" indent="-228600" algn="l" defTabSz="914400" rtl="0" eaLnBrk="1" fontAlgn="base" latinLnBrk="0" hangingPunct="1">
              <a:lnSpc>
                <a:spcPct val="100000"/>
              </a:lnSpc>
              <a:spcBef>
                <a:spcPct val="30000"/>
              </a:spcBef>
              <a:spcAft>
                <a:spcPct val="0"/>
              </a:spcAft>
              <a:buClrTx/>
              <a:buSzTx/>
              <a:buFont typeface="+mj-lt"/>
              <a:buAutoNum type="arabicPeriod"/>
              <a:tabLst/>
              <a:defRPr/>
            </a:pPr>
            <a:r>
              <a:rPr lang="en-US" dirty="0" smtClean="0"/>
              <a:t>Defense Logistics Acquisition (DLA) Packaging Website:</a:t>
            </a:r>
            <a:r>
              <a:rPr lang="en-US" baseline="0" dirty="0" smtClean="0"/>
              <a:t> </a:t>
            </a:r>
            <a:r>
              <a:rPr lang="en-US" dirty="0" smtClean="0"/>
              <a:t>http://www.landandmaritime.dla.mil/Offices/packaging/default.asp</a:t>
            </a:r>
          </a:p>
          <a:p>
            <a:pPr marL="457200" marR="0" lvl="1" indent="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dirty="0" smtClean="0"/>
              <a:t>Tips for Military</a:t>
            </a:r>
            <a:r>
              <a:rPr lang="en-US" baseline="0" dirty="0" smtClean="0"/>
              <a:t> Packaging Newcomers: http://www.landandmaritime.dla.mil/Offices/Packaging/newcomertips.asp</a:t>
            </a:r>
          </a:p>
          <a:p>
            <a:pPr marL="457200" marR="0" lvl="1" indent="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baseline="0" dirty="0" smtClean="0"/>
              <a:t>Packaging – OCONUS Shipments:  http://www.landandmaritime.dla.mil/Offices/Packaging/OCONUSpkg.asp</a:t>
            </a:r>
            <a:endParaRPr lang="en-US" dirty="0" smtClean="0"/>
          </a:p>
          <a:p>
            <a:endParaRPr lang="en-US" dirty="0" smtClean="0"/>
          </a:p>
          <a:p>
            <a:endParaRPr lang="en-US" dirty="0" smtClean="0"/>
          </a:p>
          <a:p>
            <a:pPr marL="228600" indent="-228600">
              <a:buFont typeface="+mj-lt"/>
              <a:buAutoNum type="arabicPeriod" startAt="2"/>
            </a:pPr>
            <a:r>
              <a:rPr lang="en-US" sz="1200" b="0" i="0" kern="1200" baseline="0" dirty="0" smtClean="0">
                <a:solidFill>
                  <a:schemeClr val="tx1"/>
                </a:solidFill>
                <a:latin typeface="Times" pitchFamily="18" charset="0"/>
                <a:ea typeface="+mn-ea"/>
                <a:cs typeface="+mn-cs"/>
              </a:rPr>
              <a:t>For One-Stop-DLA Packaging Support call the DLA Land and Maritime</a:t>
            </a:r>
          </a:p>
          <a:p>
            <a:pPr lvl="1"/>
            <a:r>
              <a:rPr lang="en-US" sz="1200" b="0" i="0" kern="1200" dirty="0" smtClean="0">
                <a:solidFill>
                  <a:schemeClr val="tx1"/>
                </a:solidFill>
                <a:latin typeface="Times" pitchFamily="18" charset="0"/>
                <a:ea typeface="+mn-ea"/>
                <a:cs typeface="+mn-cs"/>
              </a:rPr>
              <a:t>Phone Numbers: (614) 692-3345, 4227, or 3757</a:t>
            </a:r>
          </a:p>
          <a:p>
            <a:pPr lvl="1"/>
            <a:r>
              <a:rPr lang="en-US" sz="1200" b="0" i="0" kern="1200" dirty="0" smtClean="0">
                <a:solidFill>
                  <a:schemeClr val="tx1"/>
                </a:solidFill>
                <a:latin typeface="Times" pitchFamily="18" charset="0"/>
                <a:ea typeface="+mn-ea"/>
                <a:cs typeface="+mn-cs"/>
              </a:rPr>
              <a:t>Fax: (614) 692-1901</a:t>
            </a:r>
          </a:p>
          <a:p>
            <a:pPr lvl="1"/>
            <a:r>
              <a:rPr lang="en-US" sz="1200" b="0" i="0" kern="1200" dirty="0" smtClean="0">
                <a:solidFill>
                  <a:schemeClr val="tx1"/>
                </a:solidFill>
                <a:latin typeface="Times" pitchFamily="18" charset="0"/>
                <a:ea typeface="+mn-ea"/>
                <a:cs typeface="+mn-cs"/>
              </a:rPr>
              <a:t>E-mail: </a:t>
            </a:r>
            <a:r>
              <a:rPr lang="en-US" sz="1200" b="0" i="0" kern="1200" dirty="0" smtClean="0">
                <a:solidFill>
                  <a:schemeClr val="tx1"/>
                </a:solidFill>
                <a:latin typeface="Times" pitchFamily="18" charset="0"/>
                <a:ea typeface="+mn-ea"/>
                <a:cs typeface="+mn-cs"/>
                <a:hlinkClick r:id="rId3"/>
              </a:rPr>
              <a:t>DSCC.packaging@dla.mil</a:t>
            </a:r>
            <a:endParaRPr lang="en-US" sz="1200" b="0" i="0" kern="1200" dirty="0" smtClean="0">
              <a:solidFill>
                <a:schemeClr val="tx1"/>
              </a:solidFill>
              <a:latin typeface="Times" pitchFamily="18" charset="0"/>
              <a:ea typeface="+mn-ea"/>
              <a:cs typeface="+mn-cs"/>
            </a:endParaRPr>
          </a:p>
          <a:p>
            <a:endParaRPr lang="en-US" dirty="0" smtClean="0"/>
          </a:p>
          <a:p>
            <a:r>
              <a:rPr lang="en-US" sz="1200" b="0" i="0" kern="1200" dirty="0" smtClean="0">
                <a:solidFill>
                  <a:schemeClr val="tx1"/>
                </a:solidFill>
                <a:latin typeface="Times" pitchFamily="18" charset="0"/>
                <a:ea typeface="+mn-ea"/>
                <a:cs typeface="+mn-cs"/>
              </a:rPr>
              <a:t>Also, the DLA Packaging Specialists are available to answer any questions regarding military packaging requirements, report of discrepancy actions, unit of issue challenges, packaging of hazardous materials, and evaluate any proposals of which commercial packaging would jointly benefit the contractor, DLA, and meet our customers military requirements.</a:t>
            </a:r>
            <a:endParaRPr lang="en-US" dirty="0"/>
          </a:p>
        </p:txBody>
      </p:sp>
      <p:sp>
        <p:nvSpPr>
          <p:cNvPr id="4" name="Slide Number Placeholder 3"/>
          <p:cNvSpPr>
            <a:spLocks noGrp="1"/>
          </p:cNvSpPr>
          <p:nvPr>
            <p:ph type="sldNum" sz="quarter" idx="10"/>
          </p:nvPr>
        </p:nvSpPr>
        <p:spPr/>
        <p:txBody>
          <a:bodyPr/>
          <a:lstStyle/>
          <a:p>
            <a:fld id="{BA0E1374-4574-4D8A-8584-918267CBCC12}"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GSA provides resources and information to assist with various marking requirements on</a:t>
            </a:r>
            <a:r>
              <a:rPr lang="en-US" baseline="0" dirty="0" smtClean="0"/>
              <a:t> the GSA Vendor Support Center (https://vcs.gsa.gov).  The information is found on the Marking, Labeling &amp; Packaging section of the website. </a:t>
            </a:r>
            <a:endParaRPr lang="en-US" dirty="0" smtClean="0"/>
          </a:p>
          <a:p>
            <a:endParaRPr lang="en-US" baseline="0" dirty="0" smtClean="0"/>
          </a:p>
          <a:p>
            <a:r>
              <a:rPr lang="en-US" dirty="0" smtClean="0"/>
              <a:t>The webpage includes helpful</a:t>
            </a:r>
            <a:r>
              <a:rPr lang="en-US" baseline="0" dirty="0" smtClean="0"/>
              <a:t> information on: </a:t>
            </a:r>
          </a:p>
          <a:p>
            <a:pPr lvl="1">
              <a:buFont typeface="Arial" pitchFamily="34" charset="0"/>
              <a:buChar char="•"/>
            </a:pPr>
            <a:r>
              <a:rPr lang="en-US" baseline="0" dirty="0" smtClean="0"/>
              <a:t>Federal Standard 123 requirements</a:t>
            </a:r>
          </a:p>
          <a:p>
            <a:pPr lvl="1">
              <a:buFont typeface="Arial" pitchFamily="34" charset="0"/>
              <a:buChar char="•"/>
            </a:pPr>
            <a:r>
              <a:rPr lang="en-US" dirty="0" smtClean="0"/>
              <a:t>Military Standard 147 requirements for palletized</a:t>
            </a:r>
            <a:r>
              <a:rPr lang="en-US" baseline="0" dirty="0" smtClean="0"/>
              <a:t> unit loads</a:t>
            </a:r>
          </a:p>
          <a:p>
            <a:pPr lvl="1">
              <a:buFont typeface="Arial" pitchFamily="34" charset="0"/>
              <a:buChar char="•"/>
            </a:pPr>
            <a:r>
              <a:rPr lang="en-US" baseline="0" dirty="0" smtClean="0"/>
              <a:t>Military Standard 129 requirements</a:t>
            </a:r>
          </a:p>
          <a:p>
            <a:pPr lvl="1">
              <a:buFont typeface="Arial" pitchFamily="34" charset="0"/>
              <a:buChar char="•"/>
            </a:pPr>
            <a:r>
              <a:rPr lang="en-US" baseline="0" dirty="0" smtClean="0"/>
              <a:t>Conversion tools for weight and cube</a:t>
            </a:r>
          </a:p>
          <a:p>
            <a:pPr lvl="1">
              <a:buFont typeface="Arial" pitchFamily="34" charset="0"/>
              <a:buChar char="•"/>
            </a:pPr>
            <a:r>
              <a:rPr lang="en-US" baseline="0" dirty="0" smtClean="0"/>
              <a:t>Preventing Frustrated Freight Guide</a:t>
            </a:r>
          </a:p>
          <a:p>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BA0E1374-4574-4D8A-8584-918267CBCC12}"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Our hope is that after</a:t>
            </a:r>
            <a:r>
              <a:rPr lang="en-US" baseline="0" dirty="0" smtClean="0"/>
              <a:t> attending today’s training you understand the importance of marking, the impact frustrated freight can have on various stakeholders and the level of effort required by all parties to resolve frustrated shipments and keep products moving. Again, the most important takeaway are marking basics, specifically the importance of the TCN, where to find the TCN on different types of orders, as well as useful questions to ask yourself and especially the ordering agency if you have questions or see “red flags” on orders.</a:t>
            </a:r>
          </a:p>
          <a:p>
            <a:endParaRPr lang="en-US" baseline="0" dirty="0" smtClean="0"/>
          </a:p>
          <a:p>
            <a:r>
              <a:rPr lang="en-US" baseline="0" dirty="0" smtClean="0"/>
              <a:t>With your help the vicious cycle of frustrated freight will be diminished and customers will be able to receive their products to meet the missions of their agencies.</a:t>
            </a:r>
          </a:p>
          <a:p>
            <a:endParaRPr lang="en-US" dirty="0"/>
          </a:p>
        </p:txBody>
      </p:sp>
      <p:sp>
        <p:nvSpPr>
          <p:cNvPr id="4" name="Slide Number Placeholder 3"/>
          <p:cNvSpPr>
            <a:spLocks noGrp="1"/>
          </p:cNvSpPr>
          <p:nvPr>
            <p:ph type="sldNum" sz="quarter" idx="10"/>
          </p:nvPr>
        </p:nvSpPr>
        <p:spPr/>
        <p:txBody>
          <a:bodyPr/>
          <a:lstStyle/>
          <a:p>
            <a:fld id="{BA0E1374-4574-4D8A-8584-918267CBCC12}" type="slidenum">
              <a:rPr lang="en-US" smtClean="0"/>
              <a:pPr/>
              <a:t>26</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will begin</a:t>
            </a:r>
            <a:r>
              <a:rPr lang="en-US" baseline="0" dirty="0" smtClean="0"/>
              <a:t> by discussing the supply chain and how it is affected by frustrated freight. We will also address the far reaching impact frustrated freight has on stakeholders and explain what causes the freight to get frustrated. We will then move to contract and marking requirements, especially Military Standard 129. We will highlight some “red flags” that you might encounter when receiving and reviewing orders or preparing your package for shipment. Lastly we will provide you with several resources to assist you in preventing frustrated freight.</a:t>
            </a:r>
            <a:endParaRPr lang="en-US" dirty="0"/>
          </a:p>
        </p:txBody>
      </p:sp>
      <p:sp>
        <p:nvSpPr>
          <p:cNvPr id="4" name="Slide Number Placeholder 3"/>
          <p:cNvSpPr>
            <a:spLocks noGrp="1"/>
          </p:cNvSpPr>
          <p:nvPr>
            <p:ph type="sldNum" sz="quarter" idx="10"/>
          </p:nvPr>
        </p:nvSpPr>
        <p:spPr/>
        <p:txBody>
          <a:bodyPr/>
          <a:lstStyle/>
          <a:p>
            <a:fld id="{BA0E1374-4574-4D8A-8584-918267CBCC12}"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Delivery is</a:t>
            </a:r>
            <a:r>
              <a:rPr lang="en-US" baseline="0" dirty="0" smtClean="0"/>
              <a:t> important to all contractors shipping products as this is what fulfills the customer’s need. A timely delivery is what fulfills a customer’s expectation and proper marking and packaging are critical to successful delivery to Government customers. Failure to mark or package properly leads to shipments being delayed or undeliverable.</a:t>
            </a:r>
            <a:r>
              <a:rPr lang="en-US" dirty="0" smtClean="0"/>
              <a:t> Regardless of what type of contract you have with the Government, shipments follow roughly the same</a:t>
            </a:r>
            <a:r>
              <a:rPr lang="en-US" baseline="0" dirty="0" smtClean="0"/>
              <a:t> supply chain </a:t>
            </a:r>
            <a:r>
              <a:rPr lang="en-US" dirty="0" smtClean="0"/>
              <a:t>to</a:t>
            </a:r>
            <a:r>
              <a:rPr lang="en-US" baseline="0" dirty="0" smtClean="0"/>
              <a:t> the end user/customer. </a:t>
            </a:r>
          </a:p>
          <a:p>
            <a:endParaRPr lang="en-US" baseline="0" dirty="0" smtClean="0"/>
          </a:p>
          <a:p>
            <a:r>
              <a:rPr lang="en-US" baseline="0" dirty="0" smtClean="0"/>
              <a:t>Let’s go a little deeper in explaining the supply chain.</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smtClean="0">
              <a:latin typeface="Arial" pitchFamily="34" charset="0"/>
              <a:cs typeface="Arial" pitchFamily="34" charset="0"/>
            </a:endParaRPr>
          </a:p>
          <a:p>
            <a:pPr lvl="1">
              <a:buFontTx/>
              <a:buChar char="-"/>
            </a:pPr>
            <a:endParaRPr lang="en-US" dirty="0"/>
          </a:p>
        </p:txBody>
      </p:sp>
      <p:sp>
        <p:nvSpPr>
          <p:cNvPr id="4" name="Slide Number Placeholder 3"/>
          <p:cNvSpPr>
            <a:spLocks noGrp="1"/>
          </p:cNvSpPr>
          <p:nvPr>
            <p:ph type="sldNum" sz="quarter" idx="10"/>
          </p:nvPr>
        </p:nvSpPr>
        <p:spPr/>
        <p:txBody>
          <a:bodyPr/>
          <a:lstStyle/>
          <a:p>
            <a:fld id="{BA0E1374-4574-4D8A-8584-918267CBCC12}"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For this discussion, we are focusing on the part of the supply chain from your company to the final customer or end user.  Although some shipments are shipped directly from your factory to the end customer, also known as Direct Vendor Delivery (DVD), often in the supply chain your shipment will have one or more stops along its way to the customer, including the GSA depots, Defense Logistics Agency (DLA) consolidation points and overseas forwarding locations.  The more stops or times a handler has to move your shipment forward, the greater the likelihood of your shipment becoming impeded. </a:t>
            </a:r>
          </a:p>
          <a:p>
            <a:endParaRPr lang="en-US" baseline="0" dirty="0" smtClean="0"/>
          </a:p>
          <a:p>
            <a:r>
              <a:rPr lang="en-US" baseline="0" dirty="0" smtClean="0"/>
              <a:t>Marking is </a:t>
            </a:r>
            <a:r>
              <a:rPr lang="en-US" baseline="0" dirty="0" smtClean="0">
                <a:cs typeface="Arial" pitchFamily="34" charset="0"/>
              </a:rPr>
              <a:t>t</a:t>
            </a:r>
            <a:r>
              <a:rPr lang="en-US" dirty="0" smtClean="0">
                <a:cs typeface="Arial" pitchFamily="34" charset="0"/>
              </a:rPr>
              <a:t>he application of numbers, letters, and labels, tags, symbols, or colors to provide identification and to expedite handling during shipment and storage.</a:t>
            </a:r>
            <a:r>
              <a:rPr lang="en-US" baseline="0" dirty="0" smtClean="0">
                <a:cs typeface="Arial" pitchFamily="34" charset="0"/>
              </a:rPr>
              <a:t>  </a:t>
            </a:r>
            <a:r>
              <a:rPr lang="en-US" baseline="0" dirty="0" smtClean="0"/>
              <a:t>Handlers utilize markings to determine how to most appropriately route your shipment.  Inaccurate, incomplete or missing markings are the most common cause for shipment impediment or what the government often calls frustrated freight,</a:t>
            </a:r>
            <a:r>
              <a:rPr lang="en-US" dirty="0" smtClean="0">
                <a:latin typeface="Arial" pitchFamily="34" charset="0"/>
                <a:cs typeface="Arial" pitchFamily="34" charset="0"/>
              </a:rPr>
              <a:t> “A shipment that is impeded or stopped along the supply chain.”  Basically it is a breakdown in the supply chain.</a:t>
            </a:r>
            <a:endParaRPr lang="en-US" baseline="0" dirty="0" smtClean="0"/>
          </a:p>
          <a:p>
            <a:endParaRPr lang="en-US" baseline="0" dirty="0" smtClean="0">
              <a:latin typeface="Arial" pitchFamily="34" charset="0"/>
              <a:cs typeface="Arial" pitchFamily="34" charset="0"/>
            </a:endParaRPr>
          </a:p>
          <a:p>
            <a:endParaRPr lang="en-US" baseline="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BA0E1374-4574-4D8A-8584-918267CBCC12}"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Arial" pitchFamily="34" charset="0"/>
                <a:cs typeface="Arial" pitchFamily="34" charset="0"/>
              </a:rPr>
              <a:t>When</a:t>
            </a:r>
            <a:r>
              <a:rPr lang="en-US" baseline="0" dirty="0" smtClean="0">
                <a:latin typeface="Arial" pitchFamily="34" charset="0"/>
                <a:cs typeface="Arial" pitchFamily="34" charset="0"/>
              </a:rPr>
              <a:t> your shipment gets stopped, additional work hours are required to identify the shipper (your company) to obtain the needed information to properly mark your shipment for final delivery.  Shipments may sit for days before there is an available person to research the frustrated freight shipments received.  </a:t>
            </a:r>
          </a:p>
          <a:p>
            <a:endParaRPr lang="en-US" baseline="0" dirty="0" smtClean="0">
              <a:latin typeface="Arial" pitchFamily="34" charset="0"/>
              <a:cs typeface="Arial" pitchFamily="34" charset="0"/>
            </a:endParaRPr>
          </a:p>
          <a:p>
            <a:r>
              <a:rPr lang="en-US" baseline="0" dirty="0" smtClean="0">
                <a:latin typeface="Arial" pitchFamily="34" charset="0"/>
                <a:cs typeface="Arial" pitchFamily="34" charset="0"/>
              </a:rPr>
              <a:t>You may be thinking that one frustrated freight shipment isn’t a big deal.  And I agree, however government consolidation centers across the nation receive hundreds of shipments a week that require assistance to keep the shipments moving.   At the DLA New Cumberland Consolidation Point, they receive approximately XX stopped shipments per week!  </a:t>
            </a:r>
          </a:p>
          <a:p>
            <a:endParaRPr lang="en-US" baseline="0" dirty="0" smtClean="0">
              <a:latin typeface="Arial" pitchFamily="34" charset="0"/>
              <a:cs typeface="Arial" pitchFamily="34" charset="0"/>
            </a:endParaRPr>
          </a:p>
          <a:p>
            <a:r>
              <a:rPr lang="en-US" baseline="0" dirty="0" smtClean="0">
                <a:latin typeface="Arial" pitchFamily="34" charset="0"/>
                <a:cs typeface="Arial" pitchFamily="34" charset="0"/>
              </a:rPr>
              <a:t>If your company shipment is identified as frustrated freight, your company will have to get involved. A shipment handler will contact your company to assist with providing the required information for the impeded shipment.  Depending on the original amount of information on the shipping container, this process could be quick but more-often-than-not it will involve multiple emails or phone calls to ensure proper identification and remarking of the shipment to keep it moving.  The time it takes for both your company and the Government is a waste. </a:t>
            </a:r>
          </a:p>
          <a:p>
            <a:endParaRPr lang="en-US" baseline="0" dirty="0" smtClean="0">
              <a:latin typeface="Arial" pitchFamily="34" charset="0"/>
              <a:cs typeface="Arial" pitchFamily="34" charset="0"/>
            </a:endParaRPr>
          </a:p>
          <a:p>
            <a:r>
              <a:rPr lang="en-US" dirty="0" smtClean="0">
                <a:latin typeface="Arial" pitchFamily="34" charset="0"/>
                <a:cs typeface="Arial" pitchFamily="34" charset="0"/>
              </a:rPr>
              <a:t>If your company is able to provide the required information and remarking is</a:t>
            </a:r>
            <a:r>
              <a:rPr lang="en-US" baseline="0" dirty="0" smtClean="0">
                <a:latin typeface="Arial" pitchFamily="34" charset="0"/>
                <a:cs typeface="Arial" pitchFamily="34" charset="0"/>
              </a:rPr>
              <a:t> completed to keep it moving, the shipment will still most likely be late to the customer (end user).  This will lead to an unsatisfied customer and can negatively impact their mission activity.</a:t>
            </a:r>
          </a:p>
          <a:p>
            <a:endParaRPr lang="en-US" baseline="0" dirty="0" smtClean="0">
              <a:latin typeface="Arial" pitchFamily="34" charset="0"/>
              <a:cs typeface="Arial" pitchFamily="34" charset="0"/>
            </a:endParaRPr>
          </a:p>
          <a:p>
            <a:r>
              <a:rPr lang="en-US" baseline="0" dirty="0" smtClean="0">
                <a:latin typeface="Arial" pitchFamily="34" charset="0"/>
                <a:cs typeface="Arial" pitchFamily="34" charset="0"/>
              </a:rPr>
              <a:t>There are times when shipments are completely unidentifiable and those shipments are removed from the supply chain and </a:t>
            </a:r>
            <a:r>
              <a:rPr lang="en-US" baseline="0" dirty="0" err="1" smtClean="0">
                <a:latin typeface="Arial" pitchFamily="34" charset="0"/>
                <a:cs typeface="Arial" pitchFamily="34" charset="0"/>
              </a:rPr>
              <a:t>excessed</a:t>
            </a:r>
            <a:r>
              <a:rPr lang="en-US" baseline="0" dirty="0" smtClean="0">
                <a:latin typeface="Arial" pitchFamily="34" charset="0"/>
                <a:cs typeface="Arial" pitchFamily="34" charset="0"/>
              </a:rPr>
              <a:t> or disposed of.  This happens when the information provided on the shipping container and shipping documents do not adequately identify the contractor.  This often happens when a supplier ships on behalf of a prime contractor.  The supplier only provides their company information and the handler is unable to identify the prime contractor for the required information.  When this occurs, the handlers are unable to contact the contractor or the customer to inform them of the situation.  If the customer contacts your company to inform you that their order was never received and you attempt to reship the order without considering marking may have been the issue, it is likely the order will not make it through the supply chain the second time either and can lead to very dissatisfied customers. </a:t>
            </a:r>
          </a:p>
          <a:p>
            <a:endParaRPr lang="en-US" baseline="0" dirty="0" smtClean="0">
              <a:latin typeface="Arial" pitchFamily="34" charset="0"/>
              <a:cs typeface="Arial" pitchFamily="34" charset="0"/>
            </a:endParaRPr>
          </a:p>
          <a:p>
            <a:r>
              <a:rPr lang="en-US" baseline="0" dirty="0" smtClean="0">
                <a:latin typeface="Arial" pitchFamily="34" charset="0"/>
                <a:cs typeface="Arial" pitchFamily="34" charset="0"/>
              </a:rPr>
              <a:t>Whether the shipment is late or not received, there is wasted time and money.  The customer will most likely be dissatisfied and may choose to take their business elsewhere.  And at the end of the day, tax payer money is being wasted.  All because marking is inadequate to keep the shipment moving.</a:t>
            </a:r>
          </a:p>
          <a:p>
            <a:endParaRPr lang="en-US" baseline="0" dirty="0" smtClean="0">
              <a:latin typeface="Arial" pitchFamily="34" charset="0"/>
              <a:cs typeface="Arial" pitchFamily="34" charset="0"/>
            </a:endParaRPr>
          </a:p>
          <a:p>
            <a:r>
              <a:rPr lang="en-US" baseline="0" dirty="0" smtClean="0">
                <a:latin typeface="Arial" pitchFamily="34" charset="0"/>
                <a:cs typeface="Arial" pitchFamily="34" charset="0"/>
              </a:rPr>
              <a:t>So, now you are probably wondering why do shipments get stopped in the first place?</a:t>
            </a:r>
          </a:p>
        </p:txBody>
      </p:sp>
      <p:sp>
        <p:nvSpPr>
          <p:cNvPr id="4" name="Slide Number Placeholder 3"/>
          <p:cNvSpPr>
            <a:spLocks noGrp="1"/>
          </p:cNvSpPr>
          <p:nvPr>
            <p:ph type="sldNum" sz="quarter" idx="10"/>
          </p:nvPr>
        </p:nvSpPr>
        <p:spPr/>
        <p:txBody>
          <a:bodyPr/>
          <a:lstStyle/>
          <a:p>
            <a:fld id="{BA0E1374-4574-4D8A-8584-918267CBCC12}"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2000" b="0" dirty="0" smtClean="0">
                <a:solidFill>
                  <a:srgbClr val="002060"/>
                </a:solidFill>
                <a:latin typeface="Arial" pitchFamily="34" charset="0"/>
                <a:cs typeface="Arial" pitchFamily="34" charset="0"/>
              </a:rPr>
              <a:t>Here</a:t>
            </a:r>
            <a:r>
              <a:rPr lang="en-US" sz="2000" b="0" baseline="0" dirty="0" smtClean="0">
                <a:solidFill>
                  <a:srgbClr val="002060"/>
                </a:solidFill>
                <a:latin typeface="Arial" pitchFamily="34" charset="0"/>
                <a:cs typeface="Arial" pitchFamily="34" charset="0"/>
              </a:rPr>
              <a:t> are a few reasons why your shipment might become frustrated.</a:t>
            </a:r>
          </a:p>
          <a:p>
            <a:endParaRPr lang="en-US" sz="2000" b="1" baseline="0" dirty="0" smtClean="0">
              <a:solidFill>
                <a:srgbClr val="002060"/>
              </a:solidFill>
              <a:latin typeface="Arial" pitchFamily="34" charset="0"/>
              <a:cs typeface="Arial" pitchFamily="34" charset="0"/>
            </a:endParaRPr>
          </a:p>
          <a:p>
            <a:r>
              <a:rPr lang="en-US" sz="2000" b="0" baseline="0" dirty="0" smtClean="0">
                <a:solidFill>
                  <a:srgbClr val="002060"/>
                </a:solidFill>
                <a:latin typeface="Arial" pitchFamily="34" charset="0"/>
                <a:cs typeface="Arial" pitchFamily="34" charset="0"/>
              </a:rPr>
              <a:t>The first area we will discuss is </a:t>
            </a:r>
            <a:r>
              <a:rPr lang="en-US" sz="2000" b="0" dirty="0" smtClean="0">
                <a:solidFill>
                  <a:srgbClr val="002060"/>
                </a:solidFill>
                <a:latin typeface="Arial" pitchFamily="34" charset="0"/>
                <a:cs typeface="Arial" pitchFamily="34" charset="0"/>
              </a:rPr>
              <a:t>Packaging:</a:t>
            </a:r>
          </a:p>
          <a:p>
            <a:pPr marL="457200" indent="-457200">
              <a:buFont typeface="+mj-lt"/>
              <a:buAutoNum type="arabicPeriod"/>
            </a:pPr>
            <a:r>
              <a:rPr lang="en-US" sz="2000" b="0" dirty="0" smtClean="0">
                <a:solidFill>
                  <a:srgbClr val="002060"/>
                </a:solidFill>
                <a:latin typeface="Arial" pitchFamily="34" charset="0"/>
                <a:cs typeface="Arial" pitchFamily="34" charset="0"/>
              </a:rPr>
              <a:t>Inadequate shipping container </a:t>
            </a:r>
          </a:p>
          <a:p>
            <a:pPr lvl="2">
              <a:buFont typeface="Arial" pitchFamily="34" charset="0"/>
              <a:buChar char="•"/>
            </a:pPr>
            <a:r>
              <a:rPr lang="en-US" sz="2000" b="0" baseline="0" dirty="0" smtClean="0">
                <a:solidFill>
                  <a:srgbClr val="002060"/>
                </a:solidFill>
                <a:latin typeface="Arial" pitchFamily="34" charset="0"/>
                <a:cs typeface="Arial" pitchFamily="34" charset="0"/>
              </a:rPr>
              <a:t> Containers do not hold up to the riggers of the supply chain – crushed boxes, leaking containers </a:t>
            </a:r>
          </a:p>
          <a:p>
            <a:pPr lvl="2">
              <a:buFont typeface="Arial" pitchFamily="34" charset="0"/>
              <a:buChar char="•"/>
            </a:pPr>
            <a:r>
              <a:rPr lang="en-US" sz="2000" b="0" baseline="0" dirty="0" smtClean="0">
                <a:solidFill>
                  <a:srgbClr val="002060"/>
                </a:solidFill>
                <a:latin typeface="Arial" pitchFamily="34" charset="0"/>
                <a:cs typeface="Arial" pitchFamily="34" charset="0"/>
              </a:rPr>
              <a:t> Wrong method of preservation</a:t>
            </a:r>
          </a:p>
          <a:p>
            <a:pPr lvl="2">
              <a:buFont typeface="Arial" pitchFamily="34" charset="0"/>
              <a:buChar char="•"/>
            </a:pPr>
            <a:r>
              <a:rPr lang="en-US" sz="2000" b="0" baseline="0" dirty="0" smtClean="0">
                <a:solidFill>
                  <a:srgbClr val="002060"/>
                </a:solidFill>
                <a:latin typeface="Arial" pitchFamily="34" charset="0"/>
                <a:cs typeface="Arial" pitchFamily="34" charset="0"/>
              </a:rPr>
              <a:t> Hazardous material packaging required</a:t>
            </a:r>
          </a:p>
          <a:p>
            <a:pPr marL="457200" indent="-457200">
              <a:buFont typeface="+mj-lt"/>
              <a:buAutoNum type="arabicPeriod"/>
            </a:pPr>
            <a:r>
              <a:rPr lang="en-US" sz="2000" b="0" baseline="0" dirty="0" smtClean="0">
                <a:solidFill>
                  <a:srgbClr val="002060"/>
                </a:solidFill>
                <a:latin typeface="Arial" pitchFamily="34" charset="0"/>
                <a:cs typeface="Arial" pitchFamily="34" charset="0"/>
              </a:rPr>
              <a:t>Pallet issues</a:t>
            </a:r>
          </a:p>
          <a:p>
            <a:pPr lvl="2">
              <a:buFont typeface="Arial" pitchFamily="34" charset="0"/>
              <a:buChar char="•"/>
            </a:pPr>
            <a:r>
              <a:rPr lang="en-US" sz="2000" b="0" baseline="0" dirty="0" smtClean="0">
                <a:solidFill>
                  <a:srgbClr val="002060"/>
                </a:solidFill>
                <a:latin typeface="Arial" pitchFamily="34" charset="0"/>
                <a:cs typeface="Arial" pitchFamily="34" charset="0"/>
              </a:rPr>
              <a:t> All pallets transported or shipped to a Consolidation Point for shipping Outside the Continental United States (OCONUS) must be heat treated and marked in accordance with IIPC (International Plant Protection Convention). </a:t>
            </a:r>
            <a:r>
              <a:rPr lang="en-US" sz="2000" kern="1200" dirty="0" smtClean="0">
                <a:solidFill>
                  <a:schemeClr val="tx1"/>
                </a:solidFill>
                <a:latin typeface="Times" pitchFamily="18" charset="0"/>
                <a:ea typeface="+mn-ea"/>
                <a:cs typeface="+mn-cs"/>
              </a:rPr>
              <a:t>Per clause 552.211-89, non-manufactured wood pallets and other non-manufactured wood package material used in shipments destined for ultimate delivery to or through a European Union (EU) country or any other country endorsing the IPPC shall comply with the Emergency Measures (2001/219/EC) adopted by the Commission of the European Communities (CEC). </a:t>
            </a:r>
            <a:endParaRPr lang="en-US" sz="2000" b="0" baseline="0" dirty="0" smtClean="0">
              <a:solidFill>
                <a:srgbClr val="002060"/>
              </a:solidFill>
              <a:latin typeface="Arial" pitchFamily="34" charset="0"/>
              <a:cs typeface="Arial" pitchFamily="34" charset="0"/>
            </a:endParaRPr>
          </a:p>
          <a:p>
            <a:pPr lvl="2">
              <a:buFont typeface="Arial" pitchFamily="34" charset="0"/>
              <a:buChar char="•"/>
            </a:pPr>
            <a:r>
              <a:rPr lang="en-US" sz="2000" b="0" baseline="0" dirty="0" smtClean="0">
                <a:solidFill>
                  <a:srgbClr val="002060"/>
                </a:solidFill>
                <a:latin typeface="Arial" pitchFamily="34" charset="0"/>
                <a:cs typeface="Arial" pitchFamily="34" charset="0"/>
              </a:rPr>
              <a:t> Multiple packages with different Transportation Control Numbers (TCNs) packed together can cause frustrated freight.  Only packages with the same TCN can be contained in the same larger shipping container.  </a:t>
            </a:r>
            <a:r>
              <a:rPr lang="en-US" sz="1200" b="0" kern="1200" baseline="0" dirty="0" smtClean="0">
                <a:solidFill>
                  <a:schemeClr val="tx1"/>
                </a:solidFill>
                <a:latin typeface="Times" pitchFamily="18" charset="0"/>
                <a:ea typeface="+mn-ea"/>
                <a:cs typeface="+mn-cs"/>
              </a:rPr>
              <a:t>T</a:t>
            </a:r>
            <a:r>
              <a:rPr lang="en-US" sz="1200" kern="1200" dirty="0" smtClean="0">
                <a:solidFill>
                  <a:schemeClr val="tx1"/>
                </a:solidFill>
                <a:latin typeface="Times" pitchFamily="18" charset="0"/>
                <a:ea typeface="+mn-ea"/>
                <a:cs typeface="+mn-cs"/>
              </a:rPr>
              <a:t>he Consolidation Points are not equipped to break open a shipping container in order to further direct shipments to different ultimate consignees.</a:t>
            </a:r>
          </a:p>
          <a:p>
            <a:endParaRPr lang="en-US" sz="2000" b="0" dirty="0" smtClean="0">
              <a:solidFill>
                <a:srgbClr val="002060"/>
              </a:solidFill>
              <a:latin typeface="Arial" pitchFamily="34" charset="0"/>
              <a:cs typeface="Arial" pitchFamily="34" charset="0"/>
            </a:endParaRPr>
          </a:p>
          <a:p>
            <a:r>
              <a:rPr lang="en-US" sz="2000" b="0" dirty="0" smtClean="0">
                <a:solidFill>
                  <a:srgbClr val="002060"/>
                </a:solidFill>
                <a:latin typeface="Arial" pitchFamily="34" charset="0"/>
                <a:cs typeface="Arial" pitchFamily="34" charset="0"/>
              </a:rPr>
              <a:t>The next area, and most commonly linked to frustrated freight </a:t>
            </a:r>
            <a:r>
              <a:rPr lang="en-US" sz="2000" b="0" baseline="0" dirty="0" smtClean="0">
                <a:solidFill>
                  <a:srgbClr val="002060"/>
                </a:solidFill>
                <a:latin typeface="Arial" pitchFamily="34" charset="0"/>
                <a:cs typeface="Arial" pitchFamily="34" charset="0"/>
              </a:rPr>
              <a:t>is </a:t>
            </a:r>
            <a:r>
              <a:rPr lang="en-US" sz="2000" b="0" dirty="0" smtClean="0">
                <a:solidFill>
                  <a:srgbClr val="002060"/>
                </a:solidFill>
                <a:latin typeface="Arial" pitchFamily="34" charset="0"/>
                <a:cs typeface="Arial" pitchFamily="34" charset="0"/>
              </a:rPr>
              <a:t>Marking:</a:t>
            </a:r>
          </a:p>
          <a:p>
            <a:pPr marL="457200" indent="-457200">
              <a:buFont typeface="+mj-lt"/>
              <a:buAutoNum type="arabicPeriod"/>
            </a:pPr>
            <a:r>
              <a:rPr lang="en-US" sz="2000" b="0" dirty="0" smtClean="0">
                <a:solidFill>
                  <a:srgbClr val="002060"/>
                </a:solidFill>
                <a:latin typeface="Arial" pitchFamily="34" charset="0"/>
                <a:cs typeface="Arial" pitchFamily="34" charset="0"/>
              </a:rPr>
              <a:t>Missing required information</a:t>
            </a:r>
          </a:p>
          <a:p>
            <a:pPr lvl="2">
              <a:buFont typeface="Arial" pitchFamily="34" charset="0"/>
              <a:buChar char="•"/>
            </a:pPr>
            <a:r>
              <a:rPr lang="en-US" sz="2000" b="0" dirty="0" smtClean="0">
                <a:solidFill>
                  <a:srgbClr val="002060"/>
                </a:solidFill>
                <a:latin typeface="Arial" pitchFamily="34" charset="0"/>
                <a:cs typeface="Arial" pitchFamily="34" charset="0"/>
              </a:rPr>
              <a:t> Missing Military Shipping</a:t>
            </a:r>
            <a:r>
              <a:rPr lang="en-US" sz="2000" b="0" baseline="0" dirty="0" smtClean="0">
                <a:solidFill>
                  <a:srgbClr val="002060"/>
                </a:solidFill>
                <a:latin typeface="Arial" pitchFamily="34" charset="0"/>
                <a:cs typeface="Arial" pitchFamily="34" charset="0"/>
              </a:rPr>
              <a:t> Label, specifically the TCN which we will discuss in greater detail</a:t>
            </a:r>
          </a:p>
          <a:p>
            <a:pPr lvl="2">
              <a:buFont typeface="Arial" pitchFamily="34" charset="0"/>
              <a:buChar char="•"/>
            </a:pPr>
            <a:r>
              <a:rPr lang="en-US" sz="2000" b="0" baseline="0" dirty="0" smtClean="0">
                <a:solidFill>
                  <a:srgbClr val="002060"/>
                </a:solidFill>
                <a:latin typeface="Arial" pitchFamily="34" charset="0"/>
                <a:cs typeface="Arial" pitchFamily="34" charset="0"/>
              </a:rPr>
              <a:t> Missing the mark for/ultimate consignee information </a:t>
            </a:r>
          </a:p>
          <a:p>
            <a:pPr lvl="2">
              <a:buFont typeface="Arial" pitchFamily="34" charset="0"/>
              <a:buChar char="•"/>
            </a:pPr>
            <a:r>
              <a:rPr lang="en-US" sz="2000" b="0" baseline="0" dirty="0" smtClean="0">
                <a:solidFill>
                  <a:srgbClr val="002060"/>
                </a:solidFill>
                <a:latin typeface="Arial" pitchFamily="34" charset="0"/>
                <a:cs typeface="Arial" pitchFamily="34" charset="0"/>
              </a:rPr>
              <a:t> No bar code markings</a:t>
            </a:r>
          </a:p>
          <a:p>
            <a:pPr marL="457200" lvl="0" indent="-457200">
              <a:buFont typeface="+mj-lt"/>
              <a:buAutoNum type="arabicPeriod"/>
            </a:pPr>
            <a:r>
              <a:rPr lang="en-US" sz="2000" b="0" baseline="0" dirty="0" smtClean="0">
                <a:solidFill>
                  <a:srgbClr val="002060"/>
                </a:solidFill>
                <a:latin typeface="Arial" pitchFamily="34" charset="0"/>
                <a:cs typeface="Arial" pitchFamily="34" charset="0"/>
              </a:rPr>
              <a:t>Incorrect information</a:t>
            </a:r>
          </a:p>
          <a:p>
            <a:pPr lvl="2">
              <a:buFont typeface="Arial" pitchFamily="34" charset="0"/>
              <a:buChar char="•"/>
            </a:pPr>
            <a:r>
              <a:rPr lang="en-US" sz="2000" b="0" baseline="0" dirty="0" smtClean="0">
                <a:solidFill>
                  <a:srgbClr val="002060"/>
                </a:solidFill>
                <a:latin typeface="Arial" pitchFamily="34" charset="0"/>
                <a:cs typeface="Arial" pitchFamily="34" charset="0"/>
              </a:rPr>
              <a:t> Typos of critical information – Since much of the information is coded, mistaking a “5” for an “S” can change the coding of the shipment information</a:t>
            </a:r>
          </a:p>
          <a:p>
            <a:pPr lvl="2">
              <a:buFont typeface="Arial" pitchFamily="34" charset="0"/>
              <a:buChar char="•"/>
            </a:pPr>
            <a:r>
              <a:rPr lang="en-US" sz="2000" b="0" baseline="0" dirty="0" smtClean="0">
                <a:solidFill>
                  <a:srgbClr val="002060"/>
                </a:solidFill>
                <a:latin typeface="Arial" pitchFamily="34" charset="0"/>
                <a:cs typeface="Arial" pitchFamily="34" charset="0"/>
              </a:rPr>
              <a:t> Incorrect ultimate consignee provided</a:t>
            </a:r>
          </a:p>
          <a:p>
            <a:pPr lvl="0">
              <a:buFontTx/>
              <a:buNone/>
            </a:pPr>
            <a:endParaRPr lang="en-US" sz="2000" b="0" baseline="0" dirty="0" smtClean="0">
              <a:solidFill>
                <a:srgbClr val="002060"/>
              </a:solidFill>
              <a:latin typeface="Arial" pitchFamily="34" charset="0"/>
              <a:cs typeface="Arial" pitchFamily="34" charset="0"/>
            </a:endParaRPr>
          </a:p>
          <a:p>
            <a:pPr lvl="0">
              <a:buFontTx/>
              <a:buNone/>
            </a:pPr>
            <a:r>
              <a:rPr lang="en-US" sz="2000" b="0" baseline="0" dirty="0" smtClean="0">
                <a:solidFill>
                  <a:srgbClr val="002060"/>
                </a:solidFill>
                <a:latin typeface="Arial" pitchFamily="34" charset="0"/>
                <a:cs typeface="Arial" pitchFamily="34" charset="0"/>
              </a:rPr>
              <a:t>Lastly, Customers can cause your shipments to be frustrated by:</a:t>
            </a:r>
          </a:p>
          <a:p>
            <a:pPr marL="457200" lvl="0" indent="-457200">
              <a:buFont typeface="+mj-lt"/>
              <a:buAutoNum type="arabicPeriod"/>
            </a:pPr>
            <a:r>
              <a:rPr lang="en-US" sz="2000" b="0" baseline="0" dirty="0" smtClean="0">
                <a:solidFill>
                  <a:srgbClr val="002060"/>
                </a:solidFill>
                <a:latin typeface="Arial" pitchFamily="34" charset="0"/>
                <a:cs typeface="Arial" pitchFamily="34" charset="0"/>
              </a:rPr>
              <a:t>Providing inadequate information</a:t>
            </a:r>
          </a:p>
          <a:p>
            <a:pPr marL="914400" marR="0" lvl="2" indent="0" algn="l" defTabSz="914400" rtl="0" eaLnBrk="1" fontAlgn="base" latinLnBrk="0" hangingPunct="1">
              <a:lnSpc>
                <a:spcPct val="100000"/>
              </a:lnSpc>
              <a:spcBef>
                <a:spcPct val="30000"/>
              </a:spcBef>
              <a:spcAft>
                <a:spcPct val="0"/>
              </a:spcAft>
              <a:buClrTx/>
              <a:buSzTx/>
              <a:buFont typeface="Arial" pitchFamily="34" charset="0"/>
              <a:buChar char="•"/>
              <a:tabLst/>
              <a:defRPr/>
            </a:pPr>
            <a:r>
              <a:rPr kumimoji="0" lang="en-US" sz="2000" b="0" i="0" u="none" strike="noStrike" kern="1200" cap="none" spc="0" normalizeH="0" baseline="0" noProof="0" dirty="0" smtClean="0">
                <a:ln>
                  <a:noFill/>
                </a:ln>
                <a:solidFill>
                  <a:srgbClr val="002060"/>
                </a:solidFill>
                <a:effectLst/>
                <a:uLnTx/>
                <a:uFillTx/>
                <a:latin typeface="Arial" pitchFamily="34" charset="0"/>
                <a:ea typeface="+mn-ea"/>
                <a:cs typeface="Arial" pitchFamily="34" charset="0"/>
              </a:rPr>
              <a:t>Customer is unaware they need to specify specific marking requirements on the delivery order.  Very common on Multiple Award Schedule (MAS) orders with delivery orders Outside the Continental United States (OCONUS)</a:t>
            </a:r>
            <a:endParaRPr lang="en-US" sz="2000" b="0" kern="1200" baseline="0" dirty="0" smtClean="0">
              <a:solidFill>
                <a:srgbClr val="002060"/>
              </a:solidFill>
              <a:latin typeface="Arial" pitchFamily="34" charset="0"/>
              <a:ea typeface="+mn-ea"/>
              <a:cs typeface="Arial" pitchFamily="34" charset="0"/>
            </a:endParaRPr>
          </a:p>
          <a:p>
            <a:pPr lvl="2">
              <a:buFont typeface="Arial" pitchFamily="34" charset="0"/>
              <a:buChar char="•"/>
            </a:pPr>
            <a:r>
              <a:rPr lang="en-US" sz="2000" b="0" baseline="0" dirty="0" smtClean="0">
                <a:solidFill>
                  <a:srgbClr val="002060"/>
                </a:solidFill>
                <a:latin typeface="Arial" pitchFamily="34" charset="0"/>
                <a:cs typeface="Arial" pitchFamily="34" charset="0"/>
              </a:rPr>
              <a:t> Shipping instructions provided in the incorrect location of the contract/order</a:t>
            </a:r>
          </a:p>
          <a:p>
            <a:pPr marL="457200" lvl="0" indent="-457200">
              <a:buFont typeface="+mj-lt"/>
              <a:buAutoNum type="arabicPeriod"/>
            </a:pPr>
            <a:r>
              <a:rPr lang="en-US" sz="2000" b="0" baseline="0" dirty="0" smtClean="0">
                <a:solidFill>
                  <a:srgbClr val="002060"/>
                </a:solidFill>
                <a:latin typeface="Arial" pitchFamily="34" charset="0"/>
                <a:cs typeface="Arial" pitchFamily="34" charset="0"/>
              </a:rPr>
              <a:t>Customer changes location</a:t>
            </a:r>
          </a:p>
          <a:p>
            <a:pPr lvl="2">
              <a:buFont typeface="Arial" pitchFamily="34" charset="0"/>
              <a:buChar char="•"/>
            </a:pPr>
            <a:r>
              <a:rPr lang="en-US" sz="2000" b="0" baseline="0" dirty="0" smtClean="0">
                <a:solidFill>
                  <a:srgbClr val="002060"/>
                </a:solidFill>
                <a:latin typeface="Arial" pitchFamily="34" charset="0"/>
                <a:cs typeface="Arial" pitchFamily="34" charset="0"/>
              </a:rPr>
              <a:t>A unit moves location – such as deployment</a:t>
            </a:r>
          </a:p>
          <a:p>
            <a:pPr lvl="2">
              <a:buFont typeface="Arial" pitchFamily="34" charset="0"/>
              <a:buChar char="•"/>
            </a:pPr>
            <a:r>
              <a:rPr lang="en-US" sz="2000" b="0" baseline="0" dirty="0" smtClean="0">
                <a:solidFill>
                  <a:srgbClr val="002060"/>
                </a:solidFill>
                <a:latin typeface="Arial" pitchFamily="34" charset="0"/>
                <a:cs typeface="Arial" pitchFamily="34" charset="0"/>
              </a:rPr>
              <a:t>A base closes</a:t>
            </a:r>
            <a:endParaRPr lang="en-US" sz="2000" b="0" dirty="0" smtClean="0">
              <a:solidFill>
                <a:srgbClr val="002060"/>
              </a:solidFill>
              <a:latin typeface="Arial" pitchFamily="34" charset="0"/>
              <a:cs typeface="Arial" pitchFamily="34" charset="0"/>
            </a:endParaRPr>
          </a:p>
          <a:p>
            <a:endParaRPr lang="en-US" sz="2000" b="1" dirty="0" smtClean="0">
              <a:solidFill>
                <a:srgbClr val="002060"/>
              </a:solidFill>
              <a:latin typeface="Arial" pitchFamily="34" charset="0"/>
              <a:cs typeface="Arial" pitchFamily="34" charset="0"/>
            </a:endParaRPr>
          </a:p>
          <a:p>
            <a:r>
              <a:rPr lang="en-US" sz="2000" b="0" dirty="0" smtClean="0">
                <a:solidFill>
                  <a:srgbClr val="002060"/>
                </a:solidFill>
                <a:latin typeface="Arial" pitchFamily="34" charset="0"/>
                <a:cs typeface="Arial" pitchFamily="34" charset="0"/>
              </a:rPr>
              <a:t>Although</a:t>
            </a:r>
            <a:r>
              <a:rPr lang="en-US" sz="2000" b="0" baseline="0" dirty="0" smtClean="0">
                <a:solidFill>
                  <a:srgbClr val="002060"/>
                </a:solidFill>
                <a:latin typeface="Arial" pitchFamily="34" charset="0"/>
                <a:cs typeface="Arial" pitchFamily="34" charset="0"/>
              </a:rPr>
              <a:t> there are a multitude of reasons a shipment can become frustrated, the primary reason is Marking.  Marking Matters - and understanding the required markings for your shipment will help ensure that your customer will receive their order timely.</a:t>
            </a:r>
            <a:endParaRPr lang="en-US" sz="2000" b="0" dirty="0" smtClean="0">
              <a:solidFill>
                <a:srgbClr val="002060"/>
              </a:solidFill>
              <a:latin typeface="Arial"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BA0E1374-4574-4D8A-8584-918267CBCC12}"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Determining what markings to utilize for your shipment can be challenging.  You will need to be familiar with the marking requirements of your contract and you will need to review each delivery order to determine if there are additional requirements for the specific order.</a:t>
            </a:r>
          </a:p>
          <a:p>
            <a:endParaRPr lang="en-US" baseline="0" dirty="0" smtClean="0"/>
          </a:p>
          <a:p>
            <a:r>
              <a:rPr lang="en-US" baseline="0" dirty="0" smtClean="0"/>
              <a:t>GSA contracts typically require either commercial marking, often for Multiple Award Schedule contracts, Federal Standard 123, for shipments within the Continental United States (CONUS), or Military Standard 129 for Department of Defense (</a:t>
            </a:r>
            <a:r>
              <a:rPr lang="en-US" baseline="0" dirty="0" err="1" smtClean="0"/>
              <a:t>DoD</a:t>
            </a:r>
            <a:r>
              <a:rPr lang="en-US" baseline="0" dirty="0" smtClean="0"/>
              <a:t>) customers and for shipments Outside of the Continental United States (OCONUS).</a:t>
            </a:r>
          </a:p>
          <a:p>
            <a:endParaRPr lang="en-US" baseline="0" dirty="0" smtClean="0"/>
          </a:p>
          <a:p>
            <a:r>
              <a:rPr lang="en-US" baseline="0" dirty="0" smtClean="0"/>
              <a:t>Agency delivery orders may identify Federal or Military marking standards or agency specific marking such as an agency specific product identifier.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BA0E1374-4574-4D8A-8584-918267CBCC12}"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are two commonly used marking clauses in GSA contracts:</a:t>
            </a:r>
            <a:r>
              <a:rPr lang="en-US" baseline="0" dirty="0" smtClean="0"/>
              <a:t> </a:t>
            </a:r>
          </a:p>
          <a:p>
            <a:pPr lvl="1">
              <a:buFont typeface="Arial" pitchFamily="34" charset="0"/>
              <a:buChar char="•"/>
            </a:pPr>
            <a:r>
              <a:rPr lang="en-US" sz="1200" i="0" dirty="0" smtClean="0"/>
              <a:t> D-FSS-471, Marking and Documentation Requirements Per Shipment, which is often found in GSA Multiple Award Schedule (MAS) contracts</a:t>
            </a:r>
          </a:p>
          <a:p>
            <a:pPr lvl="1">
              <a:buFont typeface="Arial" pitchFamily="34" charset="0"/>
              <a:buChar char="•"/>
            </a:pPr>
            <a:r>
              <a:rPr lang="en-US" sz="1200" i="0" dirty="0" smtClean="0"/>
              <a:t> General Services Administration</a:t>
            </a:r>
            <a:r>
              <a:rPr lang="en-US" sz="1200" i="0" baseline="0" dirty="0" smtClean="0"/>
              <a:t> Acquisition Manual (</a:t>
            </a:r>
            <a:r>
              <a:rPr lang="en-US" sz="1200" i="0" dirty="0" smtClean="0"/>
              <a:t>GSAM) 552.211-73, Marking,</a:t>
            </a:r>
            <a:r>
              <a:rPr lang="en-US" sz="1200" i="0" baseline="0" dirty="0" smtClean="0"/>
              <a:t> which is found in other GSA contracts such as Global Supply</a:t>
            </a:r>
          </a:p>
          <a:p>
            <a:pPr>
              <a:buFontTx/>
              <a:buChar char="-"/>
            </a:pPr>
            <a:endParaRPr lang="en-US" sz="1200" i="0" baseline="0" dirty="0" smtClean="0"/>
          </a:p>
          <a:p>
            <a:pPr>
              <a:buFontTx/>
              <a:buNone/>
            </a:pPr>
            <a:r>
              <a:rPr lang="en-US" sz="1200" i="0" baseline="0" dirty="0" smtClean="0"/>
              <a:t>Let’s take a quick look at the requirements of each clause.</a:t>
            </a:r>
            <a:endParaRPr lang="en-US" sz="1200" i="0" dirty="0" smtClean="0"/>
          </a:p>
        </p:txBody>
      </p:sp>
      <p:sp>
        <p:nvSpPr>
          <p:cNvPr id="4" name="Slide Number Placeholder 3"/>
          <p:cNvSpPr>
            <a:spLocks noGrp="1"/>
          </p:cNvSpPr>
          <p:nvPr>
            <p:ph type="sldNum" sz="quarter" idx="10"/>
          </p:nvPr>
        </p:nvSpPr>
        <p:spPr/>
        <p:txBody>
          <a:bodyPr/>
          <a:lstStyle/>
          <a:p>
            <a:fld id="{BA0E1374-4574-4D8A-8584-918267CBCC12}"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2" name="Picture 10" descr="Faded blue U.S. flag in background."/>
          <p:cNvPicPr>
            <a:picLocks noChangeAspect="1"/>
          </p:cNvPicPr>
          <p:nvPr/>
        </p:nvPicPr>
        <p:blipFill>
          <a:blip r:embed="rId2" cstate="print"/>
          <a:srcRect l="5556" t="8333" r="20370" b="41667"/>
          <a:stretch>
            <a:fillRect/>
          </a:stretch>
        </p:blipFill>
        <p:spPr bwMode="auto">
          <a:xfrm>
            <a:off x="0" y="2743200"/>
            <a:ext cx="9144000" cy="4114800"/>
          </a:xfrm>
          <a:prstGeom prst="rect">
            <a:avLst/>
          </a:prstGeom>
          <a:noFill/>
          <a:ln w="9525">
            <a:noFill/>
            <a:miter lim="800000"/>
            <a:headEnd/>
            <a:tailEnd/>
          </a:ln>
        </p:spPr>
      </p:pic>
      <p:sp>
        <p:nvSpPr>
          <p:cNvPr id="4" name="Rectangle 53" descr="Blue horizontal band"/>
          <p:cNvSpPr>
            <a:spLocks noChangeArrowheads="1"/>
          </p:cNvSpPr>
          <p:nvPr/>
        </p:nvSpPr>
        <p:spPr bwMode="auto">
          <a:xfrm>
            <a:off x="0" y="1709738"/>
            <a:ext cx="9144000" cy="228600"/>
          </a:xfrm>
          <a:prstGeom prst="rect">
            <a:avLst/>
          </a:prstGeom>
          <a:solidFill>
            <a:srgbClr val="990000"/>
          </a:solidFill>
          <a:ln w="9525">
            <a:noFill/>
            <a:miter lim="800000"/>
            <a:headEnd/>
            <a:tailEnd/>
          </a:ln>
          <a:effectLst/>
        </p:spPr>
        <p:txBody>
          <a:bodyPr wrap="none" anchor="ctr"/>
          <a:lstStyle/>
          <a:p>
            <a:pPr>
              <a:defRPr/>
            </a:pPr>
            <a:endParaRPr lang="en-US" dirty="0">
              <a:latin typeface="Arial" charset="0"/>
            </a:endParaRPr>
          </a:p>
        </p:txBody>
      </p:sp>
      <p:pic>
        <p:nvPicPr>
          <p:cNvPr id="5" name="Picture 54" descr="GSA Starmark logo"/>
          <p:cNvPicPr>
            <a:picLocks noChangeAspect="1" noChangeArrowheads="1"/>
          </p:cNvPicPr>
          <p:nvPr/>
        </p:nvPicPr>
        <p:blipFill>
          <a:blip r:embed="rId3" cstate="print"/>
          <a:srcRect/>
          <a:stretch>
            <a:fillRect/>
          </a:stretch>
        </p:blipFill>
        <p:spPr bwMode="auto">
          <a:xfrm>
            <a:off x="455613" y="455613"/>
            <a:ext cx="850900" cy="854075"/>
          </a:xfrm>
          <a:prstGeom prst="rect">
            <a:avLst/>
          </a:prstGeom>
          <a:noFill/>
          <a:ln w="9525">
            <a:noFill/>
            <a:miter lim="800000"/>
            <a:headEnd/>
            <a:tailEnd/>
          </a:ln>
        </p:spPr>
      </p:pic>
      <p:sp>
        <p:nvSpPr>
          <p:cNvPr id="6" name="Text Box 55"/>
          <p:cNvSpPr txBox="1">
            <a:spLocks noChangeArrowheads="1"/>
          </p:cNvSpPr>
          <p:nvPr/>
        </p:nvSpPr>
        <p:spPr bwMode="auto">
          <a:xfrm>
            <a:off x="4114800" y="1066800"/>
            <a:ext cx="4445000" cy="304800"/>
          </a:xfrm>
          <a:prstGeom prst="rect">
            <a:avLst/>
          </a:prstGeom>
          <a:noFill/>
          <a:ln w="9525">
            <a:noFill/>
            <a:miter lim="800000"/>
            <a:headEnd/>
            <a:tailEnd/>
          </a:ln>
          <a:effectLst/>
        </p:spPr>
        <p:txBody>
          <a:bodyPr wrap="none" lIns="0" rIns="0"/>
          <a:lstStyle/>
          <a:p>
            <a:pPr algn="r">
              <a:defRPr/>
            </a:pPr>
            <a:r>
              <a:rPr lang="en-US" sz="1200" b="1" dirty="0">
                <a:solidFill>
                  <a:srgbClr val="464646"/>
                </a:solidFill>
                <a:latin typeface="Century Gothic" pitchFamily="34" charset="0"/>
                <a:ea typeface="ヒラギノ角ゴ Pro W3" pitchFamily="1" charset="-128"/>
              </a:rPr>
              <a:t>U.S. General Services Administration</a:t>
            </a:r>
            <a:endParaRPr lang="en-US" sz="1200" dirty="0">
              <a:solidFill>
                <a:srgbClr val="464646"/>
              </a:solidFill>
              <a:latin typeface="Century Gothic" pitchFamily="34" charset="0"/>
              <a:ea typeface="ヒラギノ角ゴ Pro W3" pitchFamily="1" charset="-128"/>
            </a:endParaRPr>
          </a:p>
        </p:txBody>
      </p:sp>
      <p:sp>
        <p:nvSpPr>
          <p:cNvPr id="7" name="Rectangle 53" descr="Blue horizontal band"/>
          <p:cNvSpPr>
            <a:spLocks noChangeArrowheads="1"/>
          </p:cNvSpPr>
          <p:nvPr/>
        </p:nvSpPr>
        <p:spPr bwMode="auto">
          <a:xfrm>
            <a:off x="0" y="2701925"/>
            <a:ext cx="9144000" cy="228600"/>
          </a:xfrm>
          <a:prstGeom prst="rect">
            <a:avLst/>
          </a:prstGeom>
          <a:solidFill>
            <a:srgbClr val="005390"/>
          </a:solidFill>
          <a:ln w="9525">
            <a:noFill/>
            <a:miter lim="800000"/>
            <a:headEnd/>
            <a:tailEnd/>
          </a:ln>
          <a:effectLst/>
        </p:spPr>
        <p:txBody>
          <a:bodyPr wrap="none" anchor="ctr"/>
          <a:lstStyle/>
          <a:p>
            <a:pPr>
              <a:defRPr/>
            </a:pPr>
            <a:endParaRPr lang="en-US" dirty="0">
              <a:latin typeface="Arial" charset="0"/>
            </a:endParaRPr>
          </a:p>
        </p:txBody>
      </p:sp>
      <p:sp>
        <p:nvSpPr>
          <p:cNvPr id="9" name="Title 8"/>
          <p:cNvSpPr>
            <a:spLocks noGrp="1"/>
          </p:cNvSpPr>
          <p:nvPr>
            <p:ph type="title"/>
          </p:nvPr>
        </p:nvSpPr>
        <p:spPr>
          <a:xfrm>
            <a:off x="-1" y="1938528"/>
            <a:ext cx="9144000" cy="731520"/>
          </a:xfrm>
        </p:spPr>
        <p:txBody>
          <a:bodyPr wrap="none" anchor="ctr" anchorCtr="0">
            <a:noAutofit/>
          </a:bodyPr>
          <a:lstStyle>
            <a:lvl1pPr marL="342900" indent="0">
              <a:defRPr sz="3800" b="0"/>
            </a:lvl1pPr>
          </a:lstStyle>
          <a:p>
            <a:r>
              <a:rPr lang="en-US" smtClean="0"/>
              <a:t>Click to edit Master title style</a:t>
            </a:r>
            <a:endParaRPr lang="en-US" dirty="0"/>
          </a:p>
        </p:txBody>
      </p:sp>
    </p:spTree>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84913" y="2286000"/>
            <a:ext cx="1941512" cy="3962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5613" y="2286000"/>
            <a:ext cx="5676900" cy="3962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6"/>
          <p:cNvSpPr>
            <a:spLocks noGrp="1" noChangeArrowheads="1"/>
          </p:cNvSpPr>
          <p:nvPr>
            <p:ph type="sldNum" sz="quarter" idx="10"/>
          </p:nvPr>
        </p:nvSpPr>
        <p:spPr>
          <a:ln/>
        </p:spPr>
        <p:txBody>
          <a:bodyPr/>
          <a:lstStyle>
            <a:lvl1pPr>
              <a:defRPr/>
            </a:lvl1pPr>
          </a:lstStyle>
          <a:p>
            <a:fld id="{32979764-BF6D-4EE4-8BDF-61F0C5A1F0C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pic>
        <p:nvPicPr>
          <p:cNvPr id="208964" name="Picture 68" descr="Flag_more_blue"/>
          <p:cNvPicPr>
            <a:picLocks noChangeAspect="1" noChangeArrowheads="1"/>
          </p:cNvPicPr>
          <p:nvPr userDrawn="1"/>
        </p:nvPicPr>
        <p:blipFill>
          <a:blip r:embed="rId2" cstate="print"/>
          <a:srcRect r="15492"/>
          <a:stretch>
            <a:fillRect/>
          </a:stretch>
        </p:blipFill>
        <p:spPr bwMode="auto">
          <a:xfrm>
            <a:off x="0" y="2722563"/>
            <a:ext cx="9144000" cy="4135437"/>
          </a:xfrm>
          <a:prstGeom prst="rect">
            <a:avLst/>
          </a:prstGeom>
          <a:noFill/>
        </p:spPr>
      </p:pic>
      <p:sp>
        <p:nvSpPr>
          <p:cNvPr id="208949" name="Rectangle 53"/>
          <p:cNvSpPr>
            <a:spLocks noChangeArrowheads="1"/>
          </p:cNvSpPr>
          <p:nvPr userDrawn="1"/>
        </p:nvSpPr>
        <p:spPr bwMode="auto">
          <a:xfrm>
            <a:off x="0" y="2514600"/>
            <a:ext cx="9144000" cy="420688"/>
          </a:xfrm>
          <a:prstGeom prst="rect">
            <a:avLst/>
          </a:prstGeom>
          <a:solidFill>
            <a:srgbClr val="013C88"/>
          </a:solidFill>
          <a:ln w="9525">
            <a:noFill/>
            <a:miter lim="800000"/>
            <a:headEnd/>
            <a:tailEnd/>
          </a:ln>
          <a:effectLst/>
        </p:spPr>
        <p:txBody>
          <a:bodyPr wrap="none" anchor="ctr"/>
          <a:lstStyle/>
          <a:p>
            <a:endParaRPr lang="en-US"/>
          </a:p>
        </p:txBody>
      </p:sp>
      <p:sp>
        <p:nvSpPr>
          <p:cNvPr id="208948" name="Rectangle 52"/>
          <p:cNvSpPr>
            <a:spLocks noChangeArrowheads="1"/>
          </p:cNvSpPr>
          <p:nvPr userDrawn="1"/>
        </p:nvSpPr>
        <p:spPr bwMode="auto">
          <a:xfrm>
            <a:off x="0" y="1708150"/>
            <a:ext cx="9144000" cy="850900"/>
          </a:xfrm>
          <a:prstGeom prst="rect">
            <a:avLst/>
          </a:prstGeom>
          <a:solidFill>
            <a:srgbClr val="A50021"/>
          </a:solidFill>
          <a:ln w="9525">
            <a:noFill/>
            <a:miter lim="800000"/>
            <a:headEnd/>
            <a:tailEnd/>
          </a:ln>
          <a:effectLst/>
        </p:spPr>
        <p:txBody>
          <a:bodyPr wrap="none" anchor="ctr"/>
          <a:lstStyle/>
          <a:p>
            <a:pPr marL="404813"/>
            <a:endParaRPr lang="en-US" sz="3600" dirty="0">
              <a:solidFill>
                <a:schemeClr val="bg1"/>
              </a:solidFill>
              <a:ea typeface="ヒラギノ角ゴ Pro W3" pitchFamily="1" charset="-128"/>
            </a:endParaRPr>
          </a:p>
        </p:txBody>
      </p:sp>
      <p:pic>
        <p:nvPicPr>
          <p:cNvPr id="208950" name="Picture 54"/>
          <p:cNvPicPr>
            <a:picLocks noChangeAspect="1" noChangeArrowheads="1"/>
          </p:cNvPicPr>
          <p:nvPr userDrawn="1"/>
        </p:nvPicPr>
        <p:blipFill>
          <a:blip r:embed="rId3" cstate="print"/>
          <a:srcRect/>
          <a:stretch>
            <a:fillRect/>
          </a:stretch>
        </p:blipFill>
        <p:spPr bwMode="auto">
          <a:xfrm>
            <a:off x="455613" y="455613"/>
            <a:ext cx="850900" cy="854075"/>
          </a:xfrm>
          <a:prstGeom prst="rect">
            <a:avLst/>
          </a:prstGeom>
          <a:noFill/>
        </p:spPr>
      </p:pic>
      <p:sp>
        <p:nvSpPr>
          <p:cNvPr id="208951" name="Text Box 55"/>
          <p:cNvSpPr txBox="1">
            <a:spLocks noChangeArrowheads="1"/>
          </p:cNvSpPr>
          <p:nvPr userDrawn="1"/>
        </p:nvSpPr>
        <p:spPr bwMode="auto">
          <a:xfrm>
            <a:off x="4114800" y="1066800"/>
            <a:ext cx="4445000" cy="304800"/>
          </a:xfrm>
          <a:prstGeom prst="rect">
            <a:avLst/>
          </a:prstGeom>
          <a:noFill/>
          <a:ln w="9525">
            <a:noFill/>
            <a:miter lim="800000"/>
            <a:headEnd/>
            <a:tailEnd/>
          </a:ln>
          <a:effectLst/>
        </p:spPr>
        <p:txBody>
          <a:bodyPr wrap="none" lIns="0" rIns="0"/>
          <a:lstStyle/>
          <a:p>
            <a:pPr algn="r"/>
            <a:r>
              <a:rPr lang="en-US" sz="1400" b="1">
                <a:solidFill>
                  <a:srgbClr val="4C4C4C"/>
                </a:solidFill>
                <a:ea typeface="ヒラギノ角ゴ Pro W3" pitchFamily="1" charset="-128"/>
              </a:rPr>
              <a:t>U.S. General Services Administration</a:t>
            </a:r>
            <a:endParaRPr lang="en-US">
              <a:latin typeface="Franklin Gothic Medium" pitchFamily="34" charset="0"/>
              <a:ea typeface="ヒラギノ角ゴ Pro W3" pitchFamily="1" charset="-128"/>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7769225" cy="553998"/>
          </a:xfrm>
        </p:spPr>
        <p:txBody>
          <a:bodyPr/>
          <a:lstStyle>
            <a:lvl1pPr>
              <a:defRPr sz="3000">
                <a:latin typeface="Century Gothic"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5613" y="2176272"/>
            <a:ext cx="7769225" cy="3048000"/>
          </a:xfrm>
        </p:spPr>
        <p:txBody>
          <a:bodyPr/>
          <a:lstStyle>
            <a:lvl1pPr>
              <a:defRPr sz="2400">
                <a:latin typeface="Century Gothic" pitchFamily="34" charset="0"/>
              </a:defRPr>
            </a:lvl1pPr>
            <a:lvl2pPr>
              <a:defRPr>
                <a:latin typeface="Century Gothic" pitchFamily="34" charset="0"/>
              </a:defRPr>
            </a:lvl2pPr>
            <a:lvl3pPr>
              <a:defRPr>
                <a:latin typeface="Century Gothic" pitchFamily="34" charset="0"/>
              </a:defRPr>
            </a:lvl3pPr>
            <a:lvl4pPr>
              <a:defRPr>
                <a:latin typeface="Century Gothic" pitchFamily="34" charset="0"/>
              </a:defRPr>
            </a:lvl4pPr>
            <a:lvl5pPr>
              <a:defRPr>
                <a:latin typeface="Century Gothic"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6"/>
          <p:cNvSpPr>
            <a:spLocks noGrp="1" noChangeArrowheads="1"/>
          </p:cNvSpPr>
          <p:nvPr>
            <p:ph type="sldNum" sz="quarter" idx="10"/>
          </p:nvPr>
        </p:nvSpPr>
        <p:spPr>
          <a:ln/>
        </p:spPr>
        <p:txBody>
          <a:bodyPr/>
          <a:lstStyle>
            <a:lvl1pPr>
              <a:defRPr/>
            </a:lvl1pPr>
          </a:lstStyle>
          <a:p>
            <a:fld id="{34021492-D8A9-4CEE-A327-F99EC7B60D3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7" name="Title 1"/>
          <p:cNvSpPr>
            <a:spLocks noGrp="1"/>
          </p:cNvSpPr>
          <p:nvPr>
            <p:ph type="title"/>
          </p:nvPr>
        </p:nvSpPr>
        <p:spPr>
          <a:xfrm>
            <a:off x="731520" y="3977640"/>
            <a:ext cx="7772400" cy="646331"/>
          </a:xfrm>
        </p:spPr>
        <p:txBody>
          <a:bodyPr/>
          <a:lstStyle>
            <a:lvl1pPr algn="l">
              <a:defRPr sz="3600" b="1" cap="all"/>
            </a:lvl1pPr>
          </a:lstStyle>
          <a:p>
            <a:r>
              <a:rPr lang="en-US" smtClean="0"/>
              <a:t>Click to edit Master title style</a:t>
            </a:r>
            <a:endParaRPr lang="en-US" dirty="0"/>
          </a:p>
        </p:txBody>
      </p:sp>
      <p:sp>
        <p:nvSpPr>
          <p:cNvPr id="8" name="Text Placeholder 2"/>
          <p:cNvSpPr>
            <a:spLocks noGrp="1"/>
          </p:cNvSpPr>
          <p:nvPr>
            <p:ph type="body" idx="1"/>
          </p:nvPr>
        </p:nvSpPr>
        <p:spPr>
          <a:xfrm>
            <a:off x="731520" y="2468880"/>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6"/>
          <p:cNvSpPr>
            <a:spLocks noGrp="1" noChangeArrowheads="1"/>
          </p:cNvSpPr>
          <p:nvPr>
            <p:ph type="sldNum" sz="quarter" idx="10"/>
          </p:nvPr>
        </p:nvSpPr>
        <p:spPr>
          <a:ln/>
        </p:spPr>
        <p:txBody>
          <a:bodyPr/>
          <a:lstStyle>
            <a:lvl1pPr>
              <a:defRPr/>
            </a:lvl1pPr>
          </a:lstStyle>
          <a:p>
            <a:fld id="{FFB4FF86-13BF-4BB8-9742-B75BB5E3072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7769225" cy="553998"/>
          </a:xfrm>
        </p:spPr>
        <p:txBody>
          <a:bodyPr/>
          <a:lstStyle>
            <a:lvl1pPr>
              <a:defRPr sz="3000"/>
            </a:lvl1pPr>
          </a:lstStyle>
          <a:p>
            <a:r>
              <a:rPr lang="en-US" smtClean="0"/>
              <a:t>Click to edit Master title style</a:t>
            </a:r>
            <a:endParaRPr lang="en-US" dirty="0"/>
          </a:p>
        </p:txBody>
      </p:sp>
      <p:sp>
        <p:nvSpPr>
          <p:cNvPr id="3" name="Content Placeholder 2"/>
          <p:cNvSpPr>
            <a:spLocks noGrp="1"/>
          </p:cNvSpPr>
          <p:nvPr>
            <p:ph sz="half" idx="1"/>
          </p:nvPr>
        </p:nvSpPr>
        <p:spPr>
          <a:xfrm>
            <a:off x="455613" y="2176272"/>
            <a:ext cx="3808412" cy="3048000"/>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6425" y="2176272"/>
            <a:ext cx="3808413" cy="3048000"/>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6"/>
          <p:cNvSpPr>
            <a:spLocks noGrp="1" noChangeArrowheads="1"/>
          </p:cNvSpPr>
          <p:nvPr>
            <p:ph type="sldNum" sz="quarter" idx="10"/>
          </p:nvPr>
        </p:nvSpPr>
        <p:spPr>
          <a:ln/>
        </p:spPr>
        <p:txBody>
          <a:bodyPr/>
          <a:lstStyle>
            <a:lvl1pPr>
              <a:defRPr/>
            </a:lvl1pPr>
          </a:lstStyle>
          <a:p>
            <a:fld id="{BB4AABE7-0016-4AD7-9A67-CFD93CD4545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0"/>
            <a:ext cx="7769225" cy="553998"/>
          </a:xfrm>
        </p:spPr>
        <p:txBody>
          <a:bodyPr/>
          <a:lstStyle>
            <a:lvl1pPr>
              <a:defRPr sz="3000"/>
            </a:lvl1pPr>
          </a:lstStyle>
          <a:p>
            <a:r>
              <a:rPr lang="en-US" smtClean="0"/>
              <a:t>Click to edit Master title style</a:t>
            </a:r>
            <a:endParaRPr lang="en-US" dirty="0"/>
          </a:p>
        </p:txBody>
      </p:sp>
      <p:sp>
        <p:nvSpPr>
          <p:cNvPr id="3" name="Rectangle 46"/>
          <p:cNvSpPr>
            <a:spLocks noGrp="1" noChangeArrowheads="1"/>
          </p:cNvSpPr>
          <p:nvPr>
            <p:ph type="sldNum" sz="quarter" idx="10"/>
          </p:nvPr>
        </p:nvSpPr>
        <p:spPr>
          <a:ln/>
        </p:spPr>
        <p:txBody>
          <a:bodyPr/>
          <a:lstStyle>
            <a:lvl1pPr>
              <a:defRPr/>
            </a:lvl1pPr>
          </a:lstStyle>
          <a:p>
            <a:fld id="{46A62689-93E6-4FE8-94FB-CAA0ACCC457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6"/>
          <p:cNvSpPr>
            <a:spLocks noGrp="1" noChangeArrowheads="1"/>
          </p:cNvSpPr>
          <p:nvPr>
            <p:ph type="sldNum" sz="quarter" idx="10"/>
          </p:nvPr>
        </p:nvSpPr>
        <p:spPr>
          <a:ln/>
        </p:spPr>
        <p:txBody>
          <a:bodyPr/>
          <a:lstStyle>
            <a:lvl1pPr>
              <a:defRPr/>
            </a:lvl1pPr>
          </a:lstStyle>
          <a:p>
            <a:fld id="{E0E081B9-605B-40F4-857E-1A70FD84AE0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6" name="Title 1"/>
          <p:cNvSpPr>
            <a:spLocks noGrp="1"/>
          </p:cNvSpPr>
          <p:nvPr>
            <p:ph type="title"/>
          </p:nvPr>
        </p:nvSpPr>
        <p:spPr>
          <a:xfrm>
            <a:off x="457200" y="2300286"/>
            <a:ext cx="3008313" cy="685800"/>
          </a:xfrm>
        </p:spPr>
        <p:txBody>
          <a:bodyPr anchor="b"/>
          <a:lstStyle>
            <a:lvl1pPr algn="l">
              <a:defRPr sz="2000" b="1"/>
            </a:lvl1pPr>
          </a:lstStyle>
          <a:p>
            <a:r>
              <a:rPr lang="en-US" smtClean="0"/>
              <a:t>Click to edit Master title style</a:t>
            </a:r>
            <a:endParaRPr lang="en-US" dirty="0"/>
          </a:p>
        </p:txBody>
      </p:sp>
      <p:sp>
        <p:nvSpPr>
          <p:cNvPr id="7" name="Content Placeholder 2"/>
          <p:cNvSpPr>
            <a:spLocks noGrp="1"/>
          </p:cNvSpPr>
          <p:nvPr>
            <p:ph idx="1"/>
          </p:nvPr>
        </p:nvSpPr>
        <p:spPr>
          <a:xfrm>
            <a:off x="3581400" y="2286000"/>
            <a:ext cx="5111750" cy="3886200"/>
          </a:xfrm>
        </p:spPr>
        <p:txBody>
          <a:bodyPr/>
          <a:lstStyle>
            <a:lvl1pPr>
              <a:defRPr sz="24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3"/>
          <p:cNvSpPr>
            <a:spLocks noGrp="1"/>
          </p:cNvSpPr>
          <p:nvPr>
            <p:ph type="body" sz="half" idx="2"/>
          </p:nvPr>
        </p:nvSpPr>
        <p:spPr>
          <a:xfrm>
            <a:off x="457200" y="2971800"/>
            <a:ext cx="3008313" cy="32004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6"/>
          <p:cNvSpPr>
            <a:spLocks noGrp="1" noChangeArrowheads="1"/>
          </p:cNvSpPr>
          <p:nvPr>
            <p:ph type="sldNum" sz="quarter" idx="10"/>
          </p:nvPr>
        </p:nvSpPr>
        <p:spPr>
          <a:ln/>
        </p:spPr>
        <p:txBody>
          <a:bodyPr/>
          <a:lstStyle>
            <a:lvl1pPr>
              <a:defRPr/>
            </a:lvl1pPr>
          </a:lstStyle>
          <a:p>
            <a:fld id="{55C7918B-C8A9-483C-B1E7-02B17D9882D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6"/>
          <p:cNvSpPr>
            <a:spLocks noGrp="1" noChangeArrowheads="1"/>
          </p:cNvSpPr>
          <p:nvPr>
            <p:ph type="sldNum" sz="quarter" idx="10"/>
          </p:nvPr>
        </p:nvSpPr>
        <p:spPr>
          <a:ln/>
        </p:spPr>
        <p:txBody>
          <a:bodyPr/>
          <a:lstStyle>
            <a:lvl1pPr>
              <a:defRPr/>
            </a:lvl1pPr>
          </a:lstStyle>
          <a:p>
            <a:fld id="{12A055DB-1A29-4C40-8277-756BD261646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6"/>
          <p:cNvSpPr>
            <a:spLocks noGrp="1" noChangeArrowheads="1"/>
          </p:cNvSpPr>
          <p:nvPr>
            <p:ph type="sldNum" sz="quarter" idx="10"/>
          </p:nvPr>
        </p:nvSpPr>
        <p:spPr>
          <a:ln/>
        </p:spPr>
        <p:txBody>
          <a:bodyPr/>
          <a:lstStyle>
            <a:lvl1pPr>
              <a:defRPr/>
            </a:lvl1pPr>
          </a:lstStyle>
          <a:p>
            <a:fld id="{EEB8C612-4645-469C-BF2D-23E7C3B8913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1" descr="Faded blue U.S. flag in background."/>
          <p:cNvPicPr>
            <a:picLocks noChangeAspect="1"/>
          </p:cNvPicPr>
          <p:nvPr/>
        </p:nvPicPr>
        <p:blipFill>
          <a:blip r:embed="rId13" cstate="print"/>
          <a:srcRect l="179" t="20956" r="792" b="-4137"/>
          <a:stretch>
            <a:fillRect/>
          </a:stretch>
        </p:blipFill>
        <p:spPr bwMode="auto">
          <a:xfrm>
            <a:off x="0" y="0"/>
            <a:ext cx="9144000" cy="990600"/>
          </a:xfrm>
          <a:prstGeom prst="rect">
            <a:avLst/>
          </a:prstGeom>
          <a:noFill/>
          <a:ln w="9525">
            <a:noFill/>
            <a:miter lim="800000"/>
            <a:headEnd/>
            <a:tailEnd/>
          </a:ln>
        </p:spPr>
      </p:pic>
      <p:sp>
        <p:nvSpPr>
          <p:cNvPr id="1027" name="Rectangle 13"/>
          <p:cNvSpPr>
            <a:spLocks noGrp="1" noChangeArrowheads="1"/>
          </p:cNvSpPr>
          <p:nvPr>
            <p:ph type="body" idx="1"/>
          </p:nvPr>
        </p:nvSpPr>
        <p:spPr bwMode="auto">
          <a:xfrm>
            <a:off x="455613" y="2176463"/>
            <a:ext cx="7769225" cy="3048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12"/>
          <p:cNvSpPr>
            <a:spLocks noGrp="1" noChangeArrowheads="1"/>
          </p:cNvSpPr>
          <p:nvPr>
            <p:ph type="title"/>
          </p:nvPr>
        </p:nvSpPr>
        <p:spPr bwMode="auto">
          <a:xfrm>
            <a:off x="457200" y="1371600"/>
            <a:ext cx="7769225" cy="5540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smtClean="0"/>
              <a:t>Click to edit Master title style</a:t>
            </a:r>
          </a:p>
        </p:txBody>
      </p:sp>
      <p:sp>
        <p:nvSpPr>
          <p:cNvPr id="207918" name="Rectangle 4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100" b="1">
                <a:latin typeface="Century Gothic" pitchFamily="34" charset="0"/>
                <a:ea typeface="ヒラギノ角ゴ Pro W3" pitchFamily="1" charset="-128"/>
              </a:defRPr>
            </a:lvl1pPr>
          </a:lstStyle>
          <a:p>
            <a:fld id="{F7BAECE9-551C-4657-A7D6-DF034FF3AEC8}" type="slidenum">
              <a:rPr lang="en-US" smtClean="0"/>
              <a:pPr/>
              <a:t>‹#›</a:t>
            </a:fld>
            <a:endParaRPr lang="en-US"/>
          </a:p>
        </p:txBody>
      </p:sp>
      <p:sp>
        <p:nvSpPr>
          <p:cNvPr id="10" name="Rectangle 48" descr="Red horizontal band"/>
          <p:cNvSpPr>
            <a:spLocks noChangeArrowheads="1"/>
          </p:cNvSpPr>
          <p:nvPr/>
        </p:nvSpPr>
        <p:spPr bwMode="auto">
          <a:xfrm>
            <a:off x="5029200" y="503238"/>
            <a:ext cx="3886200" cy="344487"/>
          </a:xfrm>
          <a:prstGeom prst="rect">
            <a:avLst/>
          </a:prstGeom>
          <a:noFill/>
          <a:ln w="9525">
            <a:noFill/>
            <a:miter lim="800000"/>
            <a:headEnd/>
            <a:tailEnd/>
          </a:ln>
          <a:effectLst/>
        </p:spPr>
        <p:txBody>
          <a:bodyPr wrap="none" anchor="ctr"/>
          <a:lstStyle/>
          <a:p>
            <a:pPr algn="r">
              <a:defRPr/>
            </a:pPr>
            <a:r>
              <a:rPr lang="en-US" sz="2000" dirty="0">
                <a:solidFill>
                  <a:srgbClr val="005390"/>
                </a:solidFill>
                <a:latin typeface="Century Gothic" pitchFamily="34" charset="0"/>
                <a:ea typeface="ヒラギノ角ゴ Pro W3" pitchFamily="1" charset="-128"/>
              </a:rPr>
              <a:t>Federal Acquisition Service</a:t>
            </a:r>
          </a:p>
        </p:txBody>
      </p:sp>
      <p:sp>
        <p:nvSpPr>
          <p:cNvPr id="13" name="Rectangle 53" descr="Blue horizontal band"/>
          <p:cNvSpPr>
            <a:spLocks noChangeArrowheads="1"/>
          </p:cNvSpPr>
          <p:nvPr/>
        </p:nvSpPr>
        <p:spPr bwMode="auto">
          <a:xfrm>
            <a:off x="0" y="838200"/>
            <a:ext cx="9144000" cy="119063"/>
          </a:xfrm>
          <a:prstGeom prst="rect">
            <a:avLst/>
          </a:prstGeom>
          <a:solidFill>
            <a:srgbClr val="990000"/>
          </a:solidFill>
          <a:ln w="9525">
            <a:noFill/>
            <a:miter lim="800000"/>
            <a:headEnd/>
            <a:tailEnd/>
          </a:ln>
          <a:effectLst/>
        </p:spPr>
        <p:txBody>
          <a:bodyPr wrap="none" anchor="ctr"/>
          <a:lstStyle/>
          <a:p>
            <a:pPr>
              <a:defRPr/>
            </a:pPr>
            <a:endParaRPr lang="en-US" dirty="0">
              <a:latin typeface="Arial" charset="0"/>
            </a:endParaRPr>
          </a:p>
        </p:txBody>
      </p:sp>
      <p:sp>
        <p:nvSpPr>
          <p:cNvPr id="15" name="Rectangle 53" descr="Blue horizontal band"/>
          <p:cNvSpPr>
            <a:spLocks noChangeArrowheads="1"/>
          </p:cNvSpPr>
          <p:nvPr/>
        </p:nvSpPr>
        <p:spPr bwMode="auto">
          <a:xfrm>
            <a:off x="0" y="947738"/>
            <a:ext cx="9144000" cy="119062"/>
          </a:xfrm>
          <a:prstGeom prst="rect">
            <a:avLst/>
          </a:prstGeom>
          <a:solidFill>
            <a:srgbClr val="005390"/>
          </a:solidFill>
          <a:ln w="9525">
            <a:noFill/>
            <a:miter lim="800000"/>
            <a:headEnd/>
            <a:tailEnd/>
          </a:ln>
          <a:effectLst/>
        </p:spPr>
        <p:txBody>
          <a:bodyPr wrap="none" anchor="ctr"/>
          <a:lstStyle/>
          <a:p>
            <a:pPr>
              <a:defRPr/>
            </a:pPr>
            <a:endParaRPr lang="en-US" dirty="0">
              <a:latin typeface="Arial" charset="0"/>
            </a:endParaRP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hdr="0" ftr="0" dt="0"/>
  <p:txStyles>
    <p:titleStyle>
      <a:lvl1pPr algn="l" rtl="0" eaLnBrk="1" fontAlgn="base" hangingPunct="1">
        <a:spcBef>
          <a:spcPct val="0"/>
        </a:spcBef>
        <a:spcAft>
          <a:spcPct val="0"/>
        </a:spcAft>
        <a:defRPr sz="3000" b="1">
          <a:solidFill>
            <a:srgbClr val="005390"/>
          </a:solidFill>
          <a:latin typeface="Century Gothic" pitchFamily="34" charset="0"/>
          <a:ea typeface="+mj-ea"/>
          <a:cs typeface="+mj-cs"/>
        </a:defRPr>
      </a:lvl1pPr>
      <a:lvl2pPr algn="l" rtl="0" eaLnBrk="1" fontAlgn="base" hangingPunct="1">
        <a:spcBef>
          <a:spcPct val="0"/>
        </a:spcBef>
        <a:spcAft>
          <a:spcPct val="0"/>
        </a:spcAft>
        <a:defRPr sz="3000" b="1">
          <a:solidFill>
            <a:srgbClr val="005390"/>
          </a:solidFill>
          <a:latin typeface="Century Gothic" pitchFamily="34" charset="0"/>
        </a:defRPr>
      </a:lvl2pPr>
      <a:lvl3pPr algn="l" rtl="0" eaLnBrk="1" fontAlgn="base" hangingPunct="1">
        <a:spcBef>
          <a:spcPct val="0"/>
        </a:spcBef>
        <a:spcAft>
          <a:spcPct val="0"/>
        </a:spcAft>
        <a:defRPr sz="3000" b="1">
          <a:solidFill>
            <a:srgbClr val="005390"/>
          </a:solidFill>
          <a:latin typeface="Century Gothic" pitchFamily="34" charset="0"/>
        </a:defRPr>
      </a:lvl3pPr>
      <a:lvl4pPr algn="l" rtl="0" eaLnBrk="1" fontAlgn="base" hangingPunct="1">
        <a:spcBef>
          <a:spcPct val="0"/>
        </a:spcBef>
        <a:spcAft>
          <a:spcPct val="0"/>
        </a:spcAft>
        <a:defRPr sz="3000" b="1">
          <a:solidFill>
            <a:srgbClr val="005390"/>
          </a:solidFill>
          <a:latin typeface="Century Gothic" pitchFamily="34" charset="0"/>
        </a:defRPr>
      </a:lvl4pPr>
      <a:lvl5pPr algn="l" rtl="0" eaLnBrk="1" fontAlgn="base" hangingPunct="1">
        <a:spcBef>
          <a:spcPct val="0"/>
        </a:spcBef>
        <a:spcAft>
          <a:spcPct val="0"/>
        </a:spcAft>
        <a:defRPr sz="3000" b="1">
          <a:solidFill>
            <a:srgbClr val="005390"/>
          </a:solidFill>
          <a:latin typeface="Century Gothic" pitchFamily="34" charset="0"/>
        </a:defRPr>
      </a:lvl5pPr>
      <a:lvl6pPr marL="457200" algn="l" rtl="0" eaLnBrk="1" fontAlgn="base" hangingPunct="1">
        <a:spcBef>
          <a:spcPct val="0"/>
        </a:spcBef>
        <a:spcAft>
          <a:spcPct val="0"/>
        </a:spcAft>
        <a:defRPr sz="3000" b="1">
          <a:solidFill>
            <a:srgbClr val="005390"/>
          </a:solidFill>
          <a:latin typeface="Arial" charset="0"/>
        </a:defRPr>
      </a:lvl6pPr>
      <a:lvl7pPr marL="914400" algn="l" rtl="0" eaLnBrk="1" fontAlgn="base" hangingPunct="1">
        <a:spcBef>
          <a:spcPct val="0"/>
        </a:spcBef>
        <a:spcAft>
          <a:spcPct val="0"/>
        </a:spcAft>
        <a:defRPr sz="3000" b="1">
          <a:solidFill>
            <a:srgbClr val="005390"/>
          </a:solidFill>
          <a:latin typeface="Arial" charset="0"/>
        </a:defRPr>
      </a:lvl7pPr>
      <a:lvl8pPr marL="1371600" algn="l" rtl="0" eaLnBrk="1" fontAlgn="base" hangingPunct="1">
        <a:spcBef>
          <a:spcPct val="0"/>
        </a:spcBef>
        <a:spcAft>
          <a:spcPct val="0"/>
        </a:spcAft>
        <a:defRPr sz="3000" b="1">
          <a:solidFill>
            <a:srgbClr val="005390"/>
          </a:solidFill>
          <a:latin typeface="Arial" charset="0"/>
        </a:defRPr>
      </a:lvl8pPr>
      <a:lvl9pPr marL="1828800" algn="l" rtl="0" eaLnBrk="1" fontAlgn="base" hangingPunct="1">
        <a:spcBef>
          <a:spcPct val="0"/>
        </a:spcBef>
        <a:spcAft>
          <a:spcPct val="0"/>
        </a:spcAft>
        <a:defRPr sz="3000" b="1">
          <a:solidFill>
            <a:srgbClr val="005390"/>
          </a:solidFill>
          <a:latin typeface="Arial" charset="0"/>
        </a:defRPr>
      </a:lvl9pPr>
    </p:titleStyle>
    <p:bodyStyle>
      <a:lvl1pPr marL="342900" indent="-342900" algn="l" rtl="0" eaLnBrk="1" fontAlgn="base" hangingPunct="1">
        <a:spcBef>
          <a:spcPct val="20000"/>
        </a:spcBef>
        <a:spcAft>
          <a:spcPct val="0"/>
        </a:spcAft>
        <a:buClr>
          <a:srgbClr val="990033"/>
        </a:buClr>
        <a:buFont typeface="Wingdings" pitchFamily="2" charset="2"/>
        <a:buChar char="Ø"/>
        <a:defRPr sz="2400">
          <a:solidFill>
            <a:srgbClr val="005390"/>
          </a:solidFill>
          <a:latin typeface="Century Gothic" pitchFamily="34" charset="0"/>
          <a:ea typeface="+mn-ea"/>
          <a:cs typeface="+mn-cs"/>
        </a:defRPr>
      </a:lvl1pPr>
      <a:lvl2pPr marL="742950" indent="-220663" algn="l" rtl="0" eaLnBrk="1" fontAlgn="base" hangingPunct="1">
        <a:spcBef>
          <a:spcPct val="20000"/>
        </a:spcBef>
        <a:spcAft>
          <a:spcPct val="0"/>
        </a:spcAft>
        <a:buClr>
          <a:srgbClr val="990033"/>
        </a:buClr>
        <a:buFont typeface="Wingdings" pitchFamily="2" charset="2"/>
        <a:buChar char=""/>
        <a:defRPr sz="2000">
          <a:solidFill>
            <a:srgbClr val="005390"/>
          </a:solidFill>
          <a:latin typeface="Century Gothic" pitchFamily="34" charset="0"/>
        </a:defRPr>
      </a:lvl2pPr>
      <a:lvl3pPr marL="1143000" indent="-228600" algn="l" rtl="0" eaLnBrk="1" fontAlgn="base" hangingPunct="1">
        <a:spcBef>
          <a:spcPct val="20000"/>
        </a:spcBef>
        <a:spcAft>
          <a:spcPct val="0"/>
        </a:spcAft>
        <a:buClr>
          <a:srgbClr val="990033"/>
        </a:buClr>
        <a:buFont typeface="Arial" pitchFamily="34" charset="0"/>
        <a:buChar char="–"/>
        <a:defRPr sz="2000">
          <a:solidFill>
            <a:srgbClr val="005390"/>
          </a:solidFill>
          <a:latin typeface="Century Gothic" pitchFamily="34" charset="0"/>
        </a:defRPr>
      </a:lvl3pPr>
      <a:lvl4pPr marL="1600200" indent="-228600" algn="l" rtl="0" eaLnBrk="1" fontAlgn="base" hangingPunct="1">
        <a:spcBef>
          <a:spcPct val="20000"/>
        </a:spcBef>
        <a:spcAft>
          <a:spcPct val="0"/>
        </a:spcAft>
        <a:buClr>
          <a:srgbClr val="990033"/>
        </a:buClr>
        <a:buFont typeface="Wingdings" pitchFamily="2" charset="2"/>
        <a:buChar char="§"/>
        <a:defRPr sz="2000">
          <a:solidFill>
            <a:srgbClr val="005390"/>
          </a:solidFill>
          <a:latin typeface="Century Gothic" pitchFamily="34" charset="0"/>
        </a:defRPr>
      </a:lvl4pPr>
      <a:lvl5pPr marL="2057400" indent="-228600" algn="l" rtl="0" eaLnBrk="1" fontAlgn="base" hangingPunct="1">
        <a:spcBef>
          <a:spcPct val="20000"/>
        </a:spcBef>
        <a:spcAft>
          <a:spcPct val="0"/>
        </a:spcAft>
        <a:buClr>
          <a:srgbClr val="990033"/>
        </a:buClr>
        <a:buFont typeface="Wingdings" pitchFamily="2" charset="2"/>
        <a:buChar char="ú"/>
        <a:defRPr sz="2000">
          <a:solidFill>
            <a:srgbClr val="005390"/>
          </a:solidFill>
          <a:latin typeface="Century Gothic" pitchFamily="34" charset="0"/>
        </a:defRPr>
      </a:lvl5pPr>
      <a:lvl6pPr marL="2514600" indent="-228600" algn="l" rtl="0" eaLnBrk="1" fontAlgn="base" hangingPunct="1">
        <a:spcBef>
          <a:spcPct val="20000"/>
        </a:spcBef>
        <a:spcAft>
          <a:spcPct val="0"/>
        </a:spcAft>
        <a:buClr>
          <a:srgbClr val="990033"/>
        </a:buClr>
        <a:buFont typeface="Wingdings" pitchFamily="2" charset="2"/>
        <a:buChar char="ú"/>
        <a:defRPr sz="2400">
          <a:solidFill>
            <a:srgbClr val="005390"/>
          </a:solidFill>
          <a:latin typeface="+mn-lt"/>
        </a:defRPr>
      </a:lvl6pPr>
      <a:lvl7pPr marL="2971800" indent="-228600" algn="l" rtl="0" eaLnBrk="1" fontAlgn="base" hangingPunct="1">
        <a:spcBef>
          <a:spcPct val="20000"/>
        </a:spcBef>
        <a:spcAft>
          <a:spcPct val="0"/>
        </a:spcAft>
        <a:buClr>
          <a:srgbClr val="990033"/>
        </a:buClr>
        <a:buFont typeface="Wingdings" pitchFamily="2" charset="2"/>
        <a:buChar char="ú"/>
        <a:defRPr sz="2400">
          <a:solidFill>
            <a:srgbClr val="005390"/>
          </a:solidFill>
          <a:latin typeface="+mn-lt"/>
        </a:defRPr>
      </a:lvl7pPr>
      <a:lvl8pPr marL="3429000" indent="-228600" algn="l" rtl="0" eaLnBrk="1" fontAlgn="base" hangingPunct="1">
        <a:spcBef>
          <a:spcPct val="20000"/>
        </a:spcBef>
        <a:spcAft>
          <a:spcPct val="0"/>
        </a:spcAft>
        <a:buClr>
          <a:srgbClr val="990033"/>
        </a:buClr>
        <a:buFont typeface="Wingdings" pitchFamily="2" charset="2"/>
        <a:buChar char="ú"/>
        <a:defRPr sz="2400">
          <a:solidFill>
            <a:srgbClr val="005390"/>
          </a:solidFill>
          <a:latin typeface="+mn-lt"/>
        </a:defRPr>
      </a:lvl8pPr>
      <a:lvl9pPr marL="3886200" indent="-228600" algn="l" rtl="0" eaLnBrk="1" fontAlgn="base" hangingPunct="1">
        <a:spcBef>
          <a:spcPct val="20000"/>
        </a:spcBef>
        <a:spcAft>
          <a:spcPct val="0"/>
        </a:spcAft>
        <a:buClr>
          <a:srgbClr val="990033"/>
        </a:buClr>
        <a:buFont typeface="Wingdings" pitchFamily="2" charset="2"/>
        <a:buChar char="ú"/>
        <a:defRPr sz="2400">
          <a:solidFill>
            <a:srgbClr val="00539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landandmaritime.dla.mil/Offices/packaging/default.asp"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mailto:DSCC.packaging@dla.mil" TargetMode="External"/><Relationship Id="rId5" Type="http://schemas.openxmlformats.org/officeDocument/2006/relationships/hyperlink" Target="http://www.landandmaritime.dla.mil/Offices/Packaging/OCONUSpkg.asp" TargetMode="External"/><Relationship Id="rId4" Type="http://schemas.openxmlformats.org/officeDocument/2006/relationships/hyperlink" Target="http://www.landandmaritime.dla.mil/Offices/Packaging/newcomertips.asp"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hyperlink" Target="https://vsc.gsa.gov/Marking_Labeling_Packaging/" TargetMode="External"/><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Shipping Products? Marking Matters!</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79550"/>
            <a:ext cx="8077200" cy="1339850"/>
          </a:xfrm>
        </p:spPr>
        <p:txBody>
          <a:bodyPr>
            <a:normAutofit fontScale="90000"/>
          </a:bodyPr>
          <a:lstStyle/>
          <a:p>
            <a:pPr marL="0" indent="0">
              <a:spcBef>
                <a:spcPts val="0"/>
              </a:spcBef>
            </a:pPr>
            <a:r>
              <a:rPr lang="en-US" sz="3600" dirty="0" smtClean="0"/>
              <a:t>D-FSS-471, Marking &amp; Documentation Requirements Per Shipment</a:t>
            </a:r>
          </a:p>
        </p:txBody>
      </p:sp>
      <p:sp>
        <p:nvSpPr>
          <p:cNvPr id="3" name="Content Placeholder 2"/>
          <p:cNvSpPr>
            <a:spLocks noGrp="1"/>
          </p:cNvSpPr>
          <p:nvPr>
            <p:ph idx="1"/>
          </p:nvPr>
        </p:nvSpPr>
        <p:spPr>
          <a:xfrm>
            <a:off x="455613" y="2743200"/>
            <a:ext cx="7769225" cy="3581400"/>
          </a:xfrm>
        </p:spPr>
        <p:txBody>
          <a:bodyPr>
            <a:normAutofit fontScale="92500" lnSpcReduction="10000"/>
          </a:bodyPr>
          <a:lstStyle/>
          <a:p>
            <a:pPr>
              <a:buClr>
                <a:srgbClr val="003399"/>
              </a:buClr>
            </a:pPr>
            <a:r>
              <a:rPr lang="en-US" sz="2800" dirty="0" smtClean="0"/>
              <a:t>Transportation Officer at final destination</a:t>
            </a:r>
          </a:p>
          <a:p>
            <a:pPr>
              <a:buClr>
                <a:srgbClr val="003399"/>
              </a:buClr>
            </a:pPr>
            <a:r>
              <a:rPr lang="en-US" sz="2800" dirty="0" smtClean="0"/>
              <a:t>Ordering supply account number</a:t>
            </a:r>
          </a:p>
          <a:p>
            <a:pPr>
              <a:buClr>
                <a:srgbClr val="003399"/>
              </a:buClr>
            </a:pPr>
            <a:r>
              <a:rPr lang="en-US" sz="2800" dirty="0" smtClean="0"/>
              <a:t>Account number</a:t>
            </a:r>
          </a:p>
          <a:p>
            <a:pPr>
              <a:buClr>
                <a:srgbClr val="003399"/>
              </a:buClr>
            </a:pPr>
            <a:r>
              <a:rPr lang="en-US" sz="2800" dirty="0" smtClean="0"/>
              <a:t>Delivery Order or Purchase Order number</a:t>
            </a:r>
          </a:p>
          <a:p>
            <a:pPr>
              <a:buClr>
                <a:srgbClr val="003399"/>
              </a:buClr>
            </a:pPr>
            <a:r>
              <a:rPr lang="en-US" sz="2800" dirty="0" smtClean="0"/>
              <a:t>National Stock Number /Contractor's item number</a:t>
            </a:r>
          </a:p>
          <a:p>
            <a:pPr>
              <a:buClr>
                <a:srgbClr val="003399"/>
              </a:buClr>
            </a:pPr>
            <a:r>
              <a:rPr lang="en-US" sz="2800" dirty="0" smtClean="0"/>
              <a:t>Number of boxes</a:t>
            </a:r>
          </a:p>
          <a:p>
            <a:pPr>
              <a:buClr>
                <a:srgbClr val="003399"/>
              </a:buClr>
            </a:pPr>
            <a:r>
              <a:rPr lang="en-US" sz="2800" dirty="0" smtClean="0"/>
              <a:t>Nomenclature of items</a:t>
            </a:r>
            <a:endParaRPr lang="en-US" sz="2800" kern="1200" dirty="0" smtClean="0">
              <a:solidFill>
                <a:schemeClr val="tx1"/>
              </a:solidFill>
              <a:latin typeface="Times" pitchFamily="18" charset="0"/>
            </a:endParaRPr>
          </a:p>
          <a:p>
            <a:endParaRPr lang="en-US" b="1" dirty="0"/>
          </a:p>
        </p:txBody>
      </p:sp>
      <p:sp>
        <p:nvSpPr>
          <p:cNvPr id="4" name="Slide Number Placeholder 3"/>
          <p:cNvSpPr>
            <a:spLocks noGrp="1"/>
          </p:cNvSpPr>
          <p:nvPr>
            <p:ph type="sldNum" sz="quarter" idx="10"/>
          </p:nvPr>
        </p:nvSpPr>
        <p:spPr/>
        <p:txBody>
          <a:bodyPr/>
          <a:lstStyle/>
          <a:p>
            <a:fld id="{34021492-D8A9-4CEE-A327-F99EC7B60D36}" type="slidenum">
              <a:rPr lang="en-US" smtClean="0">
                <a:latin typeface="+mn-lt"/>
              </a:rPr>
              <a:pPr/>
              <a:t>10</a:t>
            </a:fld>
            <a:endParaRPr lang="en-US">
              <a:latin typeface="+mn-l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79550"/>
            <a:ext cx="8077200" cy="1339850"/>
          </a:xfrm>
        </p:spPr>
        <p:txBody>
          <a:bodyPr>
            <a:normAutofit fontScale="90000"/>
          </a:bodyPr>
          <a:lstStyle/>
          <a:p>
            <a:pPr marL="0" indent="0">
              <a:spcBef>
                <a:spcPts val="0"/>
              </a:spcBef>
            </a:pPr>
            <a:r>
              <a:rPr lang="en-US" sz="3600" dirty="0" smtClean="0"/>
              <a:t>D-FSS-471, Marking &amp; Documentation Requirements Per Shipment</a:t>
            </a:r>
          </a:p>
        </p:txBody>
      </p:sp>
      <p:sp>
        <p:nvSpPr>
          <p:cNvPr id="3" name="Content Placeholder 2"/>
          <p:cNvSpPr>
            <a:spLocks noGrp="1"/>
          </p:cNvSpPr>
          <p:nvPr>
            <p:ph idx="1"/>
          </p:nvPr>
        </p:nvSpPr>
        <p:spPr>
          <a:xfrm>
            <a:off x="455613" y="2743200"/>
            <a:ext cx="7769225" cy="2698750"/>
          </a:xfrm>
        </p:spPr>
        <p:txBody>
          <a:bodyPr/>
          <a:lstStyle/>
          <a:p>
            <a:pPr marL="0" indent="0">
              <a:spcBef>
                <a:spcPts val="0"/>
              </a:spcBef>
              <a:buNone/>
            </a:pPr>
            <a:r>
              <a:rPr lang="en-US" sz="2800" dirty="0" smtClean="0"/>
              <a:t> “It shall be the responsibility of the Ordering Office to determine the full marking and documentation requirements necessary under the various methods of shipment authorized by the contract.”</a:t>
            </a:r>
          </a:p>
          <a:p>
            <a:endParaRPr lang="en-US" dirty="0"/>
          </a:p>
        </p:txBody>
      </p:sp>
      <p:sp>
        <p:nvSpPr>
          <p:cNvPr id="4" name="Slide Number Placeholder 3"/>
          <p:cNvSpPr>
            <a:spLocks noGrp="1"/>
          </p:cNvSpPr>
          <p:nvPr>
            <p:ph type="sldNum" sz="quarter" idx="10"/>
          </p:nvPr>
        </p:nvSpPr>
        <p:spPr/>
        <p:txBody>
          <a:bodyPr/>
          <a:lstStyle/>
          <a:p>
            <a:fld id="{34021492-D8A9-4CEE-A327-F99EC7B60D36}" type="slidenum">
              <a:rPr lang="en-US" smtClean="0">
                <a:latin typeface="+mn-lt"/>
              </a:rPr>
              <a:pPr/>
              <a:t>11</a:t>
            </a:fld>
            <a:endParaRPr lang="en-US">
              <a:latin typeface="+mn-l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479550"/>
            <a:ext cx="7769225" cy="646331"/>
          </a:xfrm>
        </p:spPr>
        <p:txBody>
          <a:bodyPr/>
          <a:lstStyle/>
          <a:p>
            <a:r>
              <a:rPr lang="en-US" sz="3600" dirty="0" smtClean="0">
                <a:latin typeface="+mn-lt"/>
                <a:cs typeface="Arial" pitchFamily="34" charset="0"/>
              </a:rPr>
              <a:t>GSAM 552.211-73, Marking</a:t>
            </a:r>
            <a:r>
              <a:rPr lang="en-US" sz="3600" dirty="0" smtClean="0">
                <a:latin typeface="+mn-lt"/>
              </a:rPr>
              <a:t>  </a:t>
            </a:r>
            <a:endParaRPr lang="en-US" sz="3600" dirty="0">
              <a:latin typeface="+mn-lt"/>
            </a:endParaRPr>
          </a:p>
        </p:txBody>
      </p:sp>
      <p:sp>
        <p:nvSpPr>
          <p:cNvPr id="7" name="Content Placeholder 6"/>
          <p:cNvSpPr>
            <a:spLocks noGrp="1"/>
          </p:cNvSpPr>
          <p:nvPr>
            <p:ph idx="1"/>
          </p:nvPr>
        </p:nvSpPr>
        <p:spPr>
          <a:xfrm>
            <a:off x="457200" y="2209800"/>
            <a:ext cx="7769225" cy="3778250"/>
          </a:xfrm>
        </p:spPr>
        <p:txBody>
          <a:bodyPr/>
          <a:lstStyle/>
          <a:p>
            <a:pPr>
              <a:spcBef>
                <a:spcPts val="1200"/>
              </a:spcBef>
            </a:pPr>
            <a:r>
              <a:rPr lang="en-US" sz="2800" u="sng" dirty="0" smtClean="0">
                <a:cs typeface="Arial" pitchFamily="34" charset="0"/>
              </a:rPr>
              <a:t>Deliveries to civilian activities</a:t>
            </a:r>
            <a:r>
              <a:rPr lang="en-US" sz="2800" dirty="0" smtClean="0">
                <a:cs typeface="Arial" pitchFamily="34" charset="0"/>
              </a:rPr>
              <a:t>.  Supplies shall be marked in accordance with Federal Standard 123, edition in effect on the date of issuance of the solicitation.</a:t>
            </a:r>
          </a:p>
          <a:p>
            <a:pPr>
              <a:spcBef>
                <a:spcPts val="600"/>
              </a:spcBef>
            </a:pPr>
            <a:r>
              <a:rPr lang="en-US" sz="2800" u="sng" dirty="0" smtClean="0">
                <a:cs typeface="Arial" pitchFamily="34" charset="0"/>
              </a:rPr>
              <a:t>Deliveries to military activities</a:t>
            </a:r>
            <a:r>
              <a:rPr lang="en-US" sz="2800" dirty="0" smtClean="0">
                <a:cs typeface="Arial" pitchFamily="34" charset="0"/>
              </a:rPr>
              <a:t>.  Supplies shall be marked in accordance with Military Standard 129, edition in effect on the date of issuance of the solicitation.</a:t>
            </a:r>
          </a:p>
          <a:p>
            <a:endParaRPr lang="en-US" dirty="0"/>
          </a:p>
        </p:txBody>
      </p:sp>
      <p:sp>
        <p:nvSpPr>
          <p:cNvPr id="5" name="Slide Number Placeholder 4"/>
          <p:cNvSpPr>
            <a:spLocks noGrp="1"/>
          </p:cNvSpPr>
          <p:nvPr>
            <p:ph type="sldNum" sz="quarter" idx="10"/>
          </p:nvPr>
        </p:nvSpPr>
        <p:spPr/>
        <p:txBody>
          <a:bodyPr/>
          <a:lstStyle/>
          <a:p>
            <a:fld id="{12A055DB-1A29-4C40-8277-756BD2616464}" type="slidenum">
              <a:rPr lang="en-US" smtClean="0">
                <a:latin typeface="+mn-lt"/>
              </a:rPr>
              <a:pPr/>
              <a:t>12</a:t>
            </a:fld>
            <a:endParaRPr lang="en-US" dirty="0">
              <a:latin typeface="+mn-l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28"/>
          <p:cNvSpPr>
            <a:spLocks noGrp="1"/>
          </p:cNvSpPr>
          <p:nvPr>
            <p:ph type="title"/>
          </p:nvPr>
        </p:nvSpPr>
        <p:spPr>
          <a:xfrm>
            <a:off x="228600" y="1219200"/>
            <a:ext cx="7769225" cy="646331"/>
          </a:xfrm>
        </p:spPr>
        <p:txBody>
          <a:bodyPr/>
          <a:lstStyle/>
          <a:p>
            <a:r>
              <a:rPr lang="en-US" sz="3600" dirty="0" smtClean="0">
                <a:solidFill>
                  <a:srgbClr val="002060"/>
                </a:solidFill>
              </a:rPr>
              <a:t>Military Standard 129</a:t>
            </a:r>
            <a:endParaRPr lang="en-US" sz="3600" dirty="0">
              <a:solidFill>
                <a:srgbClr val="002060"/>
              </a:solidFill>
            </a:endParaRPr>
          </a:p>
        </p:txBody>
      </p:sp>
      <p:sp>
        <p:nvSpPr>
          <p:cNvPr id="30" name="Content Placeholder 29"/>
          <p:cNvSpPr>
            <a:spLocks noGrp="1"/>
          </p:cNvSpPr>
          <p:nvPr>
            <p:ph idx="1"/>
          </p:nvPr>
        </p:nvSpPr>
        <p:spPr/>
        <p:txBody>
          <a:bodyPr/>
          <a:lstStyle/>
          <a:p>
            <a:endParaRPr lang="en-US" dirty="0"/>
          </a:p>
        </p:txBody>
      </p:sp>
      <p:sp>
        <p:nvSpPr>
          <p:cNvPr id="2" name="Slide Number Placeholder 1"/>
          <p:cNvSpPr>
            <a:spLocks noGrp="1"/>
          </p:cNvSpPr>
          <p:nvPr>
            <p:ph type="sldNum" sz="quarter" idx="10"/>
          </p:nvPr>
        </p:nvSpPr>
        <p:spPr/>
        <p:txBody>
          <a:bodyPr/>
          <a:lstStyle/>
          <a:p>
            <a:pPr>
              <a:defRPr/>
            </a:pPr>
            <a:fld id="{0D3D7C31-2E64-470D-9822-B5FAF5A36DC7}" type="slidenum">
              <a:rPr lang="en-US" smtClean="0"/>
              <a:pPr>
                <a:defRPr/>
              </a:pPr>
              <a:t>13</a:t>
            </a:fld>
            <a:endParaRPr lang="en-US" dirty="0"/>
          </a:p>
        </p:txBody>
      </p:sp>
      <p:grpSp>
        <p:nvGrpSpPr>
          <p:cNvPr id="19" name="Group 18" descr="Illustration showing a map of the United States which highlights the two Defense Logistics Agency Consolidation Points."/>
          <p:cNvGrpSpPr/>
          <p:nvPr/>
        </p:nvGrpSpPr>
        <p:grpSpPr>
          <a:xfrm>
            <a:off x="0" y="1828800"/>
            <a:ext cx="9144000" cy="4800600"/>
            <a:chOff x="-2" y="1828799"/>
            <a:chExt cx="9144000" cy="4800600"/>
          </a:xfrm>
        </p:grpSpPr>
        <p:pic>
          <p:nvPicPr>
            <p:cNvPr id="3" name="Picture 2" descr="Map of USA with GSA Distibution Centers in French Camp CA and Burlington NJ highlighted - along with the CCP locations in DLA, located in Tracy CA and New Cumberland PA. "/>
            <p:cNvPicPr>
              <a:picLocks noChangeAspect="1"/>
            </p:cNvPicPr>
            <p:nvPr/>
          </p:nvPicPr>
          <p:blipFill>
            <a:blip r:embed="rId3" cstate="print"/>
            <a:stretch>
              <a:fillRect/>
            </a:stretch>
          </p:blipFill>
          <p:spPr>
            <a:xfrm>
              <a:off x="-2" y="1828799"/>
              <a:ext cx="9144000" cy="4800600"/>
            </a:xfrm>
            <a:prstGeom prst="rect">
              <a:avLst/>
            </a:prstGeom>
          </p:spPr>
        </p:pic>
        <p:sp>
          <p:nvSpPr>
            <p:cNvPr id="32" name="5-Point Star 31"/>
            <p:cNvSpPr/>
            <p:nvPr/>
          </p:nvSpPr>
          <p:spPr bwMode="auto">
            <a:xfrm>
              <a:off x="7543798" y="3505199"/>
              <a:ext cx="274320" cy="274320"/>
            </a:xfrm>
            <a:prstGeom prst="star5">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smtClean="0">
                <a:solidFill>
                  <a:srgbClr val="000000"/>
                </a:solidFill>
                <a:latin typeface="Arial" charset="0"/>
              </a:endParaRPr>
            </a:p>
          </p:txBody>
        </p:sp>
        <p:sp>
          <p:nvSpPr>
            <p:cNvPr id="33" name="TextBox 32"/>
            <p:cNvSpPr txBox="1"/>
            <p:nvPr/>
          </p:nvSpPr>
          <p:spPr>
            <a:xfrm>
              <a:off x="6553198" y="3200399"/>
              <a:ext cx="2438400" cy="276999"/>
            </a:xfrm>
            <a:prstGeom prst="rect">
              <a:avLst/>
            </a:prstGeom>
            <a:solidFill>
              <a:schemeClr val="bg1"/>
            </a:solidFill>
            <a:ln>
              <a:solidFill>
                <a:schemeClr val="tx1"/>
              </a:solidFill>
            </a:ln>
          </p:spPr>
          <p:txBody>
            <a:bodyPr wrap="square" rtlCol="0">
              <a:spAutoFit/>
            </a:bodyPr>
            <a:lstStyle/>
            <a:p>
              <a:pPr eaLnBrk="0" fontAlgn="base" hangingPunct="0">
                <a:spcBef>
                  <a:spcPct val="0"/>
                </a:spcBef>
                <a:spcAft>
                  <a:spcPct val="0"/>
                </a:spcAft>
              </a:pPr>
              <a:r>
                <a:rPr lang="en-US" sz="1200" dirty="0" smtClean="0">
                  <a:solidFill>
                    <a:srgbClr val="000000"/>
                  </a:solidFill>
                  <a:latin typeface="Arial" charset="0"/>
                </a:rPr>
                <a:t>DLA, CCP New Cumberland, PA </a:t>
              </a:r>
              <a:endParaRPr lang="en-US" sz="1200" dirty="0">
                <a:solidFill>
                  <a:srgbClr val="000000"/>
                </a:solidFill>
                <a:latin typeface="Arial" charset="0"/>
              </a:endParaRPr>
            </a:p>
          </p:txBody>
        </p:sp>
        <p:sp>
          <p:nvSpPr>
            <p:cNvPr id="35" name="5-Point Star 34"/>
            <p:cNvSpPr/>
            <p:nvPr/>
          </p:nvSpPr>
          <p:spPr bwMode="auto">
            <a:xfrm>
              <a:off x="380999" y="3581399"/>
              <a:ext cx="274320" cy="274320"/>
            </a:xfrm>
            <a:prstGeom prst="star5">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smtClean="0">
                <a:solidFill>
                  <a:srgbClr val="000000"/>
                </a:solidFill>
                <a:latin typeface="Arial" charset="0"/>
              </a:endParaRPr>
            </a:p>
          </p:txBody>
        </p:sp>
        <p:sp>
          <p:nvSpPr>
            <p:cNvPr id="36" name="TextBox 35"/>
            <p:cNvSpPr txBox="1"/>
            <p:nvPr/>
          </p:nvSpPr>
          <p:spPr>
            <a:xfrm>
              <a:off x="609598" y="3352799"/>
              <a:ext cx="1752600" cy="276999"/>
            </a:xfrm>
            <a:prstGeom prst="rect">
              <a:avLst/>
            </a:prstGeom>
            <a:solidFill>
              <a:schemeClr val="bg1"/>
            </a:solidFill>
            <a:ln>
              <a:solidFill>
                <a:schemeClr val="tx1"/>
              </a:solidFill>
            </a:ln>
          </p:spPr>
          <p:txBody>
            <a:bodyPr wrap="square" rtlCol="0">
              <a:spAutoFit/>
            </a:bodyPr>
            <a:lstStyle/>
            <a:p>
              <a:pPr eaLnBrk="0" fontAlgn="base" hangingPunct="0">
                <a:spcBef>
                  <a:spcPct val="0"/>
                </a:spcBef>
                <a:spcAft>
                  <a:spcPct val="0"/>
                </a:spcAft>
              </a:pPr>
              <a:r>
                <a:rPr lang="en-US" sz="1200" dirty="0" smtClean="0">
                  <a:solidFill>
                    <a:srgbClr val="000000"/>
                  </a:solidFill>
                  <a:latin typeface="Arial" charset="0"/>
                </a:rPr>
                <a:t>DLA, CCP Tracy, CA  </a:t>
              </a:r>
              <a:endParaRPr lang="en-US" sz="1200" dirty="0">
                <a:solidFill>
                  <a:srgbClr val="000000"/>
                </a:solidFill>
                <a:latin typeface="Arial" charset="0"/>
              </a:endParaRPr>
            </a:p>
          </p:txBody>
        </p:sp>
        <p:sp>
          <p:nvSpPr>
            <p:cNvPr id="14" name="5-Point Star 13"/>
            <p:cNvSpPr/>
            <p:nvPr/>
          </p:nvSpPr>
          <p:spPr bwMode="auto">
            <a:xfrm>
              <a:off x="5562599" y="6019799"/>
              <a:ext cx="274320" cy="274320"/>
            </a:xfrm>
            <a:prstGeom prst="star5">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smtClean="0">
                <a:solidFill>
                  <a:srgbClr val="000000"/>
                </a:solidFill>
                <a:latin typeface="Arial" charset="0"/>
              </a:endParaRPr>
            </a:p>
          </p:txBody>
        </p:sp>
        <p:sp>
          <p:nvSpPr>
            <p:cNvPr id="16" name="TextBox 15"/>
            <p:cNvSpPr txBox="1"/>
            <p:nvPr/>
          </p:nvSpPr>
          <p:spPr>
            <a:xfrm>
              <a:off x="5943598" y="6019799"/>
              <a:ext cx="609600" cy="276999"/>
            </a:xfrm>
            <a:prstGeom prst="rect">
              <a:avLst/>
            </a:prstGeom>
            <a:solidFill>
              <a:schemeClr val="bg1"/>
            </a:solidFill>
            <a:ln>
              <a:solidFill>
                <a:schemeClr val="tx1"/>
              </a:solidFill>
            </a:ln>
          </p:spPr>
          <p:txBody>
            <a:bodyPr wrap="square" rtlCol="0">
              <a:spAutoFit/>
            </a:bodyPr>
            <a:lstStyle/>
            <a:p>
              <a:pPr eaLnBrk="0" fontAlgn="base" hangingPunct="0">
                <a:spcBef>
                  <a:spcPct val="0"/>
                </a:spcBef>
                <a:spcAft>
                  <a:spcPct val="0"/>
                </a:spcAft>
              </a:pPr>
              <a:r>
                <a:rPr lang="en-US" sz="1200" dirty="0" smtClean="0">
                  <a:solidFill>
                    <a:srgbClr val="000000"/>
                  </a:solidFill>
                  <a:latin typeface="Arial" charset="0"/>
                </a:rPr>
                <a:t>DLA  </a:t>
              </a:r>
              <a:endParaRPr lang="en-US" sz="1200" dirty="0">
                <a:solidFill>
                  <a:srgbClr val="000000"/>
                </a:solidFill>
                <a:latin typeface="Arial" charset="0"/>
              </a:endParaRPr>
            </a:p>
          </p:txBody>
        </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79550"/>
            <a:ext cx="7769225" cy="646331"/>
          </a:xfrm>
        </p:spPr>
        <p:txBody>
          <a:bodyPr/>
          <a:lstStyle/>
          <a:p>
            <a:r>
              <a:rPr lang="en-US" sz="3600" dirty="0" smtClean="0">
                <a:latin typeface="+mn-lt"/>
              </a:rPr>
              <a:t>Transport/Exterior Container</a:t>
            </a:r>
            <a:endParaRPr lang="en-US" sz="3600" dirty="0">
              <a:latin typeface="+mn-lt"/>
            </a:endParaRPr>
          </a:p>
        </p:txBody>
      </p:sp>
      <p:grpSp>
        <p:nvGrpSpPr>
          <p:cNvPr id="3" name="Content Placeholder 7" descr="Illustration of an exterior container displaying general marking requirements."/>
          <p:cNvGrpSpPr>
            <a:grpSpLocks noGrp="1"/>
          </p:cNvGrpSpPr>
          <p:nvPr>
            <p:ph idx="1"/>
          </p:nvPr>
        </p:nvGrpSpPr>
        <p:grpSpPr>
          <a:xfrm>
            <a:off x="685800" y="2286000"/>
            <a:ext cx="6859587" cy="3810000"/>
            <a:chOff x="838200" y="1981200"/>
            <a:chExt cx="7620000" cy="4670669"/>
          </a:xfrm>
        </p:grpSpPr>
        <p:pic>
          <p:nvPicPr>
            <p:cNvPr id="9" name="Picture 4"/>
            <p:cNvPicPr>
              <a:picLocks noChangeAspect="1" noChangeArrowheads="1"/>
            </p:cNvPicPr>
            <p:nvPr/>
          </p:nvPicPr>
          <p:blipFill>
            <a:blip r:embed="rId3" cstate="print"/>
            <a:srcRect/>
            <a:stretch>
              <a:fillRect/>
            </a:stretch>
          </p:blipFill>
          <p:spPr bwMode="auto">
            <a:xfrm>
              <a:off x="838200" y="2133600"/>
              <a:ext cx="7620000" cy="4518269"/>
            </a:xfrm>
            <a:prstGeom prst="rect">
              <a:avLst/>
            </a:prstGeom>
            <a:noFill/>
            <a:ln w="9525">
              <a:noFill/>
              <a:miter lim="800000"/>
              <a:headEnd/>
              <a:tailEnd/>
            </a:ln>
          </p:spPr>
        </p:pic>
        <p:sp>
          <p:nvSpPr>
            <p:cNvPr id="10" name="TextBox 9"/>
            <p:cNvSpPr txBox="1"/>
            <p:nvPr/>
          </p:nvSpPr>
          <p:spPr>
            <a:xfrm>
              <a:off x="1447800" y="1981200"/>
              <a:ext cx="3962400" cy="215444"/>
            </a:xfrm>
            <a:prstGeom prst="rect">
              <a:avLst/>
            </a:prstGeom>
            <a:solidFill>
              <a:schemeClr val="bg1"/>
            </a:solidFill>
          </p:spPr>
          <p:txBody>
            <a:bodyPr wrap="square" rtlCol="0">
              <a:spAutoFit/>
            </a:bodyPr>
            <a:lstStyle/>
            <a:p>
              <a:r>
                <a:rPr lang="en-US" sz="800" dirty="0" smtClean="0"/>
                <a:t>                                                                                                                                  </a:t>
              </a:r>
              <a:endParaRPr lang="en-US" sz="800" dirty="0"/>
            </a:p>
          </p:txBody>
        </p:sp>
      </p:grpSp>
      <p:sp>
        <p:nvSpPr>
          <p:cNvPr id="4" name="Slide Number Placeholder 3"/>
          <p:cNvSpPr>
            <a:spLocks noGrp="1"/>
          </p:cNvSpPr>
          <p:nvPr>
            <p:ph type="sldNum" sz="quarter" idx="10"/>
          </p:nvPr>
        </p:nvSpPr>
        <p:spPr/>
        <p:txBody>
          <a:bodyPr/>
          <a:lstStyle/>
          <a:p>
            <a:fld id="{34021492-D8A9-4CEE-A327-F99EC7B60D36}" type="slidenum">
              <a:rPr lang="en-US" smtClean="0"/>
              <a:pPr/>
              <a:t>14</a:t>
            </a:fld>
            <a:endParaRPr lang="en-US" dirty="0"/>
          </a:p>
        </p:txBody>
      </p:sp>
      <p:sp>
        <p:nvSpPr>
          <p:cNvPr id="8" name="Left Arrow 7"/>
          <p:cNvSpPr/>
          <p:nvPr/>
        </p:nvSpPr>
        <p:spPr bwMode="auto">
          <a:xfrm>
            <a:off x="2743200" y="2514600"/>
            <a:ext cx="914400" cy="457200"/>
          </a:xfrm>
          <a:prstGeom prst="lef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1" name="Left Arrow 10"/>
          <p:cNvSpPr/>
          <p:nvPr/>
        </p:nvSpPr>
        <p:spPr bwMode="auto">
          <a:xfrm>
            <a:off x="7086600" y="2362200"/>
            <a:ext cx="914400" cy="457200"/>
          </a:xfrm>
          <a:prstGeom prst="lef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2" name="Left Arrow 11"/>
          <p:cNvSpPr/>
          <p:nvPr/>
        </p:nvSpPr>
        <p:spPr bwMode="auto">
          <a:xfrm>
            <a:off x="2743200" y="4495800"/>
            <a:ext cx="914400" cy="457200"/>
          </a:xfrm>
          <a:prstGeom prst="lef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11" grpId="0" animBg="1"/>
      <p:bldP spid="12" grpId="0" animBg="1"/>
      <p:bldP spid="12"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latin typeface="+mn-lt"/>
                <a:cs typeface="Arial" pitchFamily="34" charset="0"/>
              </a:rPr>
              <a:t>Military Shipping Label</a:t>
            </a:r>
            <a:endParaRPr lang="en-US" sz="3600" dirty="0">
              <a:latin typeface="+mn-lt"/>
              <a:cs typeface="Arial" pitchFamily="34" charset="0"/>
            </a:endParaRPr>
          </a:p>
        </p:txBody>
      </p:sp>
      <p:sp>
        <p:nvSpPr>
          <p:cNvPr id="3" name="Content Placeholder 2"/>
          <p:cNvSpPr>
            <a:spLocks noGrp="1"/>
          </p:cNvSpPr>
          <p:nvPr>
            <p:ph sz="half" idx="1"/>
          </p:nvPr>
        </p:nvSpPr>
        <p:spPr>
          <a:xfrm>
            <a:off x="455612" y="2393950"/>
            <a:ext cx="4497388" cy="3778250"/>
          </a:xfrm>
        </p:spPr>
        <p:txBody>
          <a:bodyPr>
            <a:normAutofit fontScale="47500" lnSpcReduction="20000"/>
          </a:bodyPr>
          <a:lstStyle/>
          <a:p>
            <a:pPr>
              <a:defRPr/>
            </a:pPr>
            <a:r>
              <a:rPr lang="en-US" sz="3500" dirty="0" smtClean="0">
                <a:cs typeface="Arial" pitchFamily="34" charset="0"/>
              </a:rPr>
              <a:t>Transportation Control Number (TCN) </a:t>
            </a:r>
          </a:p>
          <a:p>
            <a:pPr>
              <a:defRPr/>
            </a:pPr>
            <a:r>
              <a:rPr lang="en-US" sz="3500" dirty="0" smtClean="0">
                <a:cs typeface="Arial" pitchFamily="34" charset="0"/>
              </a:rPr>
              <a:t>Transportation Account Code (TAC)</a:t>
            </a:r>
          </a:p>
          <a:p>
            <a:pPr>
              <a:defRPr/>
            </a:pPr>
            <a:r>
              <a:rPr lang="en-US" sz="3500" dirty="0" smtClean="0">
                <a:cs typeface="Arial" pitchFamily="34" charset="0"/>
              </a:rPr>
              <a:t>Consignor address</a:t>
            </a:r>
          </a:p>
          <a:p>
            <a:pPr>
              <a:defRPr/>
            </a:pPr>
            <a:r>
              <a:rPr lang="en-US" sz="3500" dirty="0" smtClean="0">
                <a:cs typeface="Arial" pitchFamily="34" charset="0"/>
              </a:rPr>
              <a:t>Type of Service/Postage</a:t>
            </a:r>
          </a:p>
          <a:p>
            <a:pPr>
              <a:defRPr/>
            </a:pPr>
            <a:r>
              <a:rPr lang="en-US" sz="3500" dirty="0" smtClean="0">
                <a:cs typeface="Arial" pitchFamily="34" charset="0"/>
              </a:rPr>
              <a:t>Ship to/POE</a:t>
            </a:r>
          </a:p>
          <a:p>
            <a:pPr>
              <a:defRPr/>
            </a:pPr>
            <a:r>
              <a:rPr lang="en-US" sz="3500" dirty="0" smtClean="0">
                <a:cs typeface="Arial" pitchFamily="34" charset="0"/>
              </a:rPr>
              <a:t>Transportation Priority </a:t>
            </a:r>
          </a:p>
          <a:p>
            <a:pPr>
              <a:defRPr/>
            </a:pPr>
            <a:r>
              <a:rPr lang="en-US" sz="3500" dirty="0" smtClean="0">
                <a:cs typeface="Arial" pitchFamily="34" charset="0"/>
              </a:rPr>
              <a:t>Project Code</a:t>
            </a:r>
          </a:p>
          <a:p>
            <a:pPr>
              <a:defRPr/>
            </a:pPr>
            <a:r>
              <a:rPr lang="en-US" sz="3500" dirty="0" smtClean="0">
                <a:cs typeface="Arial" pitchFamily="34" charset="0"/>
              </a:rPr>
              <a:t>Ultimate Consignee/Mark for address</a:t>
            </a:r>
          </a:p>
          <a:p>
            <a:pPr>
              <a:defRPr/>
            </a:pPr>
            <a:r>
              <a:rPr lang="en-US" sz="3500" dirty="0" smtClean="0">
                <a:cs typeface="Arial" pitchFamily="34" charset="0"/>
              </a:rPr>
              <a:t>Weight (lbs)</a:t>
            </a:r>
          </a:p>
          <a:p>
            <a:pPr>
              <a:defRPr/>
            </a:pPr>
            <a:r>
              <a:rPr lang="en-US" sz="3500" dirty="0" smtClean="0">
                <a:cs typeface="Arial" pitchFamily="34" charset="0"/>
              </a:rPr>
              <a:t>Required Delivery Date (RDD)</a:t>
            </a:r>
          </a:p>
          <a:p>
            <a:pPr>
              <a:defRPr/>
            </a:pPr>
            <a:r>
              <a:rPr lang="en-US" sz="3500" dirty="0" smtClean="0">
                <a:cs typeface="Arial" pitchFamily="34" charset="0"/>
              </a:rPr>
              <a:t>Cube (ft)</a:t>
            </a:r>
          </a:p>
          <a:p>
            <a:pPr>
              <a:defRPr/>
            </a:pPr>
            <a:r>
              <a:rPr lang="en-US" sz="3500" dirty="0" smtClean="0">
                <a:cs typeface="Arial" pitchFamily="34" charset="0"/>
              </a:rPr>
              <a:t>Piece Number</a:t>
            </a:r>
          </a:p>
        </p:txBody>
      </p:sp>
      <p:pic>
        <p:nvPicPr>
          <p:cNvPr id="8" name="Picture 3" descr="Military Shipping Label sample"/>
          <p:cNvPicPr>
            <a:picLocks noGrp="1" noChangeAspect="1" noChangeArrowheads="1"/>
          </p:cNvPicPr>
          <p:nvPr>
            <p:ph sz="half" idx="2"/>
          </p:nvPr>
        </p:nvPicPr>
        <p:blipFill>
          <a:blip r:embed="rId3" cstate="print"/>
          <a:stretch>
            <a:fillRect/>
          </a:stretch>
        </p:blipFill>
        <p:spPr bwMode="auto">
          <a:xfrm>
            <a:off x="4876800" y="2209800"/>
            <a:ext cx="2626268" cy="3915893"/>
          </a:xfrm>
          <a:prstGeom prst="rect">
            <a:avLst/>
          </a:prstGeom>
          <a:noFill/>
          <a:ln w="9525">
            <a:noFill/>
            <a:miter lim="800000"/>
            <a:headEnd/>
            <a:tailEnd/>
          </a:ln>
        </p:spPr>
      </p:pic>
      <p:sp>
        <p:nvSpPr>
          <p:cNvPr id="4" name="Slide Number Placeholder 3"/>
          <p:cNvSpPr>
            <a:spLocks noGrp="1"/>
          </p:cNvSpPr>
          <p:nvPr>
            <p:ph type="sldNum" sz="quarter" idx="10"/>
          </p:nvPr>
        </p:nvSpPr>
        <p:spPr/>
        <p:txBody>
          <a:bodyPr/>
          <a:lstStyle/>
          <a:p>
            <a:fld id="{34021492-D8A9-4CEE-A327-F99EC7B60D36}" type="slidenum">
              <a:rPr lang="en-US" smtClean="0"/>
              <a:pPr/>
              <a:t>15</a:t>
            </a:fld>
            <a:endParaRPr lang="en-US" dirty="0"/>
          </a:p>
        </p:txBody>
      </p:sp>
      <p:sp>
        <p:nvSpPr>
          <p:cNvPr id="6" name="Oval 5"/>
          <p:cNvSpPr/>
          <p:nvPr/>
        </p:nvSpPr>
        <p:spPr bwMode="auto">
          <a:xfrm>
            <a:off x="4724400" y="2057400"/>
            <a:ext cx="2590800" cy="533400"/>
          </a:xfrm>
          <a:prstGeom prst="ellipse">
            <a:avLst/>
          </a:prstGeom>
          <a:noFill/>
          <a:ln w="508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7" name="Oval 6"/>
          <p:cNvSpPr/>
          <p:nvPr/>
        </p:nvSpPr>
        <p:spPr bwMode="auto">
          <a:xfrm>
            <a:off x="4495800" y="5334000"/>
            <a:ext cx="3276600" cy="914400"/>
          </a:xfrm>
          <a:prstGeom prst="ellipse">
            <a:avLst/>
          </a:prstGeom>
          <a:noFill/>
          <a:ln w="508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228600" y="1219200"/>
            <a:ext cx="8610600" cy="523220"/>
          </a:xfrm>
        </p:spPr>
        <p:txBody>
          <a:bodyPr/>
          <a:lstStyle/>
          <a:p>
            <a:r>
              <a:rPr lang="en-US" sz="2800" dirty="0" smtClean="0">
                <a:solidFill>
                  <a:srgbClr val="002060"/>
                </a:solidFill>
              </a:rPr>
              <a:t>Transportation Control Number</a:t>
            </a:r>
          </a:p>
        </p:txBody>
      </p:sp>
      <p:sp>
        <p:nvSpPr>
          <p:cNvPr id="8196" name="Slide Number Placeholder 3"/>
          <p:cNvSpPr>
            <a:spLocks noGrp="1"/>
          </p:cNvSpPr>
          <p:nvPr>
            <p:ph type="sldNum" sz="quarter" idx="10"/>
          </p:nvPr>
        </p:nvSpPr>
        <p:spPr>
          <a:noFill/>
        </p:spPr>
        <p:txBody>
          <a:bodyPr/>
          <a:lstStyle/>
          <a:p>
            <a:fld id="{8521691B-2594-4446-A279-6A9EDF280FA2}" type="slidenum">
              <a:rPr lang="en-US" smtClean="0"/>
              <a:pPr/>
              <a:t>16</a:t>
            </a:fld>
            <a:endParaRPr lang="en-US" dirty="0" smtClean="0"/>
          </a:p>
        </p:txBody>
      </p:sp>
      <p:sp>
        <p:nvSpPr>
          <p:cNvPr id="5" name="Content Placeholder 2"/>
          <p:cNvSpPr txBox="1">
            <a:spLocks/>
          </p:cNvSpPr>
          <p:nvPr/>
        </p:nvSpPr>
        <p:spPr bwMode="auto">
          <a:xfrm>
            <a:off x="457200" y="1752600"/>
            <a:ext cx="8382000" cy="3810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lvl="0" indent="-342900" eaLnBrk="0" fontAlgn="base" hangingPunct="0">
              <a:spcBef>
                <a:spcPct val="20000"/>
              </a:spcBef>
              <a:spcAft>
                <a:spcPct val="0"/>
              </a:spcAft>
              <a:buClr>
                <a:srgbClr val="013C88"/>
              </a:buClr>
              <a:buFont typeface="Wingdings" pitchFamily="2" charset="2"/>
              <a:buChar char="Ø"/>
            </a:pPr>
            <a:r>
              <a:rPr lang="en-US" dirty="0" smtClean="0">
                <a:solidFill>
                  <a:srgbClr val="002060"/>
                </a:solidFill>
                <a:latin typeface="Arial" pitchFamily="34" charset="0"/>
                <a:cs typeface="Arial" pitchFamily="34" charset="0"/>
              </a:rPr>
              <a:t>17-character alpha numeric identifier</a:t>
            </a:r>
          </a:p>
          <a:p>
            <a:pPr marL="800100" lvl="1" indent="-342900" eaLnBrk="0" fontAlgn="base" hangingPunct="0">
              <a:spcBef>
                <a:spcPct val="20000"/>
              </a:spcBef>
              <a:spcAft>
                <a:spcPct val="0"/>
              </a:spcAft>
              <a:buClr>
                <a:srgbClr val="013C88"/>
              </a:buClr>
              <a:buFont typeface="Wingdings" pitchFamily="2" charset="2"/>
              <a:buChar char="Ø"/>
            </a:pPr>
            <a:r>
              <a:rPr lang="en-US" dirty="0" smtClean="0">
                <a:solidFill>
                  <a:srgbClr val="002060"/>
                </a:solidFill>
                <a:latin typeface="Arial" pitchFamily="34" charset="0"/>
                <a:cs typeface="Arial" pitchFamily="34" charset="0"/>
              </a:rPr>
              <a:t>Control and manage every shipment unit throughout the supply chain. </a:t>
            </a:r>
          </a:p>
          <a:p>
            <a:pPr marL="800100" lvl="1" indent="-342900" eaLnBrk="0" fontAlgn="base" hangingPunct="0">
              <a:spcBef>
                <a:spcPct val="20000"/>
              </a:spcBef>
              <a:spcAft>
                <a:spcPct val="0"/>
              </a:spcAft>
              <a:buClr>
                <a:srgbClr val="013C88"/>
              </a:buClr>
              <a:buFont typeface="Wingdings" pitchFamily="2" charset="2"/>
              <a:buChar char="Ø"/>
            </a:pPr>
            <a:r>
              <a:rPr lang="en-US" dirty="0" smtClean="0">
                <a:solidFill>
                  <a:srgbClr val="002060"/>
                </a:solidFill>
                <a:latin typeface="Arial" pitchFamily="34" charset="0"/>
                <a:cs typeface="Arial" pitchFamily="34" charset="0"/>
              </a:rPr>
              <a:t>Unique and not duplicated</a:t>
            </a:r>
          </a:p>
          <a:p>
            <a:pPr marL="342900" indent="-342900" eaLnBrk="0" fontAlgn="base" hangingPunct="0">
              <a:spcBef>
                <a:spcPct val="20000"/>
              </a:spcBef>
              <a:spcAft>
                <a:spcPct val="0"/>
              </a:spcAft>
              <a:buClr>
                <a:srgbClr val="013C88"/>
              </a:buClr>
              <a:buFont typeface="Wingdings" pitchFamily="2" charset="2"/>
              <a:buChar char="Ø"/>
            </a:pPr>
            <a:r>
              <a:rPr lang="en-US" dirty="0" smtClean="0">
                <a:solidFill>
                  <a:srgbClr val="002060"/>
                </a:solidFill>
                <a:latin typeface="Arial" pitchFamily="34" charset="0"/>
                <a:cs typeface="Arial" pitchFamily="34" charset="0"/>
              </a:rPr>
              <a:t>Assigned, usually by the shipper, to each Shipping Unit (SU) for control from origin to ultimate consignee. </a:t>
            </a:r>
          </a:p>
          <a:p>
            <a:pPr marL="342900" indent="-342900" eaLnBrk="0" fontAlgn="base" hangingPunct="0">
              <a:spcBef>
                <a:spcPct val="20000"/>
              </a:spcBef>
              <a:spcAft>
                <a:spcPct val="0"/>
              </a:spcAft>
              <a:buClr>
                <a:srgbClr val="013C88"/>
              </a:buClr>
              <a:buFont typeface="Wingdings" pitchFamily="2" charset="2"/>
              <a:buChar char="Ø"/>
            </a:pPr>
            <a:r>
              <a:rPr lang="en-US" dirty="0" smtClean="0">
                <a:solidFill>
                  <a:srgbClr val="002060"/>
                </a:solidFill>
                <a:latin typeface="Arial" pitchFamily="34" charset="0"/>
                <a:cs typeface="Arial" pitchFamily="34" charset="0"/>
              </a:rPr>
              <a:t>Ensures shipment keeps moving in right direction to correct end user.</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228600" y="1219200"/>
            <a:ext cx="8610600" cy="523220"/>
          </a:xfrm>
        </p:spPr>
        <p:txBody>
          <a:bodyPr/>
          <a:lstStyle/>
          <a:p>
            <a:r>
              <a:rPr lang="en-US" sz="2800" dirty="0" smtClean="0"/>
              <a:t>Transportation Control Number</a:t>
            </a:r>
          </a:p>
        </p:txBody>
      </p:sp>
      <p:sp>
        <p:nvSpPr>
          <p:cNvPr id="8195" name="Content Placeholder 2"/>
          <p:cNvSpPr>
            <a:spLocks noGrp="1"/>
          </p:cNvSpPr>
          <p:nvPr>
            <p:ph idx="1"/>
          </p:nvPr>
        </p:nvSpPr>
        <p:spPr>
          <a:xfrm>
            <a:off x="457200" y="1752600"/>
            <a:ext cx="8382000" cy="4876800"/>
          </a:xfrm>
        </p:spPr>
        <p:txBody>
          <a:bodyPr/>
          <a:lstStyle/>
          <a:p>
            <a:pPr>
              <a:buClr>
                <a:srgbClr val="013C88"/>
              </a:buClr>
              <a:buFont typeface="Arial" pitchFamily="34" charset="0"/>
              <a:buChar char="•"/>
            </a:pPr>
            <a:endParaRPr lang="en-US" sz="2000" dirty="0" smtClean="0"/>
          </a:p>
          <a:p>
            <a:pPr algn="ctr">
              <a:buClr>
                <a:srgbClr val="013C88"/>
              </a:buClr>
              <a:buFont typeface="Arial" pitchFamily="34" charset="0"/>
              <a:buChar char="•"/>
            </a:pPr>
            <a:endParaRPr lang="en-US" sz="2000" dirty="0" smtClean="0"/>
          </a:p>
        </p:txBody>
      </p:sp>
      <p:sp>
        <p:nvSpPr>
          <p:cNvPr id="8196" name="Slide Number Placeholder 3"/>
          <p:cNvSpPr>
            <a:spLocks noGrp="1"/>
          </p:cNvSpPr>
          <p:nvPr>
            <p:ph type="sldNum" sz="quarter" idx="10"/>
          </p:nvPr>
        </p:nvSpPr>
        <p:spPr>
          <a:noFill/>
        </p:spPr>
        <p:txBody>
          <a:bodyPr/>
          <a:lstStyle/>
          <a:p>
            <a:fld id="{8521691B-2594-4446-A279-6A9EDF280FA2}" type="slidenum">
              <a:rPr lang="en-US" smtClean="0"/>
              <a:pPr/>
              <a:t>17</a:t>
            </a:fld>
            <a:endParaRPr lang="en-US" dirty="0" smtClean="0"/>
          </a:p>
        </p:txBody>
      </p:sp>
      <p:sp>
        <p:nvSpPr>
          <p:cNvPr id="5" name="Content Placeholder 2"/>
          <p:cNvSpPr txBox="1">
            <a:spLocks/>
          </p:cNvSpPr>
          <p:nvPr/>
        </p:nvSpPr>
        <p:spPr bwMode="auto">
          <a:xfrm>
            <a:off x="457200" y="1752600"/>
            <a:ext cx="8382000" cy="1524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800100" lvl="1" indent="-342900" eaLnBrk="0" fontAlgn="base" hangingPunct="0">
              <a:spcBef>
                <a:spcPct val="20000"/>
              </a:spcBef>
              <a:spcAft>
                <a:spcPct val="0"/>
              </a:spcAft>
              <a:buClr>
                <a:srgbClr val="013C88"/>
              </a:buClr>
              <a:buFont typeface="Arial" pitchFamily="34" charset="0"/>
              <a:buChar char="•"/>
            </a:pPr>
            <a:r>
              <a:rPr lang="en-US" sz="2400" dirty="0" smtClean="0">
                <a:solidFill>
                  <a:srgbClr val="002060"/>
                </a:solidFill>
                <a:latin typeface="Arial" pitchFamily="34" charset="0"/>
                <a:cs typeface="Arial" pitchFamily="34" charset="0"/>
              </a:rPr>
              <a:t>Four basic components:  </a:t>
            </a:r>
            <a:r>
              <a:rPr lang="en-US" sz="2400" dirty="0" err="1" smtClean="0">
                <a:solidFill>
                  <a:srgbClr val="002060"/>
                </a:solidFill>
                <a:latin typeface="Arial" pitchFamily="34" charset="0"/>
                <a:cs typeface="Arial" pitchFamily="34" charset="0"/>
              </a:rPr>
              <a:t>DoDAAC</a:t>
            </a:r>
            <a:r>
              <a:rPr lang="en-US" sz="2400" dirty="0" smtClean="0">
                <a:solidFill>
                  <a:srgbClr val="002060"/>
                </a:solidFill>
                <a:latin typeface="Arial" pitchFamily="34" charset="0"/>
                <a:cs typeface="Arial" pitchFamily="34" charset="0"/>
              </a:rPr>
              <a:t>, </a:t>
            </a:r>
            <a:r>
              <a:rPr lang="en-US" dirty="0" err="1" smtClean="0">
                <a:solidFill>
                  <a:srgbClr val="002060"/>
                </a:solidFill>
                <a:latin typeface="Arial" pitchFamily="34" charset="0"/>
                <a:cs typeface="Arial" pitchFamily="34" charset="0"/>
              </a:rPr>
              <a:t>j</a:t>
            </a:r>
            <a:r>
              <a:rPr lang="en-US" sz="2400" dirty="0" err="1" smtClean="0">
                <a:solidFill>
                  <a:srgbClr val="002060"/>
                </a:solidFill>
                <a:latin typeface="Arial" pitchFamily="34" charset="0"/>
                <a:cs typeface="Arial" pitchFamily="34" charset="0"/>
              </a:rPr>
              <a:t>ulian</a:t>
            </a:r>
            <a:r>
              <a:rPr lang="en-US" sz="2400" dirty="0" smtClean="0">
                <a:solidFill>
                  <a:srgbClr val="002060"/>
                </a:solidFill>
                <a:latin typeface="Arial" pitchFamily="34" charset="0"/>
                <a:cs typeface="Arial" pitchFamily="34" charset="0"/>
              </a:rPr>
              <a:t> date, shipment specific data and suffix.</a:t>
            </a:r>
          </a:p>
          <a:p>
            <a:pPr marL="800100" lvl="1" indent="-342900" eaLnBrk="0" fontAlgn="base" hangingPunct="0">
              <a:spcBef>
                <a:spcPct val="20000"/>
              </a:spcBef>
              <a:spcAft>
                <a:spcPct val="0"/>
              </a:spcAft>
              <a:buClr>
                <a:srgbClr val="013C88"/>
              </a:buClr>
              <a:buFont typeface="Arial" pitchFamily="34" charset="0"/>
              <a:buChar char="•"/>
            </a:pPr>
            <a:r>
              <a:rPr lang="en-US" sz="2400" dirty="0" smtClean="0">
                <a:solidFill>
                  <a:srgbClr val="002060"/>
                </a:solidFill>
                <a:latin typeface="Arial" pitchFamily="34" charset="0"/>
                <a:cs typeface="Arial" pitchFamily="34" charset="0"/>
              </a:rPr>
              <a:t>Example TCN:  Z7111733064057XXX </a:t>
            </a:r>
            <a:endParaRPr kumimoji="0" lang="en-US" sz="2400" b="0" i="0" u="none" strike="noStrike" kern="0" cap="none" spc="0" normalizeH="0" baseline="0" noProof="0" dirty="0" smtClean="0">
              <a:ln>
                <a:noFill/>
              </a:ln>
              <a:solidFill>
                <a:srgbClr val="002060"/>
              </a:solidFill>
              <a:effectLst/>
              <a:uLnTx/>
              <a:uFillTx/>
              <a:latin typeface="Arial" pitchFamily="34" charset="0"/>
              <a:cs typeface="Arial" pitchFamily="34" charset="0"/>
            </a:endParaRPr>
          </a:p>
        </p:txBody>
      </p:sp>
      <p:grpSp>
        <p:nvGrpSpPr>
          <p:cNvPr id="2" name="Group 5" descr="Illustration that breaks down the Transportation Control Number by DoDAAC, Julian Date, Shipment Specific Data and Suffix."/>
          <p:cNvGrpSpPr/>
          <p:nvPr/>
        </p:nvGrpSpPr>
        <p:grpSpPr>
          <a:xfrm>
            <a:off x="443350" y="3453825"/>
            <a:ext cx="7696199" cy="2502301"/>
            <a:chOff x="419626" y="3849421"/>
            <a:chExt cx="5488718" cy="2502301"/>
          </a:xfrm>
        </p:grpSpPr>
        <p:sp>
          <p:nvSpPr>
            <p:cNvPr id="7" name="Right Brace 6"/>
            <p:cNvSpPr/>
            <p:nvPr/>
          </p:nvSpPr>
          <p:spPr bwMode="auto">
            <a:xfrm rot="5400000">
              <a:off x="1143000" y="4267200"/>
              <a:ext cx="914400" cy="1219200"/>
            </a:xfrm>
            <a:prstGeom prst="rightBrace">
              <a:avLst/>
            </a:prstGeom>
            <a:solidFill>
              <a:srgbClr val="FF0000"/>
            </a:solidFill>
            <a:ln w="222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8" name="Right Brace 7"/>
            <p:cNvSpPr/>
            <p:nvPr/>
          </p:nvSpPr>
          <p:spPr bwMode="auto">
            <a:xfrm rot="5400000">
              <a:off x="2438400" y="4267200"/>
              <a:ext cx="914400" cy="1219200"/>
            </a:xfrm>
            <a:prstGeom prst="rightBrace">
              <a:avLst/>
            </a:prstGeom>
            <a:solidFill>
              <a:srgbClr val="002060"/>
            </a:solidFill>
            <a:ln w="222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9" name="Right Brace 8"/>
            <p:cNvSpPr/>
            <p:nvPr/>
          </p:nvSpPr>
          <p:spPr bwMode="auto">
            <a:xfrm rot="5400000">
              <a:off x="3657600" y="4419600"/>
              <a:ext cx="914400" cy="914400"/>
            </a:xfrm>
            <a:prstGeom prst="rightBrace">
              <a:avLst/>
            </a:prstGeom>
            <a:solidFill>
              <a:srgbClr val="00B050"/>
            </a:solidFill>
            <a:ln w="222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0" name="Right Brace 9"/>
            <p:cNvSpPr/>
            <p:nvPr/>
          </p:nvSpPr>
          <p:spPr bwMode="auto">
            <a:xfrm rot="5400000">
              <a:off x="4800600" y="4343400"/>
              <a:ext cx="914400" cy="1066800"/>
            </a:xfrm>
            <a:prstGeom prst="rightBrace">
              <a:avLst/>
            </a:prstGeom>
            <a:solidFill>
              <a:srgbClr val="FFFF00"/>
            </a:solidFill>
            <a:ln w="222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1" name="TextBox 10"/>
            <p:cNvSpPr txBox="1"/>
            <p:nvPr/>
          </p:nvSpPr>
          <p:spPr>
            <a:xfrm>
              <a:off x="914400" y="5410200"/>
              <a:ext cx="1295400" cy="461665"/>
            </a:xfrm>
            <a:prstGeom prst="rect">
              <a:avLst/>
            </a:prstGeom>
            <a:noFill/>
          </p:spPr>
          <p:txBody>
            <a:bodyPr wrap="square" rtlCol="0">
              <a:spAutoFit/>
            </a:bodyPr>
            <a:lstStyle/>
            <a:p>
              <a:pPr algn="ctr"/>
              <a:r>
                <a:rPr lang="en-US" b="1" dirty="0" err="1" smtClean="0">
                  <a:solidFill>
                    <a:srgbClr val="002060"/>
                  </a:solidFill>
                  <a:latin typeface="Arial" pitchFamily="34" charset="0"/>
                  <a:cs typeface="Arial" pitchFamily="34" charset="0"/>
                </a:rPr>
                <a:t>DoDAAC</a:t>
              </a:r>
              <a:endParaRPr lang="en-US" b="1" dirty="0">
                <a:solidFill>
                  <a:srgbClr val="002060"/>
                </a:solidFill>
                <a:latin typeface="Arial" pitchFamily="34" charset="0"/>
                <a:cs typeface="Arial" pitchFamily="34" charset="0"/>
              </a:endParaRPr>
            </a:p>
          </p:txBody>
        </p:sp>
        <p:sp>
          <p:nvSpPr>
            <p:cNvPr id="12" name="TextBox 11"/>
            <p:cNvSpPr txBox="1"/>
            <p:nvPr/>
          </p:nvSpPr>
          <p:spPr>
            <a:xfrm>
              <a:off x="2022144" y="5426120"/>
              <a:ext cx="1752600" cy="369332"/>
            </a:xfrm>
            <a:prstGeom prst="rect">
              <a:avLst/>
            </a:prstGeom>
            <a:noFill/>
          </p:spPr>
          <p:txBody>
            <a:bodyPr wrap="square" rtlCol="0">
              <a:spAutoFit/>
            </a:bodyPr>
            <a:lstStyle/>
            <a:p>
              <a:pPr algn="ctr"/>
              <a:r>
                <a:rPr lang="en-US" b="1" dirty="0" smtClean="0">
                  <a:solidFill>
                    <a:srgbClr val="002060"/>
                  </a:solidFill>
                  <a:latin typeface="Arial" pitchFamily="34" charset="0"/>
                  <a:cs typeface="Arial" pitchFamily="34" charset="0"/>
                </a:rPr>
                <a:t>Julian Date</a:t>
              </a:r>
            </a:p>
          </p:txBody>
        </p:sp>
        <p:sp>
          <p:nvSpPr>
            <p:cNvPr id="13" name="TextBox 12"/>
            <p:cNvSpPr txBox="1"/>
            <p:nvPr/>
          </p:nvSpPr>
          <p:spPr>
            <a:xfrm>
              <a:off x="3469944" y="5428392"/>
              <a:ext cx="1295400" cy="923330"/>
            </a:xfrm>
            <a:prstGeom prst="rect">
              <a:avLst/>
            </a:prstGeom>
            <a:noFill/>
          </p:spPr>
          <p:txBody>
            <a:bodyPr wrap="square" rtlCol="0">
              <a:spAutoFit/>
            </a:bodyPr>
            <a:lstStyle/>
            <a:p>
              <a:pPr algn="ctr"/>
              <a:r>
                <a:rPr lang="en-US" b="1" dirty="0" smtClean="0">
                  <a:solidFill>
                    <a:srgbClr val="002060"/>
                  </a:solidFill>
                  <a:latin typeface="Arial" pitchFamily="34" charset="0"/>
                  <a:cs typeface="Arial" pitchFamily="34" charset="0"/>
                </a:rPr>
                <a:t>Shipment Specific </a:t>
              </a:r>
            </a:p>
            <a:p>
              <a:pPr algn="ctr"/>
              <a:r>
                <a:rPr lang="en-US" b="1" dirty="0" smtClean="0">
                  <a:solidFill>
                    <a:srgbClr val="002060"/>
                  </a:solidFill>
                  <a:latin typeface="Arial" pitchFamily="34" charset="0"/>
                  <a:cs typeface="Arial" pitchFamily="34" charset="0"/>
                </a:rPr>
                <a:t>Data</a:t>
              </a:r>
              <a:endParaRPr lang="en-US" b="1" dirty="0">
                <a:solidFill>
                  <a:srgbClr val="002060"/>
                </a:solidFill>
                <a:latin typeface="Arial" pitchFamily="34" charset="0"/>
                <a:cs typeface="Arial" pitchFamily="34" charset="0"/>
              </a:endParaRPr>
            </a:p>
          </p:txBody>
        </p:sp>
        <p:sp>
          <p:nvSpPr>
            <p:cNvPr id="14" name="TextBox 13"/>
            <p:cNvSpPr txBox="1"/>
            <p:nvPr/>
          </p:nvSpPr>
          <p:spPr>
            <a:xfrm>
              <a:off x="4612944" y="5421868"/>
              <a:ext cx="1295400" cy="369332"/>
            </a:xfrm>
            <a:prstGeom prst="rect">
              <a:avLst/>
            </a:prstGeom>
            <a:noFill/>
          </p:spPr>
          <p:txBody>
            <a:bodyPr wrap="square" rtlCol="0">
              <a:spAutoFit/>
            </a:bodyPr>
            <a:lstStyle/>
            <a:p>
              <a:pPr algn="ctr"/>
              <a:r>
                <a:rPr lang="en-US" b="1" dirty="0" smtClean="0">
                  <a:solidFill>
                    <a:srgbClr val="002060"/>
                  </a:solidFill>
                  <a:latin typeface="Arial" pitchFamily="34" charset="0"/>
                  <a:cs typeface="Arial" pitchFamily="34" charset="0"/>
                </a:rPr>
                <a:t>Suffix</a:t>
              </a:r>
              <a:endParaRPr lang="en-US" b="1" dirty="0">
                <a:solidFill>
                  <a:srgbClr val="002060"/>
                </a:solidFill>
                <a:latin typeface="Arial" pitchFamily="34" charset="0"/>
                <a:cs typeface="Arial" pitchFamily="34" charset="0"/>
              </a:endParaRPr>
            </a:p>
          </p:txBody>
        </p:sp>
        <p:sp>
          <p:nvSpPr>
            <p:cNvPr id="15" name="Rectangle 14"/>
            <p:cNvSpPr/>
            <p:nvPr/>
          </p:nvSpPr>
          <p:spPr>
            <a:xfrm>
              <a:off x="419626" y="3849421"/>
              <a:ext cx="5447774" cy="584775"/>
            </a:xfrm>
            <a:prstGeom prst="rect">
              <a:avLst/>
            </a:prstGeom>
          </p:spPr>
          <p:txBody>
            <a:bodyPr wrap="square">
              <a:spAutoFit/>
            </a:bodyPr>
            <a:lstStyle/>
            <a:p>
              <a:pPr marL="800100" lvl="1" indent="-342900" eaLnBrk="0" fontAlgn="base" hangingPunct="0">
                <a:spcBef>
                  <a:spcPct val="20000"/>
                </a:spcBef>
                <a:spcAft>
                  <a:spcPct val="0"/>
                </a:spcAft>
                <a:buClr>
                  <a:srgbClr val="013C88"/>
                </a:buClr>
              </a:pPr>
              <a:r>
                <a:rPr lang="en-US" sz="3200" dirty="0" smtClean="0"/>
                <a:t>      Z71117     3306        4057       XXX</a:t>
              </a:r>
              <a:endParaRPr lang="en-US" sz="2800" dirty="0" smtClean="0"/>
            </a:p>
          </p:txBody>
        </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228600" y="1219199"/>
            <a:ext cx="8610600" cy="523220"/>
          </a:xfrm>
        </p:spPr>
        <p:txBody>
          <a:bodyPr/>
          <a:lstStyle/>
          <a:p>
            <a:r>
              <a:rPr lang="en-US" sz="2800" dirty="0" err="1" smtClean="0">
                <a:solidFill>
                  <a:srgbClr val="002060"/>
                </a:solidFill>
              </a:rPr>
              <a:t>DoDAAC</a:t>
            </a:r>
            <a:endParaRPr lang="en-US" sz="2800" dirty="0" smtClean="0">
              <a:solidFill>
                <a:srgbClr val="002060"/>
              </a:solidFill>
            </a:endParaRPr>
          </a:p>
        </p:txBody>
      </p:sp>
      <p:sp>
        <p:nvSpPr>
          <p:cNvPr id="8196" name="Slide Number Placeholder 3"/>
          <p:cNvSpPr>
            <a:spLocks noGrp="1"/>
          </p:cNvSpPr>
          <p:nvPr>
            <p:ph type="sldNum" sz="quarter" idx="10"/>
          </p:nvPr>
        </p:nvSpPr>
        <p:spPr>
          <a:noFill/>
        </p:spPr>
        <p:txBody>
          <a:bodyPr/>
          <a:lstStyle/>
          <a:p>
            <a:fld id="{8521691B-2594-4446-A279-6A9EDF280FA2}" type="slidenum">
              <a:rPr lang="en-US" smtClean="0"/>
              <a:pPr/>
              <a:t>18</a:t>
            </a:fld>
            <a:endParaRPr lang="en-US" dirty="0" smtClean="0"/>
          </a:p>
        </p:txBody>
      </p:sp>
      <p:sp>
        <p:nvSpPr>
          <p:cNvPr id="5" name="Content Placeholder 2"/>
          <p:cNvSpPr txBox="1">
            <a:spLocks/>
          </p:cNvSpPr>
          <p:nvPr/>
        </p:nvSpPr>
        <p:spPr bwMode="auto">
          <a:xfrm>
            <a:off x="-381000" y="1676400"/>
            <a:ext cx="6019800" cy="762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800100" lvl="1" indent="-342900" eaLnBrk="0" fontAlgn="base" hangingPunct="0">
              <a:spcBef>
                <a:spcPct val="20000"/>
              </a:spcBef>
              <a:spcAft>
                <a:spcPct val="0"/>
              </a:spcAft>
              <a:buClr>
                <a:srgbClr val="013C88"/>
              </a:buClr>
              <a:buFont typeface="Arial" pitchFamily="34" charset="0"/>
              <a:buChar char="•"/>
            </a:pPr>
            <a:r>
              <a:rPr kumimoji="0" lang="en-US" sz="2000" b="1" i="0" u="none" strike="noStrike" kern="0" cap="none" spc="0" normalizeH="0" baseline="0" noProof="0" dirty="0" smtClean="0">
                <a:ln>
                  <a:noFill/>
                </a:ln>
                <a:solidFill>
                  <a:srgbClr val="002060"/>
                </a:solidFill>
                <a:effectLst/>
                <a:uLnTx/>
                <a:uFillTx/>
                <a:latin typeface="Arial" pitchFamily="34" charset="0"/>
                <a:ea typeface="+mn-ea"/>
                <a:cs typeface="Arial" pitchFamily="34" charset="0"/>
              </a:rPr>
              <a:t>First</a:t>
            </a:r>
            <a:r>
              <a:rPr kumimoji="0" lang="en-US" sz="2000" b="1" i="0" u="none" strike="noStrike" kern="0" cap="none" spc="0" normalizeH="0" noProof="0" dirty="0" smtClean="0">
                <a:ln>
                  <a:noFill/>
                </a:ln>
                <a:solidFill>
                  <a:srgbClr val="002060"/>
                </a:solidFill>
                <a:effectLst/>
                <a:uLnTx/>
                <a:uFillTx/>
                <a:latin typeface="Arial" pitchFamily="34" charset="0"/>
                <a:ea typeface="+mn-ea"/>
                <a:cs typeface="Arial" pitchFamily="34" charset="0"/>
              </a:rPr>
              <a:t> Digit Identifies Service or Agency</a:t>
            </a:r>
          </a:p>
          <a:p>
            <a:pPr marL="800100" lvl="1" indent="-342900" eaLnBrk="0" fontAlgn="base" hangingPunct="0">
              <a:spcBef>
                <a:spcPct val="20000"/>
              </a:spcBef>
              <a:spcAft>
                <a:spcPct val="0"/>
              </a:spcAft>
              <a:buClr>
                <a:srgbClr val="013C88"/>
              </a:buClr>
              <a:buFont typeface="Arial" pitchFamily="34" charset="0"/>
              <a:buChar char="•"/>
            </a:pPr>
            <a:r>
              <a:rPr lang="en-US" sz="2000" b="1" kern="0" baseline="0" dirty="0" smtClean="0">
                <a:solidFill>
                  <a:srgbClr val="002060"/>
                </a:solidFill>
                <a:latin typeface="Arial" pitchFamily="34" charset="0"/>
                <a:cs typeface="Arial" pitchFamily="34" charset="0"/>
              </a:rPr>
              <a:t>2</a:t>
            </a:r>
            <a:r>
              <a:rPr lang="en-US" sz="2000" b="1" kern="0" baseline="30000" dirty="0" smtClean="0">
                <a:solidFill>
                  <a:srgbClr val="002060"/>
                </a:solidFill>
                <a:latin typeface="Arial" pitchFamily="34" charset="0"/>
                <a:cs typeface="Arial" pitchFamily="34" charset="0"/>
              </a:rPr>
              <a:t>nd</a:t>
            </a:r>
            <a:r>
              <a:rPr lang="en-US" sz="2000" b="1" kern="0" baseline="0" dirty="0" smtClean="0">
                <a:solidFill>
                  <a:srgbClr val="002060"/>
                </a:solidFill>
                <a:latin typeface="Arial" pitchFamily="34" charset="0"/>
                <a:cs typeface="Arial" pitchFamily="34" charset="0"/>
              </a:rPr>
              <a:t>-6</a:t>
            </a:r>
            <a:r>
              <a:rPr lang="en-US" sz="2000" b="1" kern="0" baseline="30000" dirty="0" smtClean="0">
                <a:solidFill>
                  <a:srgbClr val="002060"/>
                </a:solidFill>
                <a:latin typeface="Arial" pitchFamily="34" charset="0"/>
                <a:cs typeface="Arial" pitchFamily="34" charset="0"/>
              </a:rPr>
              <a:t>th</a:t>
            </a:r>
            <a:r>
              <a:rPr lang="en-US" sz="2000" b="1" kern="0" dirty="0" smtClean="0">
                <a:solidFill>
                  <a:srgbClr val="002060"/>
                </a:solidFill>
                <a:latin typeface="Arial" pitchFamily="34" charset="0"/>
                <a:cs typeface="Arial" pitchFamily="34" charset="0"/>
              </a:rPr>
              <a:t> Digit Refines</a:t>
            </a:r>
            <a:endParaRPr kumimoji="0" lang="en-US" sz="2000" b="1" i="0" u="none" strike="noStrike" kern="0" cap="none" spc="0" normalizeH="0" baseline="0" noProof="0" dirty="0" smtClean="0">
              <a:ln>
                <a:noFill/>
              </a:ln>
              <a:solidFill>
                <a:srgbClr val="002060"/>
              </a:solidFill>
              <a:effectLst/>
              <a:uLnTx/>
              <a:uFillTx/>
              <a:latin typeface="Arial" pitchFamily="34" charset="0"/>
              <a:ea typeface="+mn-ea"/>
              <a:cs typeface="Arial" pitchFamily="34" charset="0"/>
            </a:endParaRPr>
          </a:p>
        </p:txBody>
      </p:sp>
      <p:graphicFrame>
        <p:nvGraphicFramePr>
          <p:cNvPr id="17" name="Table 16"/>
          <p:cNvGraphicFramePr>
            <a:graphicFrameLocks noGrp="1"/>
          </p:cNvGraphicFramePr>
          <p:nvPr/>
        </p:nvGraphicFramePr>
        <p:xfrm>
          <a:off x="117954" y="2735892"/>
          <a:ext cx="2057401" cy="3352799"/>
        </p:xfrm>
        <a:graphic>
          <a:graphicData uri="http://schemas.openxmlformats.org/drawingml/2006/table">
            <a:tbl>
              <a:tblPr firstRow="1" bandRow="1">
                <a:tableStyleId>{9DCAF9ED-07DC-4A11-8D7F-57B35C25682E}</a:tableStyleId>
              </a:tblPr>
              <a:tblGrid>
                <a:gridCol w="814388"/>
                <a:gridCol w="1243013"/>
              </a:tblGrid>
              <a:tr h="557888">
                <a:tc>
                  <a:txBody>
                    <a:bodyPr/>
                    <a:lstStyle/>
                    <a:p>
                      <a:pPr algn="ctr"/>
                      <a:r>
                        <a:rPr lang="en-US" sz="1400" dirty="0" smtClean="0"/>
                        <a:t>First Digit</a:t>
                      </a:r>
                      <a:endParaRPr lang="en-US" sz="1400" dirty="0"/>
                    </a:p>
                  </a:txBody>
                  <a:tcPr/>
                </a:tc>
                <a:tc>
                  <a:txBody>
                    <a:bodyPr/>
                    <a:lstStyle/>
                    <a:p>
                      <a:pPr algn="ctr"/>
                      <a:r>
                        <a:rPr lang="en-US" sz="1400" dirty="0" smtClean="0"/>
                        <a:t>Service/ Agency</a:t>
                      </a:r>
                      <a:endParaRPr lang="en-US" sz="1400" dirty="0"/>
                    </a:p>
                  </a:txBody>
                  <a:tcPr/>
                </a:tc>
              </a:tr>
              <a:tr h="399273">
                <a:tc>
                  <a:txBody>
                    <a:bodyPr/>
                    <a:lstStyle/>
                    <a:p>
                      <a:pPr algn="ctr"/>
                      <a:r>
                        <a:rPr lang="en-US" sz="1400" dirty="0" smtClean="0"/>
                        <a:t>A</a:t>
                      </a:r>
                      <a:endParaRPr lang="en-US" sz="1400" dirty="0"/>
                    </a:p>
                  </a:txBody>
                  <a:tcPr/>
                </a:tc>
                <a:tc>
                  <a:txBody>
                    <a:bodyPr/>
                    <a:lstStyle/>
                    <a:p>
                      <a:pPr algn="ctr"/>
                      <a:r>
                        <a:rPr lang="en-US" sz="1400" dirty="0" smtClean="0"/>
                        <a:t>Army</a:t>
                      </a:r>
                      <a:endParaRPr lang="en-US" sz="1400" dirty="0"/>
                    </a:p>
                  </a:txBody>
                  <a:tcPr/>
                </a:tc>
              </a:tr>
              <a:tr h="399273">
                <a:tc>
                  <a:txBody>
                    <a:bodyPr/>
                    <a:lstStyle/>
                    <a:p>
                      <a:pPr algn="ctr"/>
                      <a:r>
                        <a:rPr lang="en-US" sz="1400" dirty="0" smtClean="0"/>
                        <a:t>G</a:t>
                      </a:r>
                      <a:endParaRPr lang="en-US" sz="1400" dirty="0"/>
                    </a:p>
                  </a:txBody>
                  <a:tcPr/>
                </a:tc>
                <a:tc>
                  <a:txBody>
                    <a:bodyPr/>
                    <a:lstStyle/>
                    <a:p>
                      <a:pPr algn="ctr"/>
                      <a:r>
                        <a:rPr lang="en-US" sz="1400" dirty="0" smtClean="0"/>
                        <a:t>GSA</a:t>
                      </a:r>
                      <a:endParaRPr lang="en-US" sz="1400" dirty="0"/>
                    </a:p>
                  </a:txBody>
                  <a:tcPr/>
                </a:tc>
              </a:tr>
              <a:tr h="399273">
                <a:tc>
                  <a:txBody>
                    <a:bodyPr/>
                    <a:lstStyle/>
                    <a:p>
                      <a:pPr algn="ctr"/>
                      <a:r>
                        <a:rPr lang="en-US" sz="1400" dirty="0" smtClean="0"/>
                        <a:t>F</a:t>
                      </a:r>
                      <a:endParaRPr lang="en-US" sz="1400" dirty="0"/>
                    </a:p>
                  </a:txBody>
                  <a:tcPr/>
                </a:tc>
                <a:tc>
                  <a:txBody>
                    <a:bodyPr/>
                    <a:lstStyle/>
                    <a:p>
                      <a:pPr algn="ctr"/>
                      <a:r>
                        <a:rPr lang="en-US" sz="1400" dirty="0" smtClean="0"/>
                        <a:t>Air Force</a:t>
                      </a:r>
                      <a:endParaRPr lang="en-US" sz="1400" dirty="0"/>
                    </a:p>
                  </a:txBody>
                  <a:tcPr/>
                </a:tc>
              </a:tr>
              <a:tr h="399273">
                <a:tc>
                  <a:txBody>
                    <a:bodyPr/>
                    <a:lstStyle/>
                    <a:p>
                      <a:pPr algn="ctr"/>
                      <a:r>
                        <a:rPr lang="en-US" sz="1400" dirty="0" smtClean="0"/>
                        <a:t>M</a:t>
                      </a:r>
                      <a:endParaRPr lang="en-US" sz="1400" dirty="0"/>
                    </a:p>
                  </a:txBody>
                  <a:tcPr/>
                </a:tc>
                <a:tc>
                  <a:txBody>
                    <a:bodyPr/>
                    <a:lstStyle/>
                    <a:p>
                      <a:pPr algn="ctr"/>
                      <a:r>
                        <a:rPr lang="en-US" sz="1400" dirty="0" smtClean="0"/>
                        <a:t>Marines</a:t>
                      </a:r>
                      <a:endParaRPr lang="en-US" sz="1400" dirty="0"/>
                    </a:p>
                  </a:txBody>
                  <a:tcPr/>
                </a:tc>
              </a:tr>
              <a:tr h="399273">
                <a:tc>
                  <a:txBody>
                    <a:bodyPr/>
                    <a:lstStyle/>
                    <a:p>
                      <a:pPr algn="ctr"/>
                      <a:r>
                        <a:rPr lang="en-US" sz="1400" dirty="0" smtClean="0"/>
                        <a:t>N</a:t>
                      </a:r>
                      <a:endParaRPr lang="en-US" sz="1400" dirty="0"/>
                    </a:p>
                  </a:txBody>
                  <a:tcPr/>
                </a:tc>
                <a:tc>
                  <a:txBody>
                    <a:bodyPr/>
                    <a:lstStyle/>
                    <a:p>
                      <a:pPr algn="ctr"/>
                      <a:r>
                        <a:rPr lang="en-US" sz="1400" dirty="0" smtClean="0"/>
                        <a:t>Navy</a:t>
                      </a:r>
                      <a:endParaRPr lang="en-US" sz="1400" dirty="0"/>
                    </a:p>
                  </a:txBody>
                  <a:tcPr/>
                </a:tc>
              </a:tr>
              <a:tr h="399273">
                <a:tc>
                  <a:txBody>
                    <a:bodyPr/>
                    <a:lstStyle/>
                    <a:p>
                      <a:pPr algn="ctr"/>
                      <a:r>
                        <a:rPr lang="en-US" sz="1400" dirty="0" smtClean="0"/>
                        <a:t>S</a:t>
                      </a:r>
                      <a:endParaRPr lang="en-US" sz="1400" dirty="0"/>
                    </a:p>
                  </a:txBody>
                  <a:tcPr/>
                </a:tc>
                <a:tc>
                  <a:txBody>
                    <a:bodyPr/>
                    <a:lstStyle/>
                    <a:p>
                      <a:pPr algn="ctr"/>
                      <a:r>
                        <a:rPr lang="en-US" sz="1400" dirty="0" smtClean="0"/>
                        <a:t>DLA</a:t>
                      </a:r>
                      <a:endParaRPr lang="en-US" sz="1400" dirty="0"/>
                    </a:p>
                  </a:txBody>
                  <a:tcPr/>
                </a:tc>
              </a:tr>
              <a:tr h="399273">
                <a:tc>
                  <a:txBody>
                    <a:bodyPr/>
                    <a:lstStyle/>
                    <a:p>
                      <a:pPr algn="ctr"/>
                      <a:r>
                        <a:rPr lang="en-US" sz="1400" dirty="0" smtClean="0"/>
                        <a:t>Z</a:t>
                      </a:r>
                      <a:endParaRPr lang="en-US" sz="1400" dirty="0"/>
                    </a:p>
                  </a:txBody>
                  <a:tcPr/>
                </a:tc>
                <a:tc>
                  <a:txBody>
                    <a:bodyPr/>
                    <a:lstStyle/>
                    <a:p>
                      <a:pPr algn="ctr"/>
                      <a:r>
                        <a:rPr lang="en-US" sz="1400" dirty="0" smtClean="0"/>
                        <a:t>Coast Guard</a:t>
                      </a:r>
                      <a:endParaRPr lang="en-US" sz="1400" dirty="0"/>
                    </a:p>
                  </a:txBody>
                  <a:tcPr/>
                </a:tc>
              </a:tr>
            </a:tbl>
          </a:graphicData>
        </a:graphic>
      </p:graphicFrame>
      <p:graphicFrame>
        <p:nvGraphicFramePr>
          <p:cNvPr id="20" name="Table 19"/>
          <p:cNvGraphicFramePr>
            <a:graphicFrameLocks noGrp="1"/>
          </p:cNvGraphicFramePr>
          <p:nvPr/>
        </p:nvGraphicFramePr>
        <p:xfrm>
          <a:off x="3131506" y="2057400"/>
          <a:ext cx="5867400" cy="4674435"/>
        </p:xfrm>
        <a:graphic>
          <a:graphicData uri="http://schemas.openxmlformats.org/drawingml/2006/table">
            <a:tbl>
              <a:tblPr firstRow="1" bandRow="1">
                <a:tableStyleId>{9DCAF9ED-07DC-4A11-8D7F-57B35C25682E}</a:tableStyleId>
              </a:tblPr>
              <a:tblGrid>
                <a:gridCol w="907094"/>
                <a:gridCol w="685800"/>
                <a:gridCol w="4274506"/>
              </a:tblGrid>
              <a:tr h="237315">
                <a:tc>
                  <a:txBody>
                    <a:bodyPr/>
                    <a:lstStyle/>
                    <a:p>
                      <a:pPr marL="0" marR="0">
                        <a:spcBef>
                          <a:spcPts val="0"/>
                        </a:spcBef>
                        <a:spcAft>
                          <a:spcPts val="0"/>
                        </a:spcAft>
                      </a:pPr>
                      <a:r>
                        <a:rPr lang="en-US" sz="1400" dirty="0"/>
                        <a:t>Position</a:t>
                      </a:r>
                      <a:endParaRPr lang="en-US" sz="1400" dirty="0">
                        <a:latin typeface="Times New Roman"/>
                        <a:ea typeface="Times New Roman"/>
                        <a:cs typeface="Times New Roman"/>
                      </a:endParaRPr>
                    </a:p>
                  </a:txBody>
                  <a:tcPr marL="68580" marR="68580" marT="0" marB="0"/>
                </a:tc>
                <a:tc>
                  <a:txBody>
                    <a:bodyPr/>
                    <a:lstStyle/>
                    <a:p>
                      <a:pPr marL="0" marR="0">
                        <a:spcBef>
                          <a:spcPts val="0"/>
                        </a:spcBef>
                        <a:spcAft>
                          <a:spcPts val="0"/>
                        </a:spcAft>
                      </a:pPr>
                      <a:r>
                        <a:rPr lang="en-US" sz="1400" dirty="0"/>
                        <a:t>Code</a:t>
                      </a:r>
                      <a:endParaRPr lang="en-US" sz="1400" dirty="0">
                        <a:latin typeface="Times New Roman"/>
                        <a:ea typeface="Times New Roman"/>
                        <a:cs typeface="Times New Roman"/>
                      </a:endParaRPr>
                    </a:p>
                  </a:txBody>
                  <a:tcPr marL="68580" marR="68580" marT="0" marB="0"/>
                </a:tc>
                <a:tc>
                  <a:txBody>
                    <a:bodyPr/>
                    <a:lstStyle/>
                    <a:p>
                      <a:pPr marL="0" marR="0">
                        <a:spcBef>
                          <a:spcPts val="0"/>
                        </a:spcBef>
                        <a:spcAft>
                          <a:spcPts val="0"/>
                        </a:spcAft>
                      </a:pPr>
                      <a:r>
                        <a:rPr lang="en-US" sz="1400" dirty="0"/>
                        <a:t>Description</a:t>
                      </a:r>
                      <a:endParaRPr lang="en-US" sz="1400" dirty="0">
                        <a:latin typeface="Times New Roman"/>
                        <a:ea typeface="Times New Roman"/>
                        <a:cs typeface="Times New Roman"/>
                      </a:endParaRPr>
                    </a:p>
                  </a:txBody>
                  <a:tcPr marL="68580" marR="68580" marT="0" marB="0"/>
                </a:tc>
              </a:tr>
              <a:tr h="208893">
                <a:tc>
                  <a:txBody>
                    <a:bodyPr/>
                    <a:lstStyle/>
                    <a:p>
                      <a:pPr marL="0" marR="0">
                        <a:spcBef>
                          <a:spcPts val="0"/>
                        </a:spcBef>
                        <a:spcAft>
                          <a:spcPts val="0"/>
                        </a:spcAft>
                      </a:pPr>
                      <a:r>
                        <a:rPr lang="en-US" sz="1400" dirty="0"/>
                        <a:t>1</a:t>
                      </a:r>
                      <a:endParaRPr lang="en-US" sz="1400" dirty="0">
                        <a:latin typeface="Times New Roman"/>
                        <a:ea typeface="Times New Roman"/>
                        <a:cs typeface="Times New Roman"/>
                      </a:endParaRPr>
                    </a:p>
                  </a:txBody>
                  <a:tcPr marL="68580" marR="68580" marT="0" marB="0"/>
                </a:tc>
                <a:tc>
                  <a:txBody>
                    <a:bodyPr/>
                    <a:lstStyle/>
                    <a:p>
                      <a:pPr marL="0" marR="0">
                        <a:spcBef>
                          <a:spcPts val="0"/>
                        </a:spcBef>
                        <a:spcAft>
                          <a:spcPts val="0"/>
                        </a:spcAft>
                      </a:pPr>
                      <a:r>
                        <a:rPr lang="en-US" sz="1400"/>
                        <a:t>Z</a:t>
                      </a:r>
                      <a:endParaRPr lang="en-US" sz="1400">
                        <a:latin typeface="Times New Roman"/>
                        <a:ea typeface="Times New Roman"/>
                        <a:cs typeface="Times New Roman"/>
                      </a:endParaRPr>
                    </a:p>
                  </a:txBody>
                  <a:tcPr marL="68580" marR="68580" marT="0" marB="0"/>
                </a:tc>
                <a:tc>
                  <a:txBody>
                    <a:bodyPr/>
                    <a:lstStyle/>
                    <a:p>
                      <a:pPr marL="0" marR="0">
                        <a:spcBef>
                          <a:spcPts val="0"/>
                        </a:spcBef>
                        <a:spcAft>
                          <a:spcPts val="0"/>
                        </a:spcAft>
                      </a:pPr>
                      <a:r>
                        <a:rPr lang="en-US" sz="1400" dirty="0"/>
                        <a:t>Coast Guard</a:t>
                      </a:r>
                      <a:endParaRPr lang="en-US" sz="1400" dirty="0">
                        <a:latin typeface="Times New Roman"/>
                        <a:ea typeface="Times New Roman"/>
                        <a:cs typeface="Times New Roman"/>
                      </a:endParaRPr>
                    </a:p>
                  </a:txBody>
                  <a:tcPr marL="68580" marR="68580" marT="0" marB="0"/>
                </a:tc>
              </a:tr>
              <a:tr h="237315">
                <a:tc>
                  <a:txBody>
                    <a:bodyPr/>
                    <a:lstStyle/>
                    <a:p>
                      <a:pPr marL="0" marR="0">
                        <a:spcBef>
                          <a:spcPts val="0"/>
                        </a:spcBef>
                        <a:spcAft>
                          <a:spcPts val="0"/>
                        </a:spcAft>
                      </a:pPr>
                      <a:r>
                        <a:rPr lang="en-US" sz="1400" dirty="0"/>
                        <a:t> </a:t>
                      </a:r>
                      <a:endParaRPr lang="en-US" sz="1400" dirty="0">
                        <a:latin typeface="Times New Roman"/>
                        <a:ea typeface="Times New Roman"/>
                        <a:cs typeface="Times New Roman"/>
                      </a:endParaRPr>
                    </a:p>
                  </a:txBody>
                  <a:tcPr marL="68580" marR="68580" marT="0" marB="0"/>
                </a:tc>
                <a:tc>
                  <a:txBody>
                    <a:bodyPr/>
                    <a:lstStyle/>
                    <a:p>
                      <a:pPr marL="0" marR="0">
                        <a:spcBef>
                          <a:spcPts val="0"/>
                        </a:spcBef>
                        <a:spcAft>
                          <a:spcPts val="0"/>
                        </a:spcAft>
                      </a:pPr>
                      <a:endParaRPr lang="en-US" sz="1400">
                        <a:latin typeface="Times New Roman"/>
                        <a:ea typeface="Times New Roman"/>
                        <a:cs typeface="Times New Roman"/>
                      </a:endParaRPr>
                    </a:p>
                  </a:txBody>
                  <a:tcPr marL="68580" marR="68580" marT="0" marB="0"/>
                </a:tc>
                <a:tc>
                  <a:txBody>
                    <a:bodyPr/>
                    <a:lstStyle/>
                    <a:p>
                      <a:pPr marL="0" marR="0">
                        <a:spcBef>
                          <a:spcPts val="0"/>
                        </a:spcBef>
                        <a:spcAft>
                          <a:spcPts val="0"/>
                        </a:spcAft>
                      </a:pPr>
                      <a:endParaRPr lang="en-US" sz="1400" dirty="0">
                        <a:latin typeface="Times New Roman"/>
                        <a:ea typeface="Times New Roman"/>
                        <a:cs typeface="Times New Roman"/>
                      </a:endParaRPr>
                    </a:p>
                  </a:txBody>
                  <a:tcPr marL="68580" marR="68580" marT="0" marB="0"/>
                </a:tc>
              </a:tr>
              <a:tr h="237315">
                <a:tc>
                  <a:txBody>
                    <a:bodyPr/>
                    <a:lstStyle/>
                    <a:p>
                      <a:pPr marL="0" marR="0">
                        <a:spcBef>
                          <a:spcPts val="0"/>
                        </a:spcBef>
                        <a:spcAft>
                          <a:spcPts val="0"/>
                        </a:spcAft>
                      </a:pPr>
                      <a:r>
                        <a:rPr lang="en-US" sz="1400" dirty="0"/>
                        <a:t>2</a:t>
                      </a:r>
                      <a:endParaRPr lang="en-US" sz="1400" dirty="0">
                        <a:latin typeface="Times New Roman"/>
                        <a:ea typeface="Times New Roman"/>
                        <a:cs typeface="Times New Roman"/>
                      </a:endParaRPr>
                    </a:p>
                  </a:txBody>
                  <a:tcPr marL="68580" marR="68580" marT="0" marB="0"/>
                </a:tc>
                <a:tc>
                  <a:txBody>
                    <a:bodyPr/>
                    <a:lstStyle/>
                    <a:p>
                      <a:pPr marL="0" marR="0">
                        <a:spcBef>
                          <a:spcPts val="0"/>
                        </a:spcBef>
                        <a:spcAft>
                          <a:spcPts val="0"/>
                        </a:spcAft>
                      </a:pPr>
                      <a:r>
                        <a:rPr lang="en-US" sz="1400" dirty="0"/>
                        <a:t>0</a:t>
                      </a:r>
                      <a:endParaRPr lang="en-US" sz="1400" dirty="0">
                        <a:latin typeface="Times New Roman"/>
                        <a:ea typeface="Times New Roman"/>
                        <a:cs typeface="Times New Roman"/>
                      </a:endParaRPr>
                    </a:p>
                  </a:txBody>
                  <a:tcPr marL="68580" marR="68580" marT="0" marB="0"/>
                </a:tc>
                <a:tc>
                  <a:txBody>
                    <a:bodyPr/>
                    <a:lstStyle/>
                    <a:p>
                      <a:pPr marL="0" marR="0">
                        <a:spcBef>
                          <a:spcPts val="0"/>
                        </a:spcBef>
                        <a:spcAft>
                          <a:spcPts val="0"/>
                        </a:spcAft>
                      </a:pPr>
                      <a:r>
                        <a:rPr lang="en-US" sz="1400"/>
                        <a:t>Contractors</a:t>
                      </a:r>
                      <a:endParaRPr lang="en-US" sz="1400">
                        <a:latin typeface="Times New Roman"/>
                        <a:ea typeface="Times New Roman"/>
                        <a:cs typeface="Times New Roman"/>
                      </a:endParaRPr>
                    </a:p>
                  </a:txBody>
                  <a:tcPr marL="68580" marR="68580" marT="0" marB="0"/>
                </a:tc>
              </a:tr>
              <a:tr h="237315">
                <a:tc>
                  <a:txBody>
                    <a:bodyPr/>
                    <a:lstStyle/>
                    <a:p>
                      <a:pPr marL="0" marR="0">
                        <a:spcBef>
                          <a:spcPts val="0"/>
                        </a:spcBef>
                        <a:spcAft>
                          <a:spcPts val="0"/>
                        </a:spcAft>
                      </a:pPr>
                      <a:endParaRPr lang="en-US" sz="1400">
                        <a:latin typeface="Times New Roman"/>
                        <a:ea typeface="Times New Roman"/>
                        <a:cs typeface="Times New Roman"/>
                      </a:endParaRPr>
                    </a:p>
                  </a:txBody>
                  <a:tcPr marL="68580" marR="68580" marT="0" marB="0"/>
                </a:tc>
                <a:tc>
                  <a:txBody>
                    <a:bodyPr/>
                    <a:lstStyle/>
                    <a:p>
                      <a:pPr marL="0" marR="0">
                        <a:spcBef>
                          <a:spcPts val="0"/>
                        </a:spcBef>
                        <a:spcAft>
                          <a:spcPts val="0"/>
                        </a:spcAft>
                      </a:pPr>
                      <a:r>
                        <a:rPr lang="en-US" sz="1400" dirty="0"/>
                        <a:t>1</a:t>
                      </a:r>
                      <a:endParaRPr lang="en-US" sz="1400" dirty="0">
                        <a:latin typeface="Times New Roman"/>
                        <a:ea typeface="Times New Roman"/>
                        <a:cs typeface="Times New Roman"/>
                      </a:endParaRPr>
                    </a:p>
                  </a:txBody>
                  <a:tcPr marL="68580" marR="68580" marT="0" marB="0"/>
                </a:tc>
                <a:tc>
                  <a:txBody>
                    <a:bodyPr/>
                    <a:lstStyle/>
                    <a:p>
                      <a:pPr marL="0" marR="0">
                        <a:spcBef>
                          <a:spcPts val="0"/>
                        </a:spcBef>
                        <a:spcAft>
                          <a:spcPts val="0"/>
                        </a:spcAft>
                      </a:pPr>
                      <a:r>
                        <a:rPr lang="en-US" sz="1400" dirty="0"/>
                        <a:t>Vessels</a:t>
                      </a:r>
                      <a:endParaRPr lang="en-US" sz="1400" dirty="0">
                        <a:latin typeface="Times New Roman"/>
                        <a:ea typeface="Times New Roman"/>
                        <a:cs typeface="Times New Roman"/>
                      </a:endParaRPr>
                    </a:p>
                  </a:txBody>
                  <a:tcPr marL="68580" marR="68580" marT="0" marB="0"/>
                </a:tc>
              </a:tr>
              <a:tr h="237315">
                <a:tc>
                  <a:txBody>
                    <a:bodyPr/>
                    <a:lstStyle/>
                    <a:p>
                      <a:pPr marL="0" marR="0">
                        <a:spcBef>
                          <a:spcPts val="0"/>
                        </a:spcBef>
                        <a:spcAft>
                          <a:spcPts val="0"/>
                        </a:spcAft>
                      </a:pPr>
                      <a:endParaRPr lang="en-US" sz="1400">
                        <a:latin typeface="Times New Roman"/>
                        <a:ea typeface="Times New Roman"/>
                        <a:cs typeface="Times New Roman"/>
                      </a:endParaRPr>
                    </a:p>
                  </a:txBody>
                  <a:tcPr marL="68580" marR="68580" marT="0" marB="0"/>
                </a:tc>
                <a:tc>
                  <a:txBody>
                    <a:bodyPr/>
                    <a:lstStyle/>
                    <a:p>
                      <a:pPr marL="0" marR="0">
                        <a:spcBef>
                          <a:spcPts val="0"/>
                        </a:spcBef>
                        <a:spcAft>
                          <a:spcPts val="0"/>
                        </a:spcAft>
                      </a:pPr>
                      <a:r>
                        <a:rPr lang="en-US" sz="1400" dirty="0"/>
                        <a:t>2</a:t>
                      </a:r>
                      <a:endParaRPr lang="en-US" sz="1400" dirty="0">
                        <a:latin typeface="Times New Roman"/>
                        <a:ea typeface="Times New Roman"/>
                        <a:cs typeface="Times New Roman"/>
                      </a:endParaRPr>
                    </a:p>
                  </a:txBody>
                  <a:tcPr marL="68580" marR="68580" marT="0" marB="0"/>
                </a:tc>
                <a:tc>
                  <a:txBody>
                    <a:bodyPr/>
                    <a:lstStyle/>
                    <a:p>
                      <a:pPr marL="0" marR="0">
                        <a:spcBef>
                          <a:spcPts val="0"/>
                        </a:spcBef>
                        <a:spcAft>
                          <a:spcPts val="0"/>
                        </a:spcAft>
                      </a:pPr>
                      <a:r>
                        <a:rPr lang="en-US" sz="1400" dirty="0"/>
                        <a:t>Air Stations and Detachments</a:t>
                      </a:r>
                      <a:endParaRPr lang="en-US" sz="1400" dirty="0">
                        <a:latin typeface="Times New Roman"/>
                        <a:ea typeface="Times New Roman"/>
                        <a:cs typeface="Times New Roman"/>
                      </a:endParaRPr>
                    </a:p>
                  </a:txBody>
                  <a:tcPr marL="68580" marR="68580" marT="0" marB="0"/>
                </a:tc>
              </a:tr>
              <a:tr h="237315">
                <a:tc>
                  <a:txBody>
                    <a:bodyPr/>
                    <a:lstStyle/>
                    <a:p>
                      <a:pPr marL="0" marR="0">
                        <a:spcBef>
                          <a:spcPts val="0"/>
                        </a:spcBef>
                        <a:spcAft>
                          <a:spcPts val="0"/>
                        </a:spcAft>
                      </a:pPr>
                      <a:endParaRPr lang="en-US" sz="1400">
                        <a:latin typeface="Times New Roman"/>
                        <a:ea typeface="Times New Roman"/>
                        <a:cs typeface="Times New Roman"/>
                      </a:endParaRPr>
                    </a:p>
                  </a:txBody>
                  <a:tcPr marL="68580" marR="68580" marT="0" marB="0"/>
                </a:tc>
                <a:tc>
                  <a:txBody>
                    <a:bodyPr/>
                    <a:lstStyle/>
                    <a:p>
                      <a:pPr marL="0" marR="0">
                        <a:spcBef>
                          <a:spcPts val="0"/>
                        </a:spcBef>
                        <a:spcAft>
                          <a:spcPts val="0"/>
                        </a:spcAft>
                      </a:pPr>
                      <a:r>
                        <a:rPr lang="en-US" sz="1400" dirty="0"/>
                        <a:t>3</a:t>
                      </a:r>
                      <a:endParaRPr lang="en-US" sz="1400" dirty="0">
                        <a:latin typeface="Times New Roman"/>
                        <a:ea typeface="Times New Roman"/>
                        <a:cs typeface="Times New Roman"/>
                      </a:endParaRPr>
                    </a:p>
                  </a:txBody>
                  <a:tcPr marL="68580" marR="68580" marT="0" marB="0"/>
                </a:tc>
                <a:tc>
                  <a:txBody>
                    <a:bodyPr/>
                    <a:lstStyle/>
                    <a:p>
                      <a:pPr marL="0" marR="0">
                        <a:spcBef>
                          <a:spcPts val="0"/>
                        </a:spcBef>
                        <a:spcAft>
                          <a:spcPts val="0"/>
                        </a:spcAft>
                      </a:pPr>
                      <a:r>
                        <a:rPr lang="en-US" sz="1400" dirty="0"/>
                        <a:t>Shore stations and Navigational Aids</a:t>
                      </a:r>
                      <a:endParaRPr lang="en-US" sz="1400" dirty="0">
                        <a:latin typeface="Times New Roman"/>
                        <a:ea typeface="Times New Roman"/>
                        <a:cs typeface="Times New Roman"/>
                      </a:endParaRPr>
                    </a:p>
                  </a:txBody>
                  <a:tcPr marL="68580" marR="68580" marT="0" marB="0"/>
                </a:tc>
              </a:tr>
              <a:tr h="237315">
                <a:tc>
                  <a:txBody>
                    <a:bodyPr/>
                    <a:lstStyle/>
                    <a:p>
                      <a:pPr marL="0" marR="0">
                        <a:spcBef>
                          <a:spcPts val="0"/>
                        </a:spcBef>
                        <a:spcAft>
                          <a:spcPts val="0"/>
                        </a:spcAft>
                      </a:pPr>
                      <a:endParaRPr lang="en-US" sz="1400">
                        <a:latin typeface="Times New Roman"/>
                        <a:ea typeface="Times New Roman"/>
                        <a:cs typeface="Times New Roman"/>
                      </a:endParaRPr>
                    </a:p>
                  </a:txBody>
                  <a:tcPr marL="68580" marR="68580" marT="0" marB="0"/>
                </a:tc>
                <a:tc>
                  <a:txBody>
                    <a:bodyPr/>
                    <a:lstStyle/>
                    <a:p>
                      <a:pPr marL="0" marR="0">
                        <a:spcBef>
                          <a:spcPts val="0"/>
                        </a:spcBef>
                        <a:spcAft>
                          <a:spcPts val="0"/>
                        </a:spcAft>
                      </a:pPr>
                      <a:r>
                        <a:rPr lang="en-US" sz="1400"/>
                        <a:t>4</a:t>
                      </a:r>
                      <a:endParaRPr lang="en-US" sz="1400">
                        <a:latin typeface="Times New Roman"/>
                        <a:ea typeface="Times New Roman"/>
                        <a:cs typeface="Times New Roman"/>
                      </a:endParaRPr>
                    </a:p>
                  </a:txBody>
                  <a:tcPr marL="68580" marR="68580" marT="0" marB="0"/>
                </a:tc>
                <a:tc>
                  <a:txBody>
                    <a:bodyPr/>
                    <a:lstStyle/>
                    <a:p>
                      <a:pPr marL="0" marR="0">
                        <a:spcBef>
                          <a:spcPts val="0"/>
                        </a:spcBef>
                        <a:spcAft>
                          <a:spcPts val="0"/>
                        </a:spcAft>
                      </a:pPr>
                      <a:r>
                        <a:rPr lang="en-US" sz="1400" dirty="0"/>
                        <a:t>Loran Stations and Aids to Navigation Teams and Facilities</a:t>
                      </a:r>
                      <a:endParaRPr lang="en-US" sz="1400" dirty="0">
                        <a:latin typeface="Times New Roman"/>
                        <a:ea typeface="Times New Roman"/>
                        <a:cs typeface="Times New Roman"/>
                      </a:endParaRPr>
                    </a:p>
                  </a:txBody>
                  <a:tcPr marL="68580" marR="68580" marT="0" marB="0"/>
                </a:tc>
              </a:tr>
              <a:tr h="237315">
                <a:tc>
                  <a:txBody>
                    <a:bodyPr/>
                    <a:lstStyle/>
                    <a:p>
                      <a:pPr marL="0" marR="0">
                        <a:spcBef>
                          <a:spcPts val="0"/>
                        </a:spcBef>
                        <a:spcAft>
                          <a:spcPts val="0"/>
                        </a:spcAft>
                      </a:pPr>
                      <a:endParaRPr lang="en-US" sz="1400">
                        <a:latin typeface="Times New Roman"/>
                        <a:ea typeface="Times New Roman"/>
                        <a:cs typeface="Times New Roman"/>
                      </a:endParaRPr>
                    </a:p>
                  </a:txBody>
                  <a:tcPr marL="68580" marR="68580" marT="0" marB="0"/>
                </a:tc>
                <a:tc>
                  <a:txBody>
                    <a:bodyPr/>
                    <a:lstStyle/>
                    <a:p>
                      <a:pPr marL="0" marR="0">
                        <a:spcBef>
                          <a:spcPts val="0"/>
                        </a:spcBef>
                        <a:spcAft>
                          <a:spcPts val="0"/>
                        </a:spcAft>
                      </a:pPr>
                      <a:r>
                        <a:rPr lang="en-US" sz="1400"/>
                        <a:t>5</a:t>
                      </a:r>
                      <a:endParaRPr lang="en-US" sz="1400">
                        <a:latin typeface="Times New Roman"/>
                        <a:ea typeface="Times New Roman"/>
                        <a:cs typeface="Times New Roman"/>
                      </a:endParaRPr>
                    </a:p>
                  </a:txBody>
                  <a:tcPr marL="68580" marR="68580" marT="0" marB="0"/>
                </a:tc>
                <a:tc>
                  <a:txBody>
                    <a:bodyPr/>
                    <a:lstStyle/>
                    <a:p>
                      <a:pPr marL="0" marR="0">
                        <a:spcBef>
                          <a:spcPts val="0"/>
                        </a:spcBef>
                        <a:spcAft>
                          <a:spcPts val="0"/>
                        </a:spcAft>
                      </a:pPr>
                      <a:r>
                        <a:rPr lang="en-US" sz="1400" dirty="0"/>
                        <a:t>Repair and Supply Activities</a:t>
                      </a:r>
                      <a:endParaRPr lang="en-US" sz="1400" dirty="0">
                        <a:latin typeface="Times New Roman"/>
                        <a:ea typeface="Times New Roman"/>
                        <a:cs typeface="Times New Roman"/>
                      </a:endParaRPr>
                    </a:p>
                  </a:txBody>
                  <a:tcPr marL="68580" marR="68580" marT="0" marB="0"/>
                </a:tc>
              </a:tr>
              <a:tr h="237315">
                <a:tc>
                  <a:txBody>
                    <a:bodyPr/>
                    <a:lstStyle/>
                    <a:p>
                      <a:pPr marL="0" marR="0">
                        <a:spcBef>
                          <a:spcPts val="0"/>
                        </a:spcBef>
                        <a:spcAft>
                          <a:spcPts val="0"/>
                        </a:spcAft>
                      </a:pPr>
                      <a:endParaRPr lang="en-US" sz="1400">
                        <a:latin typeface="Times New Roman"/>
                        <a:ea typeface="Times New Roman"/>
                        <a:cs typeface="Times New Roman"/>
                      </a:endParaRPr>
                    </a:p>
                  </a:txBody>
                  <a:tcPr marL="68580" marR="68580" marT="0" marB="0"/>
                </a:tc>
                <a:tc>
                  <a:txBody>
                    <a:bodyPr/>
                    <a:lstStyle/>
                    <a:p>
                      <a:pPr marL="0" marR="0">
                        <a:spcBef>
                          <a:spcPts val="0"/>
                        </a:spcBef>
                        <a:spcAft>
                          <a:spcPts val="0"/>
                        </a:spcAft>
                      </a:pPr>
                      <a:r>
                        <a:rPr lang="en-US" sz="1400"/>
                        <a:t>6</a:t>
                      </a:r>
                      <a:endParaRPr lang="en-US" sz="1400">
                        <a:latin typeface="Times New Roman"/>
                        <a:ea typeface="Times New Roman"/>
                        <a:cs typeface="Times New Roman"/>
                      </a:endParaRPr>
                    </a:p>
                  </a:txBody>
                  <a:tcPr marL="68580" marR="68580" marT="0" marB="0"/>
                </a:tc>
                <a:tc>
                  <a:txBody>
                    <a:bodyPr/>
                    <a:lstStyle/>
                    <a:p>
                      <a:pPr marL="0" marR="0">
                        <a:spcBef>
                          <a:spcPts val="0"/>
                        </a:spcBef>
                        <a:spcAft>
                          <a:spcPts val="0"/>
                        </a:spcAft>
                      </a:pPr>
                      <a:r>
                        <a:rPr lang="en-US" sz="1400" dirty="0"/>
                        <a:t>Training and Recruiting Facilities</a:t>
                      </a:r>
                      <a:endParaRPr lang="en-US" sz="1400" dirty="0">
                        <a:latin typeface="Times New Roman"/>
                        <a:ea typeface="Times New Roman"/>
                        <a:cs typeface="Times New Roman"/>
                      </a:endParaRPr>
                    </a:p>
                  </a:txBody>
                  <a:tcPr marL="68580" marR="68580" marT="0" marB="0"/>
                </a:tc>
              </a:tr>
              <a:tr h="237315">
                <a:tc>
                  <a:txBody>
                    <a:bodyPr/>
                    <a:lstStyle/>
                    <a:p>
                      <a:pPr marL="0" marR="0">
                        <a:spcBef>
                          <a:spcPts val="0"/>
                        </a:spcBef>
                        <a:spcAft>
                          <a:spcPts val="0"/>
                        </a:spcAft>
                      </a:pPr>
                      <a:endParaRPr lang="en-US" sz="1400">
                        <a:latin typeface="Times New Roman"/>
                        <a:ea typeface="Times New Roman"/>
                        <a:cs typeface="Times New Roman"/>
                      </a:endParaRPr>
                    </a:p>
                  </a:txBody>
                  <a:tcPr marL="68580" marR="68580" marT="0" marB="0"/>
                </a:tc>
                <a:tc>
                  <a:txBody>
                    <a:bodyPr/>
                    <a:lstStyle/>
                    <a:p>
                      <a:pPr marL="0" marR="0">
                        <a:spcBef>
                          <a:spcPts val="0"/>
                        </a:spcBef>
                        <a:spcAft>
                          <a:spcPts val="0"/>
                        </a:spcAft>
                      </a:pPr>
                      <a:r>
                        <a:rPr lang="en-US" sz="1400"/>
                        <a:t>7</a:t>
                      </a:r>
                      <a:endParaRPr lang="en-US" sz="1400">
                        <a:latin typeface="Times New Roman"/>
                        <a:ea typeface="Times New Roman"/>
                        <a:cs typeface="Times New Roman"/>
                      </a:endParaRPr>
                    </a:p>
                  </a:txBody>
                  <a:tcPr marL="68580" marR="68580" marT="0" marB="0"/>
                </a:tc>
                <a:tc>
                  <a:txBody>
                    <a:bodyPr/>
                    <a:lstStyle/>
                    <a:p>
                      <a:pPr marL="0" marR="0">
                        <a:spcBef>
                          <a:spcPts val="0"/>
                        </a:spcBef>
                        <a:spcAft>
                          <a:spcPts val="0"/>
                        </a:spcAft>
                      </a:pPr>
                      <a:r>
                        <a:rPr lang="en-US" sz="1400" dirty="0"/>
                        <a:t>General Administration and Operational Control</a:t>
                      </a:r>
                      <a:endParaRPr lang="en-US" sz="1400" dirty="0">
                        <a:latin typeface="Times New Roman"/>
                        <a:ea typeface="Times New Roman"/>
                        <a:cs typeface="Times New Roman"/>
                      </a:endParaRPr>
                    </a:p>
                  </a:txBody>
                  <a:tcPr marL="68580" marR="68580" marT="0" marB="0"/>
                </a:tc>
              </a:tr>
              <a:tr h="237315">
                <a:tc>
                  <a:txBody>
                    <a:bodyPr/>
                    <a:lstStyle/>
                    <a:p>
                      <a:pPr marL="0" marR="0">
                        <a:spcBef>
                          <a:spcPts val="0"/>
                        </a:spcBef>
                        <a:spcAft>
                          <a:spcPts val="0"/>
                        </a:spcAft>
                      </a:pPr>
                      <a:endParaRPr lang="en-US" sz="1400">
                        <a:latin typeface="Times New Roman"/>
                        <a:ea typeface="Times New Roman"/>
                        <a:cs typeface="Times New Roman"/>
                      </a:endParaRPr>
                    </a:p>
                  </a:txBody>
                  <a:tcPr marL="68580" marR="68580" marT="0" marB="0"/>
                </a:tc>
                <a:tc>
                  <a:txBody>
                    <a:bodyPr/>
                    <a:lstStyle/>
                    <a:p>
                      <a:pPr marL="0" marR="0">
                        <a:spcBef>
                          <a:spcPts val="0"/>
                        </a:spcBef>
                        <a:spcAft>
                          <a:spcPts val="0"/>
                        </a:spcAft>
                      </a:pPr>
                      <a:r>
                        <a:rPr lang="en-US" sz="1400" dirty="0"/>
                        <a:t>8</a:t>
                      </a:r>
                      <a:endParaRPr lang="en-US" sz="1400" dirty="0">
                        <a:latin typeface="Times New Roman"/>
                        <a:ea typeface="Times New Roman"/>
                        <a:cs typeface="Times New Roman"/>
                      </a:endParaRPr>
                    </a:p>
                  </a:txBody>
                  <a:tcPr marL="68580" marR="68580" marT="0" marB="0"/>
                </a:tc>
                <a:tc>
                  <a:txBody>
                    <a:bodyPr/>
                    <a:lstStyle/>
                    <a:p>
                      <a:pPr marL="0" marR="0">
                        <a:spcBef>
                          <a:spcPts val="0"/>
                        </a:spcBef>
                        <a:spcAft>
                          <a:spcPts val="0"/>
                        </a:spcAft>
                      </a:pPr>
                      <a:r>
                        <a:rPr lang="en-US" sz="1400" dirty="0"/>
                        <a:t>Rescue Facilities</a:t>
                      </a:r>
                      <a:endParaRPr lang="en-US" sz="1400" dirty="0">
                        <a:latin typeface="Times New Roman"/>
                        <a:ea typeface="Times New Roman"/>
                        <a:cs typeface="Times New Roman"/>
                      </a:endParaRPr>
                    </a:p>
                  </a:txBody>
                  <a:tcPr marL="68580" marR="68580" marT="0" marB="0"/>
                </a:tc>
              </a:tr>
              <a:tr h="237315">
                <a:tc>
                  <a:txBody>
                    <a:bodyPr/>
                    <a:lstStyle/>
                    <a:p>
                      <a:pPr marL="0" marR="0">
                        <a:spcBef>
                          <a:spcPts val="0"/>
                        </a:spcBef>
                        <a:spcAft>
                          <a:spcPts val="0"/>
                        </a:spcAft>
                      </a:pPr>
                      <a:endParaRPr lang="en-US" sz="1400">
                        <a:latin typeface="Times New Roman"/>
                        <a:ea typeface="Times New Roman"/>
                        <a:cs typeface="Times New Roman"/>
                      </a:endParaRPr>
                    </a:p>
                  </a:txBody>
                  <a:tcPr marL="68580" marR="68580" marT="0" marB="0"/>
                </a:tc>
                <a:tc>
                  <a:txBody>
                    <a:bodyPr/>
                    <a:lstStyle/>
                    <a:p>
                      <a:pPr marL="0" marR="0">
                        <a:spcBef>
                          <a:spcPts val="0"/>
                        </a:spcBef>
                        <a:spcAft>
                          <a:spcPts val="0"/>
                        </a:spcAft>
                      </a:pPr>
                      <a:endParaRPr lang="en-US" sz="1400">
                        <a:latin typeface="Times New Roman"/>
                        <a:ea typeface="Times New Roman"/>
                        <a:cs typeface="Times New Roman"/>
                      </a:endParaRPr>
                    </a:p>
                  </a:txBody>
                  <a:tcPr marL="68580" marR="68580" marT="0" marB="0"/>
                </a:tc>
                <a:tc>
                  <a:txBody>
                    <a:bodyPr/>
                    <a:lstStyle/>
                    <a:p>
                      <a:pPr marL="0" marR="0">
                        <a:spcBef>
                          <a:spcPts val="0"/>
                        </a:spcBef>
                        <a:spcAft>
                          <a:spcPts val="0"/>
                        </a:spcAft>
                      </a:pPr>
                      <a:endParaRPr lang="en-US" sz="1400" dirty="0">
                        <a:solidFill>
                          <a:srgbClr val="000000"/>
                        </a:solidFill>
                        <a:latin typeface="Times New Roman"/>
                        <a:ea typeface="Times New Roman"/>
                        <a:cs typeface="Times New Roman"/>
                      </a:endParaRPr>
                    </a:p>
                  </a:txBody>
                  <a:tcPr marL="68580" marR="68580" marT="0" marB="0"/>
                </a:tc>
              </a:tr>
              <a:tr h="237315">
                <a:tc>
                  <a:txBody>
                    <a:bodyPr/>
                    <a:lstStyle/>
                    <a:p>
                      <a:pPr marL="0" marR="0">
                        <a:spcBef>
                          <a:spcPts val="0"/>
                        </a:spcBef>
                        <a:spcAft>
                          <a:spcPts val="0"/>
                        </a:spcAft>
                      </a:pPr>
                      <a:r>
                        <a:rPr lang="en-US" sz="1400"/>
                        <a:t>3</a:t>
                      </a:r>
                      <a:endParaRPr lang="en-US" sz="1400">
                        <a:latin typeface="Times New Roman"/>
                        <a:ea typeface="Times New Roman"/>
                        <a:cs typeface="Times New Roman"/>
                      </a:endParaRPr>
                    </a:p>
                  </a:txBody>
                  <a:tcPr marL="68580" marR="68580" marT="0" marB="0"/>
                </a:tc>
                <a:tc>
                  <a:txBody>
                    <a:bodyPr/>
                    <a:lstStyle/>
                    <a:p>
                      <a:pPr marL="0" marR="0">
                        <a:spcBef>
                          <a:spcPts val="0"/>
                        </a:spcBef>
                        <a:spcAft>
                          <a:spcPts val="0"/>
                        </a:spcAft>
                      </a:pPr>
                      <a:r>
                        <a:rPr lang="en-US" sz="1400"/>
                        <a:t>1</a:t>
                      </a:r>
                      <a:endParaRPr lang="en-US" sz="1400">
                        <a:latin typeface="Times New Roman"/>
                        <a:ea typeface="Times New Roman"/>
                        <a:cs typeface="Times New Roman"/>
                      </a:endParaRPr>
                    </a:p>
                  </a:txBody>
                  <a:tcPr marL="68580" marR="68580" marT="0" marB="0"/>
                </a:tc>
                <a:tc>
                  <a:txBody>
                    <a:bodyPr/>
                    <a:lstStyle/>
                    <a:p>
                      <a:pPr marL="0" marR="0">
                        <a:spcBef>
                          <a:spcPts val="0"/>
                        </a:spcBef>
                        <a:spcAft>
                          <a:spcPts val="0"/>
                        </a:spcAft>
                      </a:pPr>
                      <a:r>
                        <a:rPr lang="en-US" sz="1400" dirty="0"/>
                        <a:t>High Endurance Cutters (WHEC)</a:t>
                      </a:r>
                      <a:endParaRPr lang="en-US" sz="1400" dirty="0">
                        <a:latin typeface="Times New Roman"/>
                        <a:ea typeface="Times New Roman"/>
                        <a:cs typeface="Times New Roman"/>
                      </a:endParaRPr>
                    </a:p>
                  </a:txBody>
                  <a:tcPr marL="68580" marR="68580" marT="0" marB="0"/>
                </a:tc>
              </a:tr>
              <a:tr h="237315">
                <a:tc>
                  <a:txBody>
                    <a:bodyPr/>
                    <a:lstStyle/>
                    <a:p>
                      <a:pPr marL="0" marR="0">
                        <a:spcBef>
                          <a:spcPts val="0"/>
                        </a:spcBef>
                        <a:spcAft>
                          <a:spcPts val="0"/>
                        </a:spcAft>
                      </a:pPr>
                      <a:endParaRPr lang="en-US" sz="1400">
                        <a:latin typeface="Times New Roman"/>
                        <a:ea typeface="Times New Roman"/>
                        <a:cs typeface="Times New Roman"/>
                      </a:endParaRPr>
                    </a:p>
                  </a:txBody>
                  <a:tcPr marL="68580" marR="68580" marT="0" marB="0"/>
                </a:tc>
                <a:tc>
                  <a:txBody>
                    <a:bodyPr/>
                    <a:lstStyle/>
                    <a:p>
                      <a:pPr marL="0" marR="0">
                        <a:spcBef>
                          <a:spcPts val="0"/>
                        </a:spcBef>
                        <a:spcAft>
                          <a:spcPts val="0"/>
                        </a:spcAft>
                      </a:pPr>
                      <a:r>
                        <a:rPr lang="en-US" sz="1400"/>
                        <a:t>2</a:t>
                      </a:r>
                      <a:endParaRPr lang="en-US" sz="1400">
                        <a:latin typeface="Times New Roman"/>
                        <a:ea typeface="Times New Roman"/>
                        <a:cs typeface="Times New Roman"/>
                      </a:endParaRPr>
                    </a:p>
                  </a:txBody>
                  <a:tcPr marL="68580" marR="68580" marT="0" marB="0"/>
                </a:tc>
                <a:tc>
                  <a:txBody>
                    <a:bodyPr/>
                    <a:lstStyle/>
                    <a:p>
                      <a:pPr marL="0" marR="0">
                        <a:spcBef>
                          <a:spcPts val="0"/>
                        </a:spcBef>
                        <a:spcAft>
                          <a:spcPts val="0"/>
                        </a:spcAft>
                      </a:pPr>
                      <a:r>
                        <a:rPr lang="en-US" sz="1400" dirty="0"/>
                        <a:t>Medium Endurance Cutters (WMEC)</a:t>
                      </a:r>
                      <a:endParaRPr lang="en-US" sz="1400" dirty="0">
                        <a:latin typeface="Times New Roman"/>
                        <a:ea typeface="Times New Roman"/>
                        <a:cs typeface="Times New Roman"/>
                      </a:endParaRPr>
                    </a:p>
                  </a:txBody>
                  <a:tcPr marL="68580" marR="68580" marT="0" marB="0"/>
                </a:tc>
              </a:tr>
              <a:tr h="237315">
                <a:tc>
                  <a:txBody>
                    <a:bodyPr/>
                    <a:lstStyle/>
                    <a:p>
                      <a:pPr marL="0" marR="0">
                        <a:spcBef>
                          <a:spcPts val="0"/>
                        </a:spcBef>
                        <a:spcAft>
                          <a:spcPts val="0"/>
                        </a:spcAft>
                      </a:pPr>
                      <a:endParaRPr lang="en-US" sz="1400">
                        <a:latin typeface="Times New Roman"/>
                        <a:ea typeface="Times New Roman"/>
                        <a:cs typeface="Times New Roman"/>
                      </a:endParaRPr>
                    </a:p>
                  </a:txBody>
                  <a:tcPr marL="68580" marR="68580" marT="0" marB="0"/>
                </a:tc>
                <a:tc>
                  <a:txBody>
                    <a:bodyPr/>
                    <a:lstStyle/>
                    <a:p>
                      <a:pPr marL="0" marR="0">
                        <a:spcBef>
                          <a:spcPts val="0"/>
                        </a:spcBef>
                        <a:spcAft>
                          <a:spcPts val="0"/>
                        </a:spcAft>
                      </a:pPr>
                      <a:r>
                        <a:rPr lang="en-US" sz="1400"/>
                        <a:t>3</a:t>
                      </a:r>
                      <a:endParaRPr lang="en-US" sz="1400">
                        <a:latin typeface="Times New Roman"/>
                        <a:ea typeface="Times New Roman"/>
                        <a:cs typeface="Times New Roman"/>
                      </a:endParaRPr>
                    </a:p>
                  </a:txBody>
                  <a:tcPr marL="68580" marR="68580" marT="0" marB="0"/>
                </a:tc>
                <a:tc>
                  <a:txBody>
                    <a:bodyPr/>
                    <a:lstStyle/>
                    <a:p>
                      <a:pPr marL="0" marR="0">
                        <a:spcBef>
                          <a:spcPts val="0"/>
                        </a:spcBef>
                        <a:spcAft>
                          <a:spcPts val="0"/>
                        </a:spcAft>
                      </a:pPr>
                      <a:r>
                        <a:rPr lang="en-US" sz="1400" dirty="0"/>
                        <a:t>Patrol Boats (WPB)</a:t>
                      </a:r>
                      <a:endParaRPr lang="en-US" sz="1400" dirty="0">
                        <a:latin typeface="Times New Roman"/>
                        <a:ea typeface="Times New Roman"/>
                        <a:cs typeface="Times New Roman"/>
                      </a:endParaRPr>
                    </a:p>
                  </a:txBody>
                  <a:tcPr marL="68580" marR="68580" marT="0" marB="0"/>
                </a:tc>
              </a:tr>
              <a:tr h="237315">
                <a:tc>
                  <a:txBody>
                    <a:bodyPr/>
                    <a:lstStyle/>
                    <a:p>
                      <a:pPr marL="0" marR="0">
                        <a:spcBef>
                          <a:spcPts val="0"/>
                        </a:spcBef>
                        <a:spcAft>
                          <a:spcPts val="0"/>
                        </a:spcAft>
                      </a:pPr>
                      <a:endParaRPr lang="en-US" sz="1400">
                        <a:latin typeface="Times New Roman"/>
                        <a:ea typeface="Times New Roman"/>
                        <a:cs typeface="Times New Roman"/>
                      </a:endParaRPr>
                    </a:p>
                  </a:txBody>
                  <a:tcPr marL="68580" marR="68580" marT="0" marB="0"/>
                </a:tc>
                <a:tc>
                  <a:txBody>
                    <a:bodyPr/>
                    <a:lstStyle/>
                    <a:p>
                      <a:pPr marL="0" marR="0">
                        <a:spcBef>
                          <a:spcPts val="0"/>
                        </a:spcBef>
                        <a:spcAft>
                          <a:spcPts val="0"/>
                        </a:spcAft>
                      </a:pPr>
                      <a:r>
                        <a:rPr lang="en-US" sz="1400"/>
                        <a:t>4</a:t>
                      </a:r>
                      <a:endParaRPr lang="en-US" sz="1400">
                        <a:latin typeface="Times New Roman"/>
                        <a:ea typeface="Times New Roman"/>
                        <a:cs typeface="Times New Roman"/>
                      </a:endParaRPr>
                    </a:p>
                  </a:txBody>
                  <a:tcPr marL="68580" marR="68580" marT="0" marB="0"/>
                </a:tc>
                <a:tc>
                  <a:txBody>
                    <a:bodyPr/>
                    <a:lstStyle/>
                    <a:p>
                      <a:pPr marL="0" marR="0">
                        <a:spcBef>
                          <a:spcPts val="0"/>
                        </a:spcBef>
                        <a:spcAft>
                          <a:spcPts val="0"/>
                        </a:spcAft>
                      </a:pPr>
                      <a:r>
                        <a:rPr lang="en-US" sz="1400" dirty="0"/>
                        <a:t>Ice Breakers (WAGB)</a:t>
                      </a:r>
                      <a:endParaRPr lang="en-US" sz="1400" dirty="0">
                        <a:latin typeface="Times New Roman"/>
                        <a:ea typeface="Times New Roman"/>
                        <a:cs typeface="Times New Roman"/>
                      </a:endParaRPr>
                    </a:p>
                  </a:txBody>
                  <a:tcPr marL="68580" marR="68580" marT="0" marB="0"/>
                </a:tc>
              </a:tr>
              <a:tr h="237315">
                <a:tc>
                  <a:txBody>
                    <a:bodyPr/>
                    <a:lstStyle/>
                    <a:p>
                      <a:pPr marL="0" marR="0">
                        <a:spcBef>
                          <a:spcPts val="0"/>
                        </a:spcBef>
                        <a:spcAft>
                          <a:spcPts val="0"/>
                        </a:spcAft>
                      </a:pPr>
                      <a:endParaRPr lang="en-US" sz="1400">
                        <a:latin typeface="Times New Roman"/>
                        <a:ea typeface="Times New Roman"/>
                        <a:cs typeface="Times New Roman"/>
                      </a:endParaRPr>
                    </a:p>
                  </a:txBody>
                  <a:tcPr marL="68580" marR="68580" marT="0" marB="0"/>
                </a:tc>
                <a:tc>
                  <a:txBody>
                    <a:bodyPr/>
                    <a:lstStyle/>
                    <a:p>
                      <a:pPr marL="0" marR="0">
                        <a:spcBef>
                          <a:spcPts val="0"/>
                        </a:spcBef>
                        <a:spcAft>
                          <a:spcPts val="0"/>
                        </a:spcAft>
                      </a:pPr>
                      <a:endParaRPr lang="en-US" sz="1400">
                        <a:latin typeface="Times New Roman"/>
                        <a:ea typeface="Times New Roman"/>
                        <a:cs typeface="Times New Roman"/>
                      </a:endParaRPr>
                    </a:p>
                  </a:txBody>
                  <a:tcPr marL="68580" marR="68580" marT="0" marB="0"/>
                </a:tc>
                <a:tc>
                  <a:txBody>
                    <a:bodyPr/>
                    <a:lstStyle/>
                    <a:p>
                      <a:pPr marL="0" marR="0">
                        <a:spcBef>
                          <a:spcPts val="0"/>
                        </a:spcBef>
                        <a:spcAft>
                          <a:spcPts val="0"/>
                        </a:spcAft>
                      </a:pPr>
                      <a:endParaRPr lang="en-US" sz="1400" dirty="0">
                        <a:solidFill>
                          <a:srgbClr val="000000"/>
                        </a:solidFill>
                        <a:latin typeface="Times New Roman"/>
                        <a:ea typeface="Times New Roman"/>
                        <a:cs typeface="Times New Roman"/>
                      </a:endParaRPr>
                    </a:p>
                  </a:txBody>
                  <a:tcPr marL="68580" marR="68580" marT="0" marB="0"/>
                </a:tc>
              </a:tr>
              <a:tr h="237315">
                <a:tc>
                  <a:txBody>
                    <a:bodyPr/>
                    <a:lstStyle/>
                    <a:p>
                      <a:pPr marL="0" marR="0">
                        <a:spcBef>
                          <a:spcPts val="0"/>
                        </a:spcBef>
                        <a:spcAft>
                          <a:spcPts val="0"/>
                        </a:spcAft>
                      </a:pPr>
                      <a:r>
                        <a:rPr lang="en-US" sz="1400" dirty="0"/>
                        <a:t>4-6</a:t>
                      </a:r>
                      <a:endParaRPr lang="en-US" sz="1400" dirty="0">
                        <a:latin typeface="Times New Roman"/>
                        <a:ea typeface="Times New Roman"/>
                        <a:cs typeface="Times New Roman"/>
                      </a:endParaRPr>
                    </a:p>
                  </a:txBody>
                  <a:tcPr marL="68580" marR="68580" marT="0" marB="0"/>
                </a:tc>
                <a:tc>
                  <a:txBody>
                    <a:bodyPr/>
                    <a:lstStyle/>
                    <a:p>
                      <a:pPr marL="0" marR="0">
                        <a:spcBef>
                          <a:spcPts val="0"/>
                        </a:spcBef>
                        <a:spcAft>
                          <a:spcPts val="0"/>
                        </a:spcAft>
                      </a:pPr>
                      <a:r>
                        <a:rPr lang="en-US" sz="1400"/>
                        <a:t>---</a:t>
                      </a:r>
                      <a:endParaRPr lang="en-US" sz="1400">
                        <a:latin typeface="Times New Roman"/>
                        <a:ea typeface="Times New Roman"/>
                        <a:cs typeface="Times New Roman"/>
                      </a:endParaRPr>
                    </a:p>
                  </a:txBody>
                  <a:tcPr marL="68580" marR="68580" marT="0" marB="0"/>
                </a:tc>
                <a:tc>
                  <a:txBody>
                    <a:bodyPr/>
                    <a:lstStyle/>
                    <a:p>
                      <a:pPr marL="0" marR="0">
                        <a:spcBef>
                          <a:spcPts val="0"/>
                        </a:spcBef>
                        <a:spcAft>
                          <a:spcPts val="0"/>
                        </a:spcAft>
                      </a:pPr>
                      <a:r>
                        <a:rPr lang="en-US" sz="1400" dirty="0"/>
                        <a:t>Specific unit, office or contractor</a:t>
                      </a:r>
                      <a:endParaRPr lang="en-US" sz="1400" dirty="0">
                        <a:latin typeface="Times New Roman"/>
                        <a:ea typeface="Times New Roman"/>
                        <a:cs typeface="Times New Roman"/>
                      </a:endParaRPr>
                    </a:p>
                  </a:txBody>
                  <a:tcPr marL="68580" marR="68580" marT="0" marB="0"/>
                </a:tc>
              </a:tr>
            </a:tbl>
          </a:graphicData>
        </a:graphic>
      </p:graphicFrame>
      <p:sp>
        <p:nvSpPr>
          <p:cNvPr id="21" name="Left Brace 20" descr="This table displays the DoDAAC by digits one through six. The first digit identifies the Service or Agency end user while the second through sixth refines the group until it identifies the specific ordering activity."/>
          <p:cNvSpPr/>
          <p:nvPr/>
        </p:nvSpPr>
        <p:spPr bwMode="auto">
          <a:xfrm>
            <a:off x="2209800" y="2362200"/>
            <a:ext cx="838200" cy="4343400"/>
          </a:xfrm>
          <a:prstGeom prst="leftBrace">
            <a:avLst>
              <a:gd name="adj1" fmla="val 8333"/>
              <a:gd name="adj2" fmla="val 81146"/>
            </a:avLst>
          </a:prstGeom>
          <a:gradFill flip="none" rotWithShape="1">
            <a:gsLst>
              <a:gs pos="0">
                <a:schemeClr val="accent2"/>
              </a:gs>
              <a:gs pos="39999">
                <a:srgbClr val="85C2FF"/>
              </a:gs>
              <a:gs pos="70000">
                <a:srgbClr val="C4D6EB"/>
              </a:gs>
              <a:gs pos="100000">
                <a:srgbClr val="FFEBFA"/>
              </a:gs>
            </a:gsLst>
            <a:lin ang="0" scaled="1"/>
            <a:tileRect/>
          </a:gra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is the TCN?</a:t>
            </a:r>
            <a:endParaRPr lang="en-US" dirty="0"/>
          </a:p>
        </p:txBody>
      </p:sp>
      <p:pic>
        <p:nvPicPr>
          <p:cNvPr id="5" name="Content Placeholder 4" descr="order.jpg"/>
          <p:cNvPicPr>
            <a:picLocks noGrp="1" noChangeAspect="1"/>
          </p:cNvPicPr>
          <p:nvPr>
            <p:ph idx="1"/>
          </p:nvPr>
        </p:nvPicPr>
        <p:blipFill>
          <a:blip r:embed="rId3" cstate="print"/>
          <a:stretch>
            <a:fillRect/>
          </a:stretch>
        </p:blipFill>
        <p:spPr>
          <a:xfrm>
            <a:off x="3249613" y="2652713"/>
            <a:ext cx="2181225" cy="2095500"/>
          </a:xfrm>
        </p:spPr>
      </p:pic>
      <p:sp>
        <p:nvSpPr>
          <p:cNvPr id="4" name="Slide Number Placeholder 3"/>
          <p:cNvSpPr>
            <a:spLocks noGrp="1"/>
          </p:cNvSpPr>
          <p:nvPr>
            <p:ph type="sldNum" sz="quarter" idx="10"/>
          </p:nvPr>
        </p:nvSpPr>
        <p:spPr/>
        <p:txBody>
          <a:bodyPr/>
          <a:lstStyle/>
          <a:p>
            <a:fld id="{34021492-D8A9-4CEE-A327-F99EC7B60D36}" type="slidenum">
              <a:rPr lang="en-US" smtClean="0"/>
              <a:pPr/>
              <a:t>19</a:t>
            </a:fld>
            <a:endParaRPr lang="en-US"/>
          </a:p>
        </p:txBody>
      </p:sp>
      <p:pic>
        <p:nvPicPr>
          <p:cNvPr id="6" name="Picture 5" descr="question mark.jpg"/>
          <p:cNvPicPr>
            <a:picLocks noChangeAspect="1"/>
          </p:cNvPicPr>
          <p:nvPr/>
        </p:nvPicPr>
        <p:blipFill>
          <a:blip r:embed="rId4" cstate="print"/>
          <a:stretch>
            <a:fillRect/>
          </a:stretch>
        </p:blipFill>
        <p:spPr>
          <a:xfrm>
            <a:off x="304800" y="2514600"/>
            <a:ext cx="4114800" cy="4096512"/>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3"/>
          <p:cNvSpPr>
            <a:spLocks noGrp="1"/>
          </p:cNvSpPr>
          <p:nvPr>
            <p:ph type="sldNum" sz="quarter" idx="10"/>
          </p:nvPr>
        </p:nvSpPr>
        <p:spPr>
          <a:noFill/>
        </p:spPr>
        <p:txBody>
          <a:bodyPr/>
          <a:lstStyle/>
          <a:p>
            <a:fld id="{984CD78D-701C-464B-ABD5-32D4733E0723}" type="slidenum">
              <a:rPr lang="en-US" smtClean="0">
                <a:ea typeface="ヒラギノ角ゴ Pro W3"/>
                <a:cs typeface="ヒラギノ角ゴ Pro W3"/>
              </a:rPr>
              <a:pPr/>
              <a:t>2</a:t>
            </a:fld>
            <a:endParaRPr lang="en-US" dirty="0" smtClean="0">
              <a:ea typeface="ヒラギノ角ゴ Pro W3"/>
              <a:cs typeface="ヒラギノ角ゴ Pro W3"/>
            </a:endParaRPr>
          </a:p>
        </p:txBody>
      </p:sp>
      <p:sp>
        <p:nvSpPr>
          <p:cNvPr id="6147" name="Rectangle 2"/>
          <p:cNvSpPr>
            <a:spLocks noGrp="1" noChangeArrowheads="1"/>
          </p:cNvSpPr>
          <p:nvPr>
            <p:ph type="title"/>
          </p:nvPr>
        </p:nvSpPr>
        <p:spPr>
          <a:xfrm>
            <a:off x="688975" y="1284982"/>
            <a:ext cx="7769225" cy="1077218"/>
          </a:xfrm>
        </p:spPr>
        <p:txBody>
          <a:bodyPr/>
          <a:lstStyle/>
          <a:p>
            <a:pPr algn="ctr"/>
            <a:r>
              <a:rPr lang="en-US" sz="3200" dirty="0" smtClean="0"/>
              <a:t>GSA Mission Statement</a:t>
            </a:r>
            <a:r>
              <a:rPr lang="en-US" sz="1600" dirty="0" smtClean="0"/>
              <a:t/>
            </a:r>
            <a:br>
              <a:rPr lang="en-US" sz="1600" dirty="0" smtClean="0"/>
            </a:br>
            <a:r>
              <a:rPr lang="en-US" sz="1600" dirty="0" smtClean="0"/>
              <a:t>“The mission of GSA is to deliver the best value in real estate, acquisition, and technology services to government and the American people.”</a:t>
            </a:r>
          </a:p>
        </p:txBody>
      </p:sp>
      <p:sp>
        <p:nvSpPr>
          <p:cNvPr id="6148" name="Rectangle 3"/>
          <p:cNvSpPr>
            <a:spLocks noGrp="1" noChangeArrowheads="1"/>
          </p:cNvSpPr>
          <p:nvPr>
            <p:ph type="body" idx="1"/>
          </p:nvPr>
        </p:nvSpPr>
        <p:spPr>
          <a:xfrm>
            <a:off x="455613" y="2514600"/>
            <a:ext cx="7769225" cy="3810000"/>
          </a:xfrm>
        </p:spPr>
        <p:txBody>
          <a:bodyPr/>
          <a:lstStyle/>
          <a:p>
            <a:r>
              <a:rPr lang="en-US" dirty="0" smtClean="0"/>
              <a:t>Savings</a:t>
            </a:r>
          </a:p>
          <a:p>
            <a:pPr lvl="1"/>
            <a:r>
              <a:rPr lang="en-US" dirty="0" smtClean="0"/>
              <a:t>Saving tax payer money by reducing delayed or lost shipments</a:t>
            </a:r>
          </a:p>
          <a:p>
            <a:r>
              <a:rPr lang="en-US" dirty="0" smtClean="0"/>
              <a:t>Sustainable Solutions</a:t>
            </a:r>
          </a:p>
          <a:p>
            <a:pPr lvl="1"/>
            <a:r>
              <a:rPr lang="en-US" dirty="0" smtClean="0"/>
              <a:t>Decreases number of excess shipments/waste</a:t>
            </a:r>
          </a:p>
          <a:p>
            <a:r>
              <a:rPr lang="en-US" dirty="0" smtClean="0"/>
              <a:t>Small Business</a:t>
            </a:r>
          </a:p>
          <a:p>
            <a:pPr lvl="1"/>
            <a:r>
              <a:rPr lang="en-US" dirty="0" smtClean="0"/>
              <a:t>Education reduces expenses incurred </a:t>
            </a:r>
          </a:p>
          <a:p>
            <a:r>
              <a:rPr lang="en-US" dirty="0" smtClean="0"/>
              <a:t>Innovation</a:t>
            </a:r>
          </a:p>
          <a:p>
            <a:pPr lvl="1"/>
            <a:r>
              <a:rPr lang="en-US" dirty="0" smtClean="0"/>
              <a:t>Provides opportunity for vendors to implement innovative solutions to their </a:t>
            </a:r>
            <a:r>
              <a:rPr lang="en-US" smtClean="0"/>
              <a:t>supply chain</a:t>
            </a:r>
            <a:endParaRPr 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displays a sample 3186 Form."/>
          <p:cNvPicPr>
            <a:picLocks noChangeAspect="1" noChangeArrowheads="1"/>
          </p:cNvPicPr>
          <p:nvPr/>
        </p:nvPicPr>
        <p:blipFill>
          <a:blip r:embed="rId3" cstate="print"/>
          <a:srcRect/>
          <a:stretch>
            <a:fillRect/>
          </a:stretch>
        </p:blipFill>
        <p:spPr bwMode="auto">
          <a:xfrm>
            <a:off x="1371600" y="1981200"/>
            <a:ext cx="5838825" cy="445770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3186 Form</a:t>
            </a:r>
            <a:endParaRPr lang="en-US" dirty="0"/>
          </a:p>
        </p:txBody>
      </p:sp>
      <p:sp>
        <p:nvSpPr>
          <p:cNvPr id="4" name="Slide Number Placeholder 3"/>
          <p:cNvSpPr>
            <a:spLocks noGrp="1"/>
          </p:cNvSpPr>
          <p:nvPr>
            <p:ph type="sldNum" sz="quarter" idx="10"/>
          </p:nvPr>
        </p:nvSpPr>
        <p:spPr/>
        <p:txBody>
          <a:bodyPr/>
          <a:lstStyle/>
          <a:p>
            <a:fld id="{34021492-D8A9-4CEE-A327-F99EC7B60D36}" type="slidenum">
              <a:rPr lang="en-US" smtClean="0"/>
              <a:pPr/>
              <a:t>20</a:t>
            </a:fld>
            <a:endParaRPr lang="en-US"/>
          </a:p>
        </p:txBody>
      </p:sp>
      <p:pic>
        <p:nvPicPr>
          <p:cNvPr id="3" name="Picture 3" descr="Image displays a close up look of a sample 3186 Form to highlight the Transportation Control Number (TCN) in Box 10 and the ulimate consignee information in Box 12."/>
          <p:cNvPicPr>
            <a:picLocks noChangeAspect="1" noChangeArrowheads="1"/>
          </p:cNvPicPr>
          <p:nvPr/>
        </p:nvPicPr>
        <p:blipFill>
          <a:blip r:embed="rId4" cstate="print"/>
          <a:srcRect/>
          <a:stretch>
            <a:fillRect/>
          </a:stretch>
        </p:blipFill>
        <p:spPr bwMode="auto">
          <a:xfrm>
            <a:off x="1905000" y="2171700"/>
            <a:ext cx="4572000" cy="4305300"/>
          </a:xfrm>
          <a:prstGeom prst="rect">
            <a:avLst/>
          </a:prstGeom>
          <a:noFill/>
          <a:ln w="9525">
            <a:noFill/>
            <a:miter lim="800000"/>
            <a:headEnd/>
            <a:tailEnd/>
          </a:ln>
        </p:spPr>
      </p:pic>
      <p:sp>
        <p:nvSpPr>
          <p:cNvPr id="8" name="Oval 7"/>
          <p:cNvSpPr/>
          <p:nvPr/>
        </p:nvSpPr>
        <p:spPr bwMode="auto">
          <a:xfrm>
            <a:off x="2362200" y="3886200"/>
            <a:ext cx="2286000" cy="457200"/>
          </a:xfrm>
          <a:prstGeom prst="ellipse">
            <a:avLst/>
          </a:prstGeom>
          <a:noFill/>
          <a:ln w="762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9" name="Oval 8"/>
          <p:cNvSpPr/>
          <p:nvPr/>
        </p:nvSpPr>
        <p:spPr bwMode="auto">
          <a:xfrm>
            <a:off x="1828800" y="4953000"/>
            <a:ext cx="4191000" cy="1600200"/>
          </a:xfrm>
          <a:prstGeom prst="ellipse">
            <a:avLst/>
          </a:prstGeom>
          <a:noFill/>
          <a:ln w="762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026"/>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GSA Advantage Order</a:t>
            </a:r>
            <a:endParaRPr lang="en-US" dirty="0"/>
          </a:p>
        </p:txBody>
      </p:sp>
      <p:pic>
        <p:nvPicPr>
          <p:cNvPr id="5" name="Content Placeholder 4" descr="Image displays a sample GSA Advantage Order."/>
          <p:cNvPicPr>
            <a:picLocks noGrp="1"/>
          </p:cNvPicPr>
          <p:nvPr>
            <p:ph idx="1"/>
          </p:nvPr>
        </p:nvPicPr>
        <p:blipFill>
          <a:blip r:embed="rId3" cstate="print"/>
          <a:srcRect l="2410" r="2410" b="15625"/>
          <a:stretch>
            <a:fillRect/>
          </a:stretch>
        </p:blipFill>
        <p:spPr bwMode="auto">
          <a:xfrm>
            <a:off x="1600200" y="1981200"/>
            <a:ext cx="5410200" cy="4648200"/>
          </a:xfrm>
          <a:prstGeom prst="rect">
            <a:avLst/>
          </a:prstGeom>
          <a:solidFill>
            <a:srgbClr val="FF0000"/>
          </a:solidFill>
          <a:ln w="9525">
            <a:noFill/>
            <a:miter lim="800000"/>
            <a:headEnd/>
            <a:tailEnd/>
          </a:ln>
        </p:spPr>
      </p:pic>
      <p:sp>
        <p:nvSpPr>
          <p:cNvPr id="4" name="Slide Number Placeholder 3"/>
          <p:cNvSpPr>
            <a:spLocks noGrp="1"/>
          </p:cNvSpPr>
          <p:nvPr>
            <p:ph type="sldNum" sz="quarter" idx="10"/>
          </p:nvPr>
        </p:nvSpPr>
        <p:spPr/>
        <p:txBody>
          <a:bodyPr/>
          <a:lstStyle/>
          <a:p>
            <a:fld id="{34021492-D8A9-4CEE-A327-F99EC7B60D36}" type="slidenum">
              <a:rPr lang="en-US" smtClean="0"/>
              <a:pPr/>
              <a:t>21</a:t>
            </a:fld>
            <a:endParaRPr lang="en-US"/>
          </a:p>
        </p:txBody>
      </p:sp>
      <p:pic>
        <p:nvPicPr>
          <p:cNvPr id="6" name="Picture 2" descr="Image displays a close up look at a sample GSA Advantage Order to highlight the Ship To address as well as the Transportation Control Number (TCN)."/>
          <p:cNvPicPr>
            <a:picLocks noChangeAspect="1" noChangeArrowheads="1"/>
          </p:cNvPicPr>
          <p:nvPr/>
        </p:nvPicPr>
        <p:blipFill>
          <a:blip r:embed="rId4" cstate="print"/>
          <a:srcRect t="-80" b="2896"/>
          <a:stretch>
            <a:fillRect/>
          </a:stretch>
        </p:blipFill>
        <p:spPr bwMode="auto">
          <a:xfrm>
            <a:off x="914400" y="2209800"/>
            <a:ext cx="7263978" cy="3810000"/>
          </a:xfrm>
          <a:prstGeom prst="rect">
            <a:avLst/>
          </a:prstGeom>
          <a:noFill/>
          <a:ln w="9525">
            <a:noFill/>
            <a:miter lim="800000"/>
            <a:headEnd/>
            <a:tailEnd/>
          </a:ln>
          <a:effectLst/>
        </p:spPr>
      </p:pic>
      <p:sp>
        <p:nvSpPr>
          <p:cNvPr id="7" name="Oval 6"/>
          <p:cNvSpPr/>
          <p:nvPr/>
        </p:nvSpPr>
        <p:spPr bwMode="auto">
          <a:xfrm>
            <a:off x="838200" y="5029200"/>
            <a:ext cx="2286000" cy="457200"/>
          </a:xfrm>
          <a:prstGeom prst="ellipse">
            <a:avLst/>
          </a:prstGeom>
          <a:noFill/>
          <a:ln w="762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8" name="Oval 7"/>
          <p:cNvSpPr/>
          <p:nvPr/>
        </p:nvSpPr>
        <p:spPr bwMode="auto">
          <a:xfrm>
            <a:off x="533400" y="2209800"/>
            <a:ext cx="2971800" cy="1600200"/>
          </a:xfrm>
          <a:prstGeom prst="ellipse">
            <a:avLst/>
          </a:prstGeom>
          <a:noFill/>
          <a:ln w="762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5"/>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EDI 856</a:t>
            </a:r>
            <a:endParaRPr lang="en-US" dirty="0"/>
          </a:p>
        </p:txBody>
      </p:sp>
      <p:pic>
        <p:nvPicPr>
          <p:cNvPr id="1026" name="Picture 2"/>
          <p:cNvPicPr>
            <a:picLocks noGrp="1" noChangeAspect="1" noChangeArrowheads="1"/>
          </p:cNvPicPr>
          <p:nvPr>
            <p:ph idx="1"/>
          </p:nvPr>
        </p:nvPicPr>
        <p:blipFill>
          <a:blip r:embed="rId3" cstate="print"/>
          <a:stretch>
            <a:fillRect/>
          </a:stretch>
        </p:blipFill>
        <p:spPr bwMode="auto">
          <a:xfrm>
            <a:off x="2864064" y="2176463"/>
            <a:ext cx="2952323" cy="3048000"/>
          </a:xfrm>
          <a:prstGeom prst="rect">
            <a:avLst/>
          </a:prstGeom>
          <a:noFill/>
          <a:ln w="9525">
            <a:noFill/>
            <a:miter lim="800000"/>
            <a:headEnd/>
            <a:tailEnd/>
          </a:ln>
        </p:spPr>
      </p:pic>
      <p:sp>
        <p:nvSpPr>
          <p:cNvPr id="4" name="Slide Number Placeholder 3"/>
          <p:cNvSpPr>
            <a:spLocks noGrp="1"/>
          </p:cNvSpPr>
          <p:nvPr>
            <p:ph type="sldNum" sz="quarter" idx="10"/>
          </p:nvPr>
        </p:nvSpPr>
        <p:spPr/>
        <p:txBody>
          <a:bodyPr/>
          <a:lstStyle/>
          <a:p>
            <a:fld id="{34021492-D8A9-4CEE-A327-F99EC7B60D36}" type="slidenum">
              <a:rPr lang="en-US" smtClean="0"/>
              <a:pPr/>
              <a:t>22</a:t>
            </a:fld>
            <a:endParaRPr lang="en-US"/>
          </a:p>
        </p:txBody>
      </p:sp>
      <p:pic>
        <p:nvPicPr>
          <p:cNvPr id="1027" name="Picture 3"/>
          <p:cNvPicPr>
            <a:picLocks noChangeAspect="1" noChangeArrowheads="1"/>
          </p:cNvPicPr>
          <p:nvPr/>
        </p:nvPicPr>
        <p:blipFill>
          <a:blip r:embed="rId4" cstate="print"/>
          <a:srcRect/>
          <a:stretch>
            <a:fillRect/>
          </a:stretch>
        </p:blipFill>
        <p:spPr bwMode="auto">
          <a:xfrm>
            <a:off x="1371600" y="2105025"/>
            <a:ext cx="5874947" cy="42195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026"/>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10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 Flags: Ask Questions!</a:t>
            </a:r>
            <a:endParaRPr lang="en-US" dirty="0"/>
          </a:p>
        </p:txBody>
      </p:sp>
      <p:sp>
        <p:nvSpPr>
          <p:cNvPr id="3" name="Content Placeholder 2"/>
          <p:cNvSpPr>
            <a:spLocks noGrp="1"/>
          </p:cNvSpPr>
          <p:nvPr>
            <p:ph idx="1"/>
          </p:nvPr>
        </p:nvSpPr>
        <p:spPr/>
        <p:txBody>
          <a:bodyPr/>
          <a:lstStyle/>
          <a:p>
            <a:pPr>
              <a:buClrTx/>
            </a:pPr>
            <a:r>
              <a:rPr lang="en-US" dirty="0" smtClean="0"/>
              <a:t>Does the order require any specific marking?</a:t>
            </a:r>
          </a:p>
          <a:p>
            <a:pPr>
              <a:buClrTx/>
            </a:pPr>
            <a:r>
              <a:rPr lang="en-US" dirty="0" smtClean="0"/>
              <a:t>Is all of the information provided on the order to properly mark?</a:t>
            </a:r>
          </a:p>
          <a:p>
            <a:pPr lvl="1">
              <a:buClrTx/>
            </a:pPr>
            <a:r>
              <a:rPr lang="en-US" dirty="0" smtClean="0"/>
              <a:t>If not, inquire with ordering activity</a:t>
            </a:r>
          </a:p>
          <a:p>
            <a:pPr>
              <a:buClrTx/>
            </a:pPr>
            <a:r>
              <a:rPr lang="en-US" dirty="0" smtClean="0"/>
              <a:t>Is the order being shipped overseas?</a:t>
            </a:r>
          </a:p>
          <a:p>
            <a:pPr lvl="1">
              <a:buClrTx/>
            </a:pPr>
            <a:r>
              <a:rPr lang="en-US" dirty="0" smtClean="0"/>
              <a:t>If yes, most likely will require Mil Std 129 (TCN)</a:t>
            </a:r>
          </a:p>
          <a:p>
            <a:pPr lvl="1">
              <a:buClrTx/>
            </a:pPr>
            <a:r>
              <a:rPr lang="en-US" dirty="0" smtClean="0"/>
              <a:t>Cross check </a:t>
            </a:r>
            <a:r>
              <a:rPr lang="en-US" dirty="0" err="1" smtClean="0"/>
              <a:t>DoDAAC</a:t>
            </a:r>
            <a:r>
              <a:rPr lang="en-US" dirty="0" smtClean="0"/>
              <a:t>: dodaac.wpafb.af.mil/</a:t>
            </a:r>
          </a:p>
          <a:p>
            <a:pPr lvl="1">
              <a:buClrTx/>
            </a:pPr>
            <a:endParaRPr lang="en-US" dirty="0" smtClean="0">
              <a:solidFill>
                <a:srgbClr val="336699"/>
              </a:solidFill>
            </a:endParaRPr>
          </a:p>
          <a:p>
            <a:pPr>
              <a:buClrTx/>
            </a:pPr>
            <a:endParaRPr lang="en-US" dirty="0"/>
          </a:p>
        </p:txBody>
      </p:sp>
      <p:sp>
        <p:nvSpPr>
          <p:cNvPr id="4" name="Slide Number Placeholder 3"/>
          <p:cNvSpPr>
            <a:spLocks noGrp="1"/>
          </p:cNvSpPr>
          <p:nvPr>
            <p:ph type="sldNum" sz="quarter" idx="10"/>
          </p:nvPr>
        </p:nvSpPr>
        <p:spPr/>
        <p:txBody>
          <a:bodyPr/>
          <a:lstStyle/>
          <a:p>
            <a:fld id="{34021492-D8A9-4CEE-A327-F99EC7B60D36}" type="slidenum">
              <a:rPr lang="en-US" smtClean="0"/>
              <a:pPr/>
              <a:t>23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1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1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10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10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1000" fill="hold"/>
                                        <p:tgtEl>
                                          <p:spTgt spid="3">
                                            <p:txEl>
                                              <p:pRg st="4" end="4"/>
                                            </p:txEl>
                                          </p:spTgt>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10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6" dur="10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79550"/>
            <a:ext cx="7769225" cy="646331"/>
          </a:xfrm>
        </p:spPr>
        <p:txBody>
          <a:bodyPr/>
          <a:lstStyle/>
          <a:p>
            <a:r>
              <a:rPr lang="en-US" sz="3600" dirty="0" smtClean="0"/>
              <a:t>Resources</a:t>
            </a:r>
            <a:endParaRPr lang="en-US" sz="3600" dirty="0"/>
          </a:p>
        </p:txBody>
      </p:sp>
      <p:sp>
        <p:nvSpPr>
          <p:cNvPr id="3" name="Content Placeholder 2"/>
          <p:cNvSpPr>
            <a:spLocks noGrp="1"/>
          </p:cNvSpPr>
          <p:nvPr>
            <p:ph idx="1"/>
          </p:nvPr>
        </p:nvSpPr>
        <p:spPr>
          <a:xfrm>
            <a:off x="455613" y="2393950"/>
            <a:ext cx="7769225" cy="3854450"/>
          </a:xfrm>
        </p:spPr>
        <p:txBody>
          <a:bodyPr/>
          <a:lstStyle/>
          <a:p>
            <a:pPr>
              <a:buNone/>
            </a:pPr>
            <a:r>
              <a:rPr lang="en-US" sz="3200" dirty="0" smtClean="0">
                <a:hlinkClick r:id="rId3"/>
              </a:rPr>
              <a:t>DLA Packaging Website</a:t>
            </a:r>
            <a:endParaRPr lang="en-US" sz="3200" dirty="0" smtClean="0"/>
          </a:p>
          <a:p>
            <a:r>
              <a:rPr lang="en-US" sz="2800" dirty="0" smtClean="0">
                <a:hlinkClick r:id="rId4"/>
              </a:rPr>
              <a:t>Tips for Military Packaging Newcomers</a:t>
            </a:r>
            <a:endParaRPr lang="en-US" sz="2800" dirty="0" smtClean="0">
              <a:hlinkClick r:id="rId5"/>
            </a:endParaRPr>
          </a:p>
          <a:p>
            <a:r>
              <a:rPr lang="en-US" sz="2800" dirty="0" smtClean="0">
                <a:hlinkClick r:id="rId5"/>
              </a:rPr>
              <a:t>Packaging - OCONUS Shipments</a:t>
            </a:r>
            <a:endParaRPr lang="en-US" sz="2800" dirty="0" smtClean="0"/>
          </a:p>
          <a:p>
            <a:endParaRPr lang="en-US" dirty="0" smtClean="0"/>
          </a:p>
          <a:p>
            <a:r>
              <a:rPr lang="en-US" b="1" dirty="0" smtClean="0"/>
              <a:t>DLA Land and Maritime </a:t>
            </a:r>
            <a:endParaRPr lang="en-US" dirty="0" smtClean="0"/>
          </a:p>
          <a:p>
            <a:r>
              <a:rPr lang="en-US" dirty="0" smtClean="0"/>
              <a:t>Phone Numbers: (614) 692-3345, 4227, or 3757</a:t>
            </a:r>
          </a:p>
          <a:p>
            <a:r>
              <a:rPr lang="en-US" dirty="0" smtClean="0"/>
              <a:t>Fax: (614) 692-1901</a:t>
            </a:r>
          </a:p>
          <a:p>
            <a:r>
              <a:rPr lang="en-US" dirty="0" smtClean="0"/>
              <a:t>E-mail: </a:t>
            </a:r>
            <a:r>
              <a:rPr lang="en-US" dirty="0" smtClean="0">
                <a:hlinkClick r:id="rId6"/>
              </a:rPr>
              <a:t>DSCC.packaging@dla.mil</a:t>
            </a:r>
            <a:endParaRPr lang="en-US" dirty="0"/>
          </a:p>
        </p:txBody>
      </p:sp>
      <p:sp>
        <p:nvSpPr>
          <p:cNvPr id="4" name="Slide Number Placeholder 3"/>
          <p:cNvSpPr>
            <a:spLocks noGrp="1"/>
          </p:cNvSpPr>
          <p:nvPr>
            <p:ph type="sldNum" sz="quarter" idx="10"/>
          </p:nvPr>
        </p:nvSpPr>
        <p:spPr/>
        <p:txBody>
          <a:bodyPr/>
          <a:lstStyle/>
          <a:p>
            <a:fld id="{34021492-D8A9-4CEE-A327-F99EC7B60D36}" type="slidenum">
              <a:rPr lang="en-US" smtClean="0"/>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143000"/>
            <a:ext cx="7769225" cy="654050"/>
          </a:xfrm>
        </p:spPr>
        <p:txBody>
          <a:bodyPr/>
          <a:lstStyle/>
          <a:p>
            <a:r>
              <a:rPr lang="en-US" dirty="0" smtClean="0">
                <a:cs typeface="Arial" pitchFamily="34" charset="0"/>
              </a:rPr>
              <a:t>Resources:</a:t>
            </a:r>
            <a:br>
              <a:rPr lang="en-US" dirty="0" smtClean="0">
                <a:cs typeface="Arial" pitchFamily="34" charset="0"/>
              </a:rPr>
            </a:br>
            <a:endParaRPr lang="en-US" dirty="0">
              <a:cs typeface="Arial" pitchFamily="34" charset="0"/>
            </a:endParaRPr>
          </a:p>
        </p:txBody>
      </p:sp>
      <p:grpSp>
        <p:nvGrpSpPr>
          <p:cNvPr id="3" name="Content Placeholder 10" descr="Screen shot of Vendor Support Center : https://vsc.gsa.gov"/>
          <p:cNvGrpSpPr>
            <a:grpSpLocks noGrp="1"/>
          </p:cNvGrpSpPr>
          <p:nvPr>
            <p:ph idx="1"/>
          </p:nvPr>
        </p:nvGrpSpPr>
        <p:grpSpPr>
          <a:xfrm>
            <a:off x="1524000" y="2743200"/>
            <a:ext cx="5943600" cy="3733800"/>
            <a:chOff x="1447800" y="2362200"/>
            <a:chExt cx="6405252" cy="4188573"/>
          </a:xfrm>
        </p:grpSpPr>
        <p:pic>
          <p:nvPicPr>
            <p:cNvPr id="12" name="Picture 3" descr="Screen shot of the Vendor Support Center."/>
            <p:cNvPicPr>
              <a:picLocks noChangeAspect="1" noChangeArrowheads="1"/>
            </p:cNvPicPr>
            <p:nvPr/>
          </p:nvPicPr>
          <p:blipFill>
            <a:blip r:embed="rId3" cstate="print"/>
            <a:srcRect/>
            <a:stretch>
              <a:fillRect/>
            </a:stretch>
          </p:blipFill>
          <p:spPr bwMode="auto">
            <a:xfrm>
              <a:off x="1447800" y="2362200"/>
              <a:ext cx="6405252" cy="4188573"/>
            </a:xfrm>
            <a:prstGeom prst="rect">
              <a:avLst/>
            </a:prstGeom>
            <a:noFill/>
            <a:ln w="9525">
              <a:noFill/>
              <a:miter lim="800000"/>
              <a:headEnd/>
              <a:tailEnd/>
            </a:ln>
          </p:spPr>
        </p:pic>
        <p:sp>
          <p:nvSpPr>
            <p:cNvPr id="13" name="Left Arrow 12"/>
            <p:cNvSpPr/>
            <p:nvPr/>
          </p:nvSpPr>
          <p:spPr bwMode="auto">
            <a:xfrm>
              <a:off x="5181600" y="4425696"/>
              <a:ext cx="762000" cy="152400"/>
            </a:xfrm>
            <a:prstGeom prst="leftArrow">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mn-lt"/>
              </a:endParaRPr>
            </a:p>
          </p:txBody>
        </p:sp>
      </p:grpSp>
      <p:sp>
        <p:nvSpPr>
          <p:cNvPr id="7" name="Slide Number Placeholder 6"/>
          <p:cNvSpPr>
            <a:spLocks noGrp="1"/>
          </p:cNvSpPr>
          <p:nvPr>
            <p:ph type="sldNum" sz="quarter" idx="10"/>
          </p:nvPr>
        </p:nvSpPr>
        <p:spPr/>
        <p:txBody>
          <a:bodyPr/>
          <a:lstStyle/>
          <a:p>
            <a:fld id="{5AA23EBD-47E0-4EC6-B53A-6C5818EAA66A}" type="slidenum">
              <a:rPr lang="en-US" smtClean="0">
                <a:latin typeface="+mn-lt"/>
              </a:rPr>
              <a:pPr/>
              <a:t>25</a:t>
            </a:fld>
            <a:endParaRPr lang="en-US">
              <a:latin typeface="+mn-lt"/>
            </a:endParaRPr>
          </a:p>
        </p:txBody>
      </p:sp>
      <p:grpSp>
        <p:nvGrpSpPr>
          <p:cNvPr id="23" name="Group 22" descr="Image displays main VSC screen with an arrow to the Contract Administration tab of the site.  "/>
          <p:cNvGrpSpPr/>
          <p:nvPr/>
        </p:nvGrpSpPr>
        <p:grpSpPr>
          <a:xfrm>
            <a:off x="533400" y="2514600"/>
            <a:ext cx="7307902" cy="4038600"/>
            <a:chOff x="990600" y="2133600"/>
            <a:chExt cx="7307902" cy="4038600"/>
          </a:xfrm>
        </p:grpSpPr>
        <p:pic>
          <p:nvPicPr>
            <p:cNvPr id="24" name="Picture 2" descr="Second image is of the Contract Administration screen with an arrow to the Prevent Frustrated Freight guide. &#10;&#10;"/>
            <p:cNvPicPr>
              <a:picLocks noChangeAspect="1" noChangeArrowheads="1"/>
            </p:cNvPicPr>
            <p:nvPr/>
          </p:nvPicPr>
          <p:blipFill>
            <a:blip r:embed="rId4" cstate="print"/>
            <a:srcRect/>
            <a:stretch>
              <a:fillRect/>
            </a:stretch>
          </p:blipFill>
          <p:spPr bwMode="auto">
            <a:xfrm>
              <a:off x="1142999" y="2133600"/>
              <a:ext cx="7155503" cy="4038600"/>
            </a:xfrm>
            <a:prstGeom prst="rect">
              <a:avLst/>
            </a:prstGeom>
            <a:noFill/>
            <a:ln w="9525">
              <a:noFill/>
              <a:miter lim="800000"/>
              <a:headEnd/>
              <a:tailEnd/>
            </a:ln>
          </p:spPr>
        </p:pic>
        <p:sp>
          <p:nvSpPr>
            <p:cNvPr id="25" name="Right Arrow 24"/>
            <p:cNvSpPr/>
            <p:nvPr/>
          </p:nvSpPr>
          <p:spPr bwMode="auto">
            <a:xfrm>
              <a:off x="990600" y="5867400"/>
              <a:ext cx="762000" cy="152400"/>
            </a:xfrm>
            <a:prstGeom prst="rightArrow">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grpSp>
      <p:sp>
        <p:nvSpPr>
          <p:cNvPr id="10" name="TextBox 9"/>
          <p:cNvSpPr txBox="1"/>
          <p:nvPr/>
        </p:nvSpPr>
        <p:spPr>
          <a:xfrm>
            <a:off x="609600" y="1752600"/>
            <a:ext cx="8001000" cy="584775"/>
          </a:xfrm>
          <a:prstGeom prst="rect">
            <a:avLst/>
          </a:prstGeom>
          <a:noFill/>
        </p:spPr>
        <p:txBody>
          <a:bodyPr wrap="square" rtlCol="0">
            <a:spAutoFit/>
          </a:bodyPr>
          <a:lstStyle/>
          <a:p>
            <a:r>
              <a:rPr lang="en-US" sz="3200" dirty="0" smtClean="0">
                <a:solidFill>
                  <a:srgbClr val="003399"/>
                </a:solidFill>
                <a:latin typeface="+mn-lt"/>
                <a:hlinkClick r:id="rId5"/>
              </a:rPr>
              <a:t>GSA Marking Labeling &amp; Packaging </a:t>
            </a:r>
            <a:endParaRPr lang="en-US" sz="3200" dirty="0">
              <a:solidFill>
                <a:srgbClr val="003399"/>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Grp="1" noChangeArrowheads="1"/>
          </p:cNvSpPr>
          <p:nvPr>
            <p:ph type="title"/>
          </p:nvPr>
        </p:nvSpPr>
        <p:spPr/>
        <p:txBody>
          <a:bodyPr/>
          <a:lstStyle/>
          <a:p>
            <a:r>
              <a:rPr lang="en-US" dirty="0" smtClean="0">
                <a:latin typeface="Times New Roman" pitchFamily="18" charset="0"/>
                <a:cs typeface="Times New Roman" pitchFamily="18" charset="0"/>
              </a:rPr>
              <a:t>Wrap Up</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737F90FD-17AD-4078-A249-3BDB29A0676D}" type="slidenum">
              <a:rPr lang="en-US">
                <a:latin typeface="Times New Roman" pitchFamily="18" charset="0"/>
                <a:cs typeface="Times New Roman" pitchFamily="18" charset="0"/>
              </a:rPr>
              <a:pPr/>
              <a:t>26</a:t>
            </a:fld>
            <a:endParaRPr lang="en-US" dirty="0">
              <a:latin typeface="Times New Roman" pitchFamily="18" charset="0"/>
              <a:cs typeface="Times New Roman" pitchFamily="18" charset="0"/>
            </a:endParaRPr>
          </a:p>
        </p:txBody>
      </p:sp>
      <p:sp>
        <p:nvSpPr>
          <p:cNvPr id="7" name="TextBox 6"/>
          <p:cNvSpPr txBox="1"/>
          <p:nvPr/>
        </p:nvSpPr>
        <p:spPr>
          <a:xfrm>
            <a:off x="533400" y="2286000"/>
            <a:ext cx="8229600" cy="4339650"/>
          </a:xfrm>
          <a:prstGeom prst="rect">
            <a:avLst/>
          </a:prstGeom>
          <a:noFill/>
        </p:spPr>
        <p:txBody>
          <a:bodyPr wrap="square" rtlCol="0">
            <a:spAutoFit/>
          </a:bodyPr>
          <a:lstStyle/>
          <a:p>
            <a:pPr>
              <a:buFont typeface="Wingdings" pitchFamily="2" charset="2"/>
              <a:buChar char="Ø"/>
            </a:pPr>
            <a:r>
              <a:rPr lang="en-US" sz="2800" dirty="0" smtClean="0">
                <a:solidFill>
                  <a:srgbClr val="013C88"/>
                </a:solidFill>
                <a:latin typeface="+mn-lt"/>
                <a:cs typeface="Arial" pitchFamily="34" charset="0"/>
              </a:rPr>
              <a:t>Supply Chain  breakdown leads to frustrated freight</a:t>
            </a:r>
          </a:p>
          <a:p>
            <a:pPr>
              <a:buFont typeface="Wingdings" pitchFamily="2" charset="2"/>
              <a:buChar char="Ø"/>
            </a:pPr>
            <a:r>
              <a:rPr lang="en-US" sz="2800" dirty="0" smtClean="0">
                <a:solidFill>
                  <a:srgbClr val="013C88"/>
                </a:solidFill>
                <a:latin typeface="+mn-lt"/>
                <a:cs typeface="Arial" pitchFamily="34" charset="0"/>
              </a:rPr>
              <a:t>Frustrated freight can be avoided</a:t>
            </a:r>
          </a:p>
          <a:p>
            <a:pPr>
              <a:buFont typeface="Wingdings" pitchFamily="2" charset="2"/>
              <a:buChar char="Ø"/>
            </a:pPr>
            <a:r>
              <a:rPr lang="en-US" sz="2800" dirty="0" smtClean="0">
                <a:solidFill>
                  <a:srgbClr val="013C88"/>
                </a:solidFill>
                <a:latin typeface="+mn-lt"/>
                <a:cs typeface="Arial" pitchFamily="34" charset="0"/>
              </a:rPr>
              <a:t>Review contract requirements and orders before shipping</a:t>
            </a:r>
          </a:p>
          <a:p>
            <a:pPr>
              <a:buFont typeface="Wingdings" pitchFamily="2" charset="2"/>
              <a:buChar char="Ø"/>
            </a:pPr>
            <a:r>
              <a:rPr lang="en-US" sz="2800" dirty="0" smtClean="0">
                <a:solidFill>
                  <a:srgbClr val="013C88"/>
                </a:solidFill>
                <a:latin typeface="+mn-lt"/>
                <a:cs typeface="Arial" pitchFamily="34" charset="0"/>
              </a:rPr>
              <a:t>Ask questions!</a:t>
            </a:r>
          </a:p>
          <a:p>
            <a:pPr>
              <a:buFont typeface="Wingdings" pitchFamily="2" charset="2"/>
              <a:buChar char="Ø"/>
            </a:pPr>
            <a:r>
              <a:rPr lang="en-US" sz="2800" dirty="0" smtClean="0">
                <a:solidFill>
                  <a:srgbClr val="013C88"/>
                </a:solidFill>
                <a:cs typeface="Arial" pitchFamily="34" charset="0"/>
              </a:rPr>
              <a:t> Help end the vicious </a:t>
            </a:r>
          </a:p>
          <a:p>
            <a:r>
              <a:rPr lang="en-US" sz="2800" dirty="0" smtClean="0">
                <a:solidFill>
                  <a:srgbClr val="013C88"/>
                </a:solidFill>
                <a:cs typeface="Arial" pitchFamily="34" charset="0"/>
              </a:rPr>
              <a:t>cycle of frustrated freight</a:t>
            </a:r>
          </a:p>
          <a:p>
            <a:pPr>
              <a:buFont typeface="Wingdings" pitchFamily="2" charset="2"/>
              <a:buChar char="Ø"/>
            </a:pPr>
            <a:endParaRPr lang="en-US" sz="2800" dirty="0" smtClean="0">
              <a:solidFill>
                <a:srgbClr val="013C88"/>
              </a:solidFill>
              <a:latin typeface="+mn-lt"/>
              <a:cs typeface="Arial" pitchFamily="34" charset="0"/>
            </a:endParaRPr>
          </a:p>
          <a:p>
            <a:endParaRPr lang="en-US" dirty="0"/>
          </a:p>
        </p:txBody>
      </p:sp>
      <p:pic>
        <p:nvPicPr>
          <p:cNvPr id="8" name="Picture 7" descr="Generic bar code image."/>
          <p:cNvPicPr>
            <a:picLocks noChangeAspect="1"/>
          </p:cNvPicPr>
          <p:nvPr/>
        </p:nvPicPr>
        <p:blipFill>
          <a:blip r:embed="rId3" cstate="print"/>
          <a:stretch>
            <a:fillRect/>
          </a:stretch>
        </p:blipFill>
        <p:spPr>
          <a:xfrm>
            <a:off x="5410200" y="4191000"/>
            <a:ext cx="1752600" cy="1752600"/>
          </a:xfrm>
          <a:prstGeom prst="rect">
            <a:avLst/>
          </a:prstGeom>
          <a:ln>
            <a:solidFill>
              <a:schemeClr val="accent6">
                <a:lumMod val="75000"/>
              </a:schemeClr>
            </a:solid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a:xfrm>
            <a:off x="455613" y="2393950"/>
            <a:ext cx="7769225" cy="3854450"/>
          </a:xfrm>
        </p:spPr>
        <p:txBody>
          <a:bodyPr/>
          <a:lstStyle/>
          <a:p>
            <a:pPr>
              <a:buClr>
                <a:srgbClr val="003399"/>
              </a:buClr>
            </a:pPr>
            <a:r>
              <a:rPr lang="en-US" sz="3200" dirty="0" smtClean="0">
                <a:cs typeface="Arial" pitchFamily="34" charset="0"/>
              </a:rPr>
              <a:t>Supply chain and frustrated freight</a:t>
            </a:r>
          </a:p>
          <a:p>
            <a:pPr>
              <a:buClr>
                <a:srgbClr val="003399"/>
              </a:buClr>
            </a:pPr>
            <a:r>
              <a:rPr lang="en-US" sz="3200" dirty="0" smtClean="0">
                <a:cs typeface="Arial" pitchFamily="34" charset="0"/>
              </a:rPr>
              <a:t>Impact and causes of frustrated freight</a:t>
            </a:r>
          </a:p>
          <a:p>
            <a:pPr>
              <a:buClr>
                <a:srgbClr val="003399"/>
              </a:buClr>
            </a:pPr>
            <a:r>
              <a:rPr lang="en-US" sz="3200" dirty="0" smtClean="0">
                <a:cs typeface="Arial" pitchFamily="34" charset="0"/>
              </a:rPr>
              <a:t>Review contract and marking requirements</a:t>
            </a:r>
          </a:p>
          <a:p>
            <a:pPr>
              <a:buClr>
                <a:srgbClr val="003399"/>
              </a:buClr>
            </a:pPr>
            <a:r>
              <a:rPr lang="en-US" sz="3200" dirty="0" smtClean="0">
                <a:cs typeface="Arial" pitchFamily="34" charset="0"/>
              </a:rPr>
              <a:t>Red Flags</a:t>
            </a:r>
          </a:p>
          <a:p>
            <a:pPr>
              <a:buClr>
                <a:srgbClr val="003399"/>
              </a:buClr>
            </a:pPr>
            <a:r>
              <a:rPr lang="en-US" sz="3200" dirty="0" smtClean="0">
                <a:cs typeface="Arial" pitchFamily="34" charset="0"/>
              </a:rPr>
              <a:t>Resources</a:t>
            </a:r>
          </a:p>
          <a:p>
            <a:endParaRPr lang="en-US" dirty="0"/>
          </a:p>
        </p:txBody>
      </p:sp>
      <p:sp>
        <p:nvSpPr>
          <p:cNvPr id="4" name="Slide Number Placeholder 3"/>
          <p:cNvSpPr>
            <a:spLocks noGrp="1"/>
          </p:cNvSpPr>
          <p:nvPr>
            <p:ph type="sldNum" sz="quarter" idx="10"/>
          </p:nvPr>
        </p:nvSpPr>
        <p:spPr/>
        <p:txBody>
          <a:bodyPr/>
          <a:lstStyle/>
          <a:p>
            <a:fld id="{34021492-D8A9-4CEE-A327-F99EC7B60D36}" type="slidenum">
              <a:rPr lang="en-US" smtClean="0"/>
              <a:pPr/>
              <a:t>3</a:t>
            </a:fld>
            <a:endParaRPr lang="en-US" dirty="0"/>
          </a:p>
        </p:txBody>
      </p:sp>
      <p:pic>
        <p:nvPicPr>
          <p:cNvPr id="5" name="Picture 4" descr="Decorative Image"/>
          <p:cNvPicPr>
            <a:picLocks noChangeAspect="1"/>
          </p:cNvPicPr>
          <p:nvPr/>
        </p:nvPicPr>
        <p:blipFill>
          <a:blip r:embed="rId3" cstate="print"/>
          <a:stretch>
            <a:fillRect/>
          </a:stretch>
        </p:blipFill>
        <p:spPr>
          <a:xfrm>
            <a:off x="4953000" y="4343400"/>
            <a:ext cx="2590800" cy="1940599"/>
          </a:xfrm>
          <a:prstGeom prst="rect">
            <a:avLst/>
          </a:prstGeom>
          <a:ln w="22225">
            <a:solidFill>
              <a:schemeClr val="accent2">
                <a:lumMod val="75000"/>
              </a:schemeClr>
            </a:solid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Shipping Products</a:t>
            </a:r>
            <a:endParaRPr lang="en-US" dirty="0"/>
          </a:p>
        </p:txBody>
      </p:sp>
      <p:pic>
        <p:nvPicPr>
          <p:cNvPr id="6" name="Content Placeholder 5" descr="officesupplies.jpeg"/>
          <p:cNvPicPr>
            <a:picLocks noGrp="1" noChangeAspect="1"/>
          </p:cNvPicPr>
          <p:nvPr>
            <p:ph sz="half" idx="1"/>
          </p:nvPr>
        </p:nvPicPr>
        <p:blipFill>
          <a:blip r:embed="rId3" cstate="print"/>
          <a:stretch>
            <a:fillRect/>
          </a:stretch>
        </p:blipFill>
        <p:spPr>
          <a:xfrm>
            <a:off x="1257300" y="2209800"/>
            <a:ext cx="2857500" cy="2143125"/>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p:spPr>
      </p:pic>
      <p:sp>
        <p:nvSpPr>
          <p:cNvPr id="4" name="Slide Number Placeholder 3"/>
          <p:cNvSpPr>
            <a:spLocks noGrp="1"/>
          </p:cNvSpPr>
          <p:nvPr>
            <p:ph type="sldNum" sz="quarter" idx="10"/>
          </p:nvPr>
        </p:nvSpPr>
        <p:spPr/>
        <p:txBody>
          <a:bodyPr/>
          <a:lstStyle/>
          <a:p>
            <a:fld id="{34021492-D8A9-4CEE-A327-F99EC7B60D36}" type="slidenum">
              <a:rPr lang="en-US" smtClean="0"/>
              <a:pPr/>
              <a:t>4</a:t>
            </a:fld>
            <a:endParaRPr lang="en-US" dirty="0"/>
          </a:p>
        </p:txBody>
      </p:sp>
      <p:pic>
        <p:nvPicPr>
          <p:cNvPr id="8" name="Picture 7" descr="vehicle.jpg"/>
          <p:cNvPicPr>
            <a:picLocks noChangeAspect="1"/>
          </p:cNvPicPr>
          <p:nvPr/>
        </p:nvPicPr>
        <p:blipFill>
          <a:blip r:embed="rId4" cstate="print"/>
          <a:stretch>
            <a:fillRect/>
          </a:stretch>
        </p:blipFill>
        <p:spPr>
          <a:xfrm>
            <a:off x="1253426" y="4572000"/>
            <a:ext cx="2861374" cy="2133600"/>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descr="bodyarmor.jpg"/>
          <p:cNvPicPr>
            <a:picLocks noChangeAspect="1"/>
          </p:cNvPicPr>
          <p:nvPr/>
        </p:nvPicPr>
        <p:blipFill>
          <a:blip r:embed="rId5" cstate="print"/>
          <a:stretch>
            <a:fillRect/>
          </a:stretch>
        </p:blipFill>
        <p:spPr>
          <a:xfrm>
            <a:off x="4343400" y="2209800"/>
            <a:ext cx="2895600" cy="2133600"/>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descr="meals.jpg"/>
          <p:cNvPicPr>
            <a:picLocks noChangeAspect="1"/>
          </p:cNvPicPr>
          <p:nvPr/>
        </p:nvPicPr>
        <p:blipFill>
          <a:blip r:embed="rId6" cstate="print"/>
          <a:stretch>
            <a:fillRect/>
          </a:stretch>
        </p:blipFill>
        <p:spPr>
          <a:xfrm>
            <a:off x="4343400" y="4571999"/>
            <a:ext cx="2895600" cy="2133601"/>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1479550"/>
            <a:ext cx="7769225" cy="584775"/>
          </a:xfrm>
        </p:spPr>
        <p:txBody>
          <a:bodyPr/>
          <a:lstStyle/>
          <a:p>
            <a:r>
              <a:rPr lang="en-US" smtClean="0"/>
              <a:t>Supply Chain</a:t>
            </a:r>
            <a:endParaRPr lang="en-US" dirty="0"/>
          </a:p>
        </p:txBody>
      </p:sp>
      <p:sp>
        <p:nvSpPr>
          <p:cNvPr id="5" name="Slide Number Placeholder 4"/>
          <p:cNvSpPr>
            <a:spLocks noGrp="1"/>
          </p:cNvSpPr>
          <p:nvPr>
            <p:ph type="sldNum" sz="quarter" idx="10"/>
          </p:nvPr>
        </p:nvSpPr>
        <p:spPr/>
        <p:txBody>
          <a:bodyPr/>
          <a:lstStyle/>
          <a:p>
            <a:fld id="{55C7918B-C8A9-483C-B1E7-02B17D9882DD}" type="slidenum">
              <a:rPr lang="en-US" smtClean="0"/>
              <a:pPr/>
              <a:t>5</a:t>
            </a:fld>
            <a:endParaRPr lang="en-US" dirty="0"/>
          </a:p>
        </p:txBody>
      </p:sp>
      <p:graphicFrame>
        <p:nvGraphicFramePr>
          <p:cNvPr id="8" name="Diagram 7" descr="Illustation of the Supply Chain from Factory and Shipment phase,  Consolidation Point and Distribution Center and the end user, the Customer."/>
          <p:cNvGraphicFramePr/>
          <p:nvPr/>
        </p:nvGraphicFramePr>
        <p:xfrm>
          <a:off x="685800" y="2286000"/>
          <a:ext cx="8001000" cy="3657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479550"/>
            <a:ext cx="7769225" cy="646331"/>
          </a:xfrm>
        </p:spPr>
        <p:txBody>
          <a:bodyPr/>
          <a:lstStyle/>
          <a:p>
            <a:r>
              <a:rPr lang="en-US" sz="3600" dirty="0" smtClean="0">
                <a:latin typeface="+mn-lt"/>
                <a:cs typeface="Arial" pitchFamily="34" charset="0"/>
              </a:rPr>
              <a:t>When your shipment gets stopped…</a:t>
            </a:r>
            <a:endParaRPr lang="en-US" sz="3600" dirty="0">
              <a:latin typeface="+mn-lt"/>
              <a:cs typeface="Arial" pitchFamily="34" charset="0"/>
            </a:endParaRPr>
          </a:p>
        </p:txBody>
      </p:sp>
      <p:sp>
        <p:nvSpPr>
          <p:cNvPr id="4" name="Slide Number Placeholder 3"/>
          <p:cNvSpPr>
            <a:spLocks noGrp="1"/>
          </p:cNvSpPr>
          <p:nvPr>
            <p:ph type="sldNum" sz="quarter" idx="10"/>
          </p:nvPr>
        </p:nvSpPr>
        <p:spPr/>
        <p:txBody>
          <a:bodyPr/>
          <a:lstStyle/>
          <a:p>
            <a:fld id="{34021492-D8A9-4CEE-A327-F99EC7B60D36}" type="slidenum">
              <a:rPr lang="en-US" smtClean="0">
                <a:latin typeface="+mn-lt"/>
              </a:rPr>
              <a:pPr/>
              <a:t>6</a:t>
            </a:fld>
            <a:endParaRPr lang="en-US" dirty="0">
              <a:latin typeface="+mn-lt"/>
            </a:endParaRPr>
          </a:p>
        </p:txBody>
      </p:sp>
      <p:pic>
        <p:nvPicPr>
          <p:cNvPr id="10" name="Picture 9" descr="Decorative Image"/>
          <p:cNvPicPr>
            <a:picLocks noChangeAspect="1"/>
          </p:cNvPicPr>
          <p:nvPr/>
        </p:nvPicPr>
        <p:blipFill>
          <a:blip r:embed="rId3" cstate="print"/>
          <a:stretch>
            <a:fillRect/>
          </a:stretch>
        </p:blipFill>
        <p:spPr>
          <a:xfrm>
            <a:off x="5334000" y="2286000"/>
            <a:ext cx="2438400" cy="3572843"/>
          </a:xfrm>
          <a:prstGeom prst="rect">
            <a:avLst/>
          </a:prstGeom>
        </p:spPr>
      </p:pic>
      <p:sp>
        <p:nvSpPr>
          <p:cNvPr id="6" name="TextBox 5"/>
          <p:cNvSpPr txBox="1"/>
          <p:nvPr/>
        </p:nvSpPr>
        <p:spPr>
          <a:xfrm>
            <a:off x="457200" y="3051244"/>
            <a:ext cx="4572000" cy="3231654"/>
          </a:xfrm>
          <a:prstGeom prst="rect">
            <a:avLst/>
          </a:prstGeom>
          <a:noFill/>
        </p:spPr>
        <p:txBody>
          <a:bodyPr wrap="square" rtlCol="0">
            <a:spAutoFit/>
          </a:bodyPr>
          <a:lstStyle/>
          <a:p>
            <a:pPr>
              <a:buFont typeface="Wingdings" pitchFamily="2" charset="2"/>
              <a:buChar char="Ø"/>
            </a:pPr>
            <a:r>
              <a:rPr lang="en-US" sz="2700" dirty="0" smtClean="0">
                <a:solidFill>
                  <a:srgbClr val="013C88"/>
                </a:solidFill>
                <a:latin typeface="+mn-lt"/>
              </a:rPr>
              <a:t> You will have to get involved</a:t>
            </a:r>
          </a:p>
          <a:p>
            <a:pPr lvl="1">
              <a:buFont typeface="Arial" pitchFamily="34" charset="0"/>
              <a:buChar char="•"/>
            </a:pPr>
            <a:r>
              <a:rPr lang="en-US" dirty="0" smtClean="0">
                <a:solidFill>
                  <a:srgbClr val="013C88"/>
                </a:solidFill>
                <a:latin typeface="+mn-lt"/>
              </a:rPr>
              <a:t> Wasted time &amp; money</a:t>
            </a:r>
          </a:p>
          <a:p>
            <a:pPr lvl="1"/>
            <a:endParaRPr lang="en-US" dirty="0" smtClean="0">
              <a:solidFill>
                <a:srgbClr val="013C88"/>
              </a:solidFill>
              <a:latin typeface="+mn-lt"/>
            </a:endParaRPr>
          </a:p>
          <a:p>
            <a:pPr>
              <a:buFont typeface="Wingdings" pitchFamily="2" charset="2"/>
              <a:buChar char="Ø"/>
            </a:pPr>
            <a:r>
              <a:rPr lang="en-US" sz="2700" dirty="0" smtClean="0">
                <a:solidFill>
                  <a:srgbClr val="013C88"/>
                </a:solidFill>
                <a:latin typeface="+mn-lt"/>
              </a:rPr>
              <a:t> Shipment will be late or not received</a:t>
            </a:r>
            <a:r>
              <a:rPr lang="en-US" dirty="0" smtClean="0">
                <a:solidFill>
                  <a:srgbClr val="013C88"/>
                </a:solidFill>
                <a:latin typeface="+mn-lt"/>
              </a:rPr>
              <a:t> </a:t>
            </a:r>
          </a:p>
          <a:p>
            <a:pPr lvl="1">
              <a:buFont typeface="Arial" pitchFamily="34" charset="0"/>
              <a:buChar char="•"/>
            </a:pPr>
            <a:r>
              <a:rPr lang="en-US" dirty="0" smtClean="0">
                <a:solidFill>
                  <a:srgbClr val="013C88"/>
                </a:solidFill>
                <a:latin typeface="+mn-lt"/>
              </a:rPr>
              <a:t> Dissatisfied customer</a:t>
            </a:r>
          </a:p>
          <a:p>
            <a:pPr lvl="1">
              <a:buFont typeface="Arial" pitchFamily="34" charset="0"/>
              <a:buChar char="•"/>
            </a:pPr>
            <a:endParaRPr lang="en-US" b="1" dirty="0">
              <a:solidFill>
                <a:srgbClr val="013C88"/>
              </a:solidFill>
              <a:latin typeface="+mn-l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7769225" cy="579438"/>
          </a:xfrm>
        </p:spPr>
        <p:txBody>
          <a:bodyPr/>
          <a:lstStyle/>
          <a:p>
            <a:r>
              <a:rPr lang="en-US" dirty="0" smtClean="0"/>
              <a:t>Why did my shipment get frustrated?</a:t>
            </a:r>
            <a:endParaRPr lang="en-US" dirty="0"/>
          </a:p>
        </p:txBody>
      </p:sp>
      <p:graphicFrame>
        <p:nvGraphicFramePr>
          <p:cNvPr id="9" name="Content Placeholder 8"/>
          <p:cNvGraphicFramePr>
            <a:graphicFrameLocks noGrp="1"/>
          </p:cNvGraphicFramePr>
          <p:nvPr>
            <p:ph idx="1"/>
          </p:nvPr>
        </p:nvGraphicFramePr>
        <p:xfrm>
          <a:off x="455613" y="1752600"/>
          <a:ext cx="7240587"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0"/>
          </p:nvPr>
        </p:nvSpPr>
        <p:spPr/>
        <p:txBody>
          <a:bodyPr/>
          <a:lstStyle/>
          <a:p>
            <a:fld id="{46A62689-93E6-4FE8-94FB-CAA0ACCC457C}" type="slidenum">
              <a:rPr lang="en-US" smtClean="0"/>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79550"/>
            <a:ext cx="7769225" cy="646331"/>
          </a:xfrm>
        </p:spPr>
        <p:txBody>
          <a:bodyPr/>
          <a:lstStyle/>
          <a:p>
            <a:r>
              <a:rPr lang="en-US" sz="3600" dirty="0" smtClean="0"/>
              <a:t>What markings to use?</a:t>
            </a:r>
            <a:endParaRPr lang="en-US" sz="3600" dirty="0"/>
          </a:p>
        </p:txBody>
      </p:sp>
      <p:sp>
        <p:nvSpPr>
          <p:cNvPr id="3" name="Content Placeholder 2"/>
          <p:cNvSpPr>
            <a:spLocks noGrp="1"/>
          </p:cNvSpPr>
          <p:nvPr>
            <p:ph idx="1"/>
          </p:nvPr>
        </p:nvSpPr>
        <p:spPr/>
        <p:txBody>
          <a:bodyPr/>
          <a:lstStyle/>
          <a:p>
            <a:pPr>
              <a:buClr>
                <a:srgbClr val="003399"/>
              </a:buClr>
            </a:pPr>
            <a:r>
              <a:rPr lang="en-US" sz="3200" dirty="0" smtClean="0"/>
              <a:t>Know your contract marking requirements </a:t>
            </a:r>
          </a:p>
          <a:p>
            <a:pPr>
              <a:buClr>
                <a:srgbClr val="003399"/>
              </a:buClr>
            </a:pPr>
            <a:r>
              <a:rPr lang="en-US" sz="3200" dirty="0" smtClean="0"/>
              <a:t>Review each order for special marking </a:t>
            </a:r>
          </a:p>
          <a:p>
            <a:pPr lvl="1">
              <a:buClr>
                <a:srgbClr val="003399"/>
              </a:buClr>
            </a:pPr>
            <a:r>
              <a:rPr lang="en-US" sz="2800" dirty="0" smtClean="0"/>
              <a:t>Federal Standard 123</a:t>
            </a:r>
          </a:p>
          <a:p>
            <a:pPr lvl="1">
              <a:buClr>
                <a:srgbClr val="003399"/>
              </a:buClr>
            </a:pPr>
            <a:r>
              <a:rPr lang="en-US" sz="2800" dirty="0" smtClean="0"/>
              <a:t>Military Standard 129</a:t>
            </a:r>
          </a:p>
          <a:p>
            <a:pPr lvl="1">
              <a:buClr>
                <a:srgbClr val="003399"/>
              </a:buClr>
            </a:pPr>
            <a:r>
              <a:rPr lang="en-US" sz="2800" dirty="0" smtClean="0"/>
              <a:t>Agency specific </a:t>
            </a:r>
            <a:endParaRPr lang="en-US" sz="2800" dirty="0"/>
          </a:p>
        </p:txBody>
      </p:sp>
      <p:sp>
        <p:nvSpPr>
          <p:cNvPr id="4" name="Slide Number Placeholder 3"/>
          <p:cNvSpPr>
            <a:spLocks noGrp="1"/>
          </p:cNvSpPr>
          <p:nvPr>
            <p:ph type="sldNum" sz="quarter" idx="10"/>
          </p:nvPr>
        </p:nvSpPr>
        <p:spPr/>
        <p:txBody>
          <a:bodyPr/>
          <a:lstStyle/>
          <a:p>
            <a:fld id="{34021492-D8A9-4CEE-A327-F99EC7B60D36}" type="slidenum">
              <a:rPr lang="en-US" smtClean="0"/>
              <a:pPr/>
              <a:t>8</a:t>
            </a:fld>
            <a:endParaRPr lang="en-US"/>
          </a:p>
        </p:txBody>
      </p:sp>
      <p:pic>
        <p:nvPicPr>
          <p:cNvPr id="5" name="Picture 4" descr="Image of a roll of generic labels."/>
          <p:cNvPicPr>
            <a:picLocks noChangeAspect="1"/>
          </p:cNvPicPr>
          <p:nvPr/>
        </p:nvPicPr>
        <p:blipFill>
          <a:blip r:embed="rId3" cstate="print"/>
          <a:stretch>
            <a:fillRect/>
          </a:stretch>
        </p:blipFill>
        <p:spPr>
          <a:xfrm>
            <a:off x="5638800" y="4114800"/>
            <a:ext cx="2286000" cy="2286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1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10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1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79550"/>
            <a:ext cx="7769225" cy="646331"/>
          </a:xfrm>
        </p:spPr>
        <p:txBody>
          <a:bodyPr/>
          <a:lstStyle/>
          <a:p>
            <a:r>
              <a:rPr lang="en-US" sz="3600" dirty="0" smtClean="0"/>
              <a:t>Common Marking Contract Clauses</a:t>
            </a:r>
            <a:endParaRPr lang="en-US" sz="3600" dirty="0"/>
          </a:p>
        </p:txBody>
      </p:sp>
      <p:sp>
        <p:nvSpPr>
          <p:cNvPr id="3" name="Content Placeholder 2"/>
          <p:cNvSpPr>
            <a:spLocks noGrp="1"/>
          </p:cNvSpPr>
          <p:nvPr>
            <p:ph idx="1"/>
          </p:nvPr>
        </p:nvSpPr>
        <p:spPr>
          <a:xfrm>
            <a:off x="455613" y="3048000"/>
            <a:ext cx="7769225" cy="3048000"/>
          </a:xfrm>
        </p:spPr>
        <p:txBody>
          <a:bodyPr/>
          <a:lstStyle/>
          <a:p>
            <a:pPr>
              <a:buClr>
                <a:srgbClr val="003399"/>
              </a:buClr>
            </a:pPr>
            <a:r>
              <a:rPr lang="en-US" sz="3200" dirty="0" smtClean="0"/>
              <a:t>D-FSS-471, </a:t>
            </a:r>
            <a:r>
              <a:rPr lang="en-US" sz="3200" i="1" dirty="0" smtClean="0"/>
              <a:t>Marking and Documentation Requirements Per Shipment</a:t>
            </a:r>
            <a:endParaRPr lang="en-US" i="1" dirty="0" smtClean="0"/>
          </a:p>
          <a:p>
            <a:pPr>
              <a:buClr>
                <a:srgbClr val="003399"/>
              </a:buClr>
            </a:pPr>
            <a:r>
              <a:rPr lang="en-US" sz="3200" dirty="0" smtClean="0"/>
              <a:t>GSAM 552.211-73, </a:t>
            </a:r>
            <a:r>
              <a:rPr lang="en-US" sz="3200" i="1" dirty="0" smtClean="0"/>
              <a:t>Marking</a:t>
            </a:r>
          </a:p>
        </p:txBody>
      </p:sp>
      <p:sp>
        <p:nvSpPr>
          <p:cNvPr id="4" name="Slide Number Placeholder 3"/>
          <p:cNvSpPr>
            <a:spLocks noGrp="1"/>
          </p:cNvSpPr>
          <p:nvPr>
            <p:ph type="sldNum" sz="quarter" idx="10"/>
          </p:nvPr>
        </p:nvSpPr>
        <p:spPr/>
        <p:txBody>
          <a:bodyPr/>
          <a:lstStyle/>
          <a:p>
            <a:fld id="{34021492-D8A9-4CEE-A327-F99EC7B60D36}" type="slidenum">
              <a:rPr lang="en-US" smtClean="0"/>
              <a:pPr/>
              <a:t>9</a:t>
            </a:fld>
            <a:endParaRPr lang="en-US"/>
          </a:p>
        </p:txBody>
      </p:sp>
      <p:pic>
        <p:nvPicPr>
          <p:cNvPr id="5" name="Picture 2" descr="Image of the world with GSA logo."/>
          <p:cNvPicPr>
            <a:picLocks noChangeAspect="1" noChangeArrowheads="1"/>
          </p:cNvPicPr>
          <p:nvPr/>
        </p:nvPicPr>
        <p:blipFill>
          <a:blip r:embed="rId3" cstate="print"/>
          <a:srcRect/>
          <a:stretch>
            <a:fillRect/>
          </a:stretch>
        </p:blipFill>
        <p:spPr bwMode="auto">
          <a:xfrm>
            <a:off x="6410325" y="4191000"/>
            <a:ext cx="1666875" cy="195486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2013 GSA Official Theme">
  <a:themeElements>
    <a:clrScheme name="Expo 2013">
      <a:dk1>
        <a:srgbClr val="000000"/>
      </a:dk1>
      <a:lt1>
        <a:srgbClr val="FFFFFF"/>
      </a:lt1>
      <a:dk2>
        <a:srgbClr val="000000"/>
      </a:dk2>
      <a:lt2>
        <a:srgbClr val="808080"/>
      </a:lt2>
      <a:accent1>
        <a:srgbClr val="296597"/>
      </a:accent1>
      <a:accent2>
        <a:srgbClr val="255B87"/>
      </a:accent2>
      <a:accent3>
        <a:srgbClr val="FFFFFF"/>
      </a:accent3>
      <a:accent4>
        <a:srgbClr val="000000"/>
      </a:accent4>
      <a:accent5>
        <a:srgbClr val="AAE2CA"/>
      </a:accent5>
      <a:accent6>
        <a:srgbClr val="2D2DB9"/>
      </a:accent6>
      <a:hlink>
        <a:srgbClr val="255B87"/>
      </a:hlink>
      <a:folHlink>
        <a:srgbClr val="B2B2B2"/>
      </a:folHlink>
    </a:clrScheme>
    <a:fontScheme name="GSA Powerpoin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GSA Powerpoint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GSA Powerpoint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GSA Powerpoint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GSA Powerpoint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GSA Powerpoint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GSA Powerpoint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GSA Powerpoint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2013 GSA Official Theme</Template>
  <TotalTime>6161</TotalTime>
  <Words>4337</Words>
  <Application>Microsoft Office PowerPoint</Application>
  <PresentationFormat>On-screen Show (4:3)</PresentationFormat>
  <Paragraphs>442</Paragraphs>
  <Slides>26</Slides>
  <Notes>26</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2013 GSA Official Theme</vt:lpstr>
      <vt:lpstr>Shipping Products? Marking Matters!</vt:lpstr>
      <vt:lpstr>GSA Mission Statement “The mission of GSA is to deliver the best value in real estate, acquisition, and technology services to government and the American people.”</vt:lpstr>
      <vt:lpstr>Overview</vt:lpstr>
      <vt:lpstr>Shipping Products</vt:lpstr>
      <vt:lpstr>Supply Chain</vt:lpstr>
      <vt:lpstr>When your shipment gets stopped…</vt:lpstr>
      <vt:lpstr>Why did my shipment get frustrated?</vt:lpstr>
      <vt:lpstr>What markings to use?</vt:lpstr>
      <vt:lpstr>Common Marking Contract Clauses</vt:lpstr>
      <vt:lpstr>D-FSS-471, Marking &amp; Documentation Requirements Per Shipment</vt:lpstr>
      <vt:lpstr>D-FSS-471, Marking &amp; Documentation Requirements Per Shipment</vt:lpstr>
      <vt:lpstr>GSAM 552.211-73, Marking  </vt:lpstr>
      <vt:lpstr>Military Standard 129</vt:lpstr>
      <vt:lpstr>Transport/Exterior Container</vt:lpstr>
      <vt:lpstr>Military Shipping Label</vt:lpstr>
      <vt:lpstr>Transportation Control Number</vt:lpstr>
      <vt:lpstr>Transportation Control Number</vt:lpstr>
      <vt:lpstr>DoDAAC</vt:lpstr>
      <vt:lpstr>Where is the TCN?</vt:lpstr>
      <vt:lpstr>3186 Form</vt:lpstr>
      <vt:lpstr>GSA Advantage Order</vt:lpstr>
      <vt:lpstr>EDI 856</vt:lpstr>
      <vt:lpstr>Red Flags: Ask Questions!</vt:lpstr>
      <vt:lpstr>Resources</vt:lpstr>
      <vt:lpstr>Resources: </vt:lpstr>
      <vt:lpstr>Wrap Up</vt:lpstr>
    </vt:vector>
  </TitlesOfParts>
  <Company>GSA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Shipping Products? Marking Matters!</dc:title>
  <dc:subject>Marking Packages for Shipment</dc:subject>
  <dc:creator>General Services Administration</dc:creator>
  <cp:lastModifiedBy>DavidRZickgraf</cp:lastModifiedBy>
  <cp:revision>312</cp:revision>
  <cp:lastPrinted>2000-10-09T13:28:30Z</cp:lastPrinted>
  <dcterms:created xsi:type="dcterms:W3CDTF">2000-04-20T12:10:32Z</dcterms:created>
  <dcterms:modified xsi:type="dcterms:W3CDTF">2013-05-13T14:55:05Z</dcterms:modified>
</cp:coreProperties>
</file>