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colors11.xml" ContentType="application/vnd.openxmlformats-officedocument.drawingml.diagramColors+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notesSlides/notesSlide74.xml" ContentType="application/vnd.openxmlformats-officedocument.presentationml.notesSlide+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60.xml" ContentType="application/vnd.openxmlformats-officedocument.presentationml.notesSlide+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diagrams/drawing8.xml" ContentType="application/vnd.ms-office.drawingml.diagramDrawing+xml"/>
  <Override PartName="/ppt/diagrams/quickStyle8.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diagrams/data11.xml" ContentType="application/vnd.openxmlformats-officedocument.drawingml.diagramData+xml"/>
  <Override PartName="/ppt/notesSlides/notesSlide65.xml" ContentType="application/vnd.openxmlformats-officedocument.presentationml.notesSlide+xml"/>
  <Override PartName="/ppt/notesSlides/notesSlide83.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notesSlides/notesSlide25.xml" ContentType="application/vnd.openxmlformats-officedocument.presentationml.notesSlide+xml"/>
  <Override PartName="/ppt/diagrams/data8.xml" ContentType="application/vnd.openxmlformats-officedocument.drawingml.diagramData+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diagrams/quickStyle15.xml" ContentType="application/vnd.openxmlformats-officedocument.drawingml.diagramStyl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diagrams/drawing9.xml" ContentType="application/vnd.ms-office.drawingml.diagramDrawing+xml"/>
  <Override PartName="/ppt/notesSlides/notesSlide50.xml" ContentType="application/vnd.openxmlformats-officedocument.presentationml.notesSlide+xml"/>
  <Override PartName="/ppt/diagrams/layout15.xml" ContentType="application/vnd.openxmlformats-officedocument.drawingml.diagramLayout+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iagrams/colors10.xml" ContentType="application/vnd.openxmlformats-officedocument.drawingml.diagramColors+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data12.xml" ContentType="application/vnd.openxmlformats-officedocument.drawingml.diagramData+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40.xml" ContentType="application/vnd.openxmlformats-officedocument.presentationml.notesSlide+xml"/>
  <Override PartName="/ppt/diagrams/quickStyle12.xml" ContentType="application/vnd.openxmlformats-officedocument.drawingml.diagramStyle+xml"/>
  <Override PartName="/ppt/diagrams/drawing13.xml" ContentType="application/vnd.ms-office.drawingml.diagramDrawing+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diagrams/data14.xml" ContentType="application/vnd.openxmlformats-officedocument.drawingml.diagramData+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7" r:id="rId1"/>
  </p:sldMasterIdLst>
  <p:notesMasterIdLst>
    <p:notesMasterId r:id="rId96"/>
  </p:notesMasterIdLst>
  <p:handoutMasterIdLst>
    <p:handoutMasterId r:id="rId97"/>
  </p:handoutMasterIdLst>
  <p:sldIdLst>
    <p:sldId id="687" r:id="rId2"/>
    <p:sldId id="689" r:id="rId3"/>
    <p:sldId id="688" r:id="rId4"/>
    <p:sldId id="703" r:id="rId5"/>
    <p:sldId id="704" r:id="rId6"/>
    <p:sldId id="705" r:id="rId7"/>
    <p:sldId id="706" r:id="rId8"/>
    <p:sldId id="707" r:id="rId9"/>
    <p:sldId id="658" r:id="rId10"/>
    <p:sldId id="659" r:id="rId11"/>
    <p:sldId id="660" r:id="rId12"/>
    <p:sldId id="661" r:id="rId13"/>
    <p:sldId id="540" r:id="rId14"/>
    <p:sldId id="572" r:id="rId15"/>
    <p:sldId id="573" r:id="rId16"/>
    <p:sldId id="708" r:id="rId17"/>
    <p:sldId id="601" r:id="rId18"/>
    <p:sldId id="602" r:id="rId19"/>
    <p:sldId id="433" r:id="rId20"/>
    <p:sldId id="429" r:id="rId21"/>
    <p:sldId id="710" r:id="rId22"/>
    <p:sldId id="712" r:id="rId23"/>
    <p:sldId id="714" r:id="rId24"/>
    <p:sldId id="715" r:id="rId25"/>
    <p:sldId id="716" r:id="rId26"/>
    <p:sldId id="717" r:id="rId27"/>
    <p:sldId id="718" r:id="rId28"/>
    <p:sldId id="719" r:id="rId29"/>
    <p:sldId id="665" r:id="rId30"/>
    <p:sldId id="666" r:id="rId31"/>
    <p:sldId id="608" r:id="rId32"/>
    <p:sldId id="456" r:id="rId33"/>
    <p:sldId id="458" r:id="rId34"/>
    <p:sldId id="679" r:id="rId35"/>
    <p:sldId id="680" r:id="rId36"/>
    <p:sldId id="597" r:id="rId37"/>
    <p:sldId id="681" r:id="rId38"/>
    <p:sldId id="524" r:id="rId39"/>
    <p:sldId id="583" r:id="rId40"/>
    <p:sldId id="585" r:id="rId41"/>
    <p:sldId id="526" r:id="rId42"/>
    <p:sldId id="598" r:id="rId43"/>
    <p:sldId id="726" r:id="rId44"/>
    <p:sldId id="609" r:id="rId45"/>
    <p:sldId id="604" r:id="rId46"/>
    <p:sldId id="587" r:id="rId47"/>
    <p:sldId id="522" r:id="rId48"/>
    <p:sldId id="586" r:id="rId49"/>
    <p:sldId id="523" r:id="rId50"/>
    <p:sldId id="509" r:id="rId51"/>
    <p:sldId id="591" r:id="rId52"/>
    <p:sldId id="722" r:id="rId53"/>
    <p:sldId id="670" r:id="rId54"/>
    <p:sldId id="671" r:id="rId55"/>
    <p:sldId id="672" r:id="rId56"/>
    <p:sldId id="674" r:id="rId57"/>
    <p:sldId id="574" r:id="rId58"/>
    <p:sldId id="611" r:id="rId59"/>
    <p:sldId id="612" r:id="rId60"/>
    <p:sldId id="613" r:id="rId61"/>
    <p:sldId id="617" r:id="rId62"/>
    <p:sldId id="618" r:id="rId63"/>
    <p:sldId id="619" r:id="rId64"/>
    <p:sldId id="621" r:id="rId65"/>
    <p:sldId id="622" r:id="rId66"/>
    <p:sldId id="623" r:id="rId67"/>
    <p:sldId id="624" r:id="rId68"/>
    <p:sldId id="626" r:id="rId69"/>
    <p:sldId id="653" r:id="rId70"/>
    <p:sldId id="627" r:id="rId71"/>
    <p:sldId id="628" r:id="rId72"/>
    <p:sldId id="629" r:id="rId73"/>
    <p:sldId id="630" r:id="rId74"/>
    <p:sldId id="632" r:id="rId75"/>
    <p:sldId id="633" r:id="rId76"/>
    <p:sldId id="723" r:id="rId77"/>
    <p:sldId id="634" r:id="rId78"/>
    <p:sldId id="635" r:id="rId79"/>
    <p:sldId id="636" r:id="rId80"/>
    <p:sldId id="720" r:id="rId81"/>
    <p:sldId id="637" r:id="rId82"/>
    <p:sldId id="638" r:id="rId83"/>
    <p:sldId id="641" r:id="rId84"/>
    <p:sldId id="643" r:id="rId85"/>
    <p:sldId id="644" r:id="rId86"/>
    <p:sldId id="645" r:id="rId87"/>
    <p:sldId id="646" r:id="rId88"/>
    <p:sldId id="647" r:id="rId89"/>
    <p:sldId id="648" r:id="rId90"/>
    <p:sldId id="649" r:id="rId91"/>
    <p:sldId id="650" r:id="rId92"/>
    <p:sldId id="651" r:id="rId93"/>
    <p:sldId id="652" r:id="rId94"/>
    <p:sldId id="654" r:id="rId9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0"/>
    <a:srgbClr val="FF0000"/>
    <a:srgbClr val="3333CC"/>
    <a:srgbClr val="FFFFFF"/>
    <a:srgbClr val="000000"/>
    <a:srgbClr val="990033"/>
    <a:srgbClr val="003399"/>
    <a:srgbClr val="00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5" autoAdjust="0"/>
    <p:restoredTop sz="99761" autoAdjust="0"/>
  </p:normalViewPr>
  <p:slideViewPr>
    <p:cSldViewPr>
      <p:cViewPr>
        <p:scale>
          <a:sx n="112" d="100"/>
          <a:sy n="112" d="100"/>
        </p:scale>
        <p:origin x="-822" y="-72"/>
      </p:cViewPr>
      <p:guideLst>
        <p:guide orient="horz" pos="2160"/>
        <p:guide pos="2880"/>
      </p:guideLst>
    </p:cSldViewPr>
  </p:slideViewPr>
  <p:outlineViewPr>
    <p:cViewPr>
      <p:scale>
        <a:sx n="33" d="100"/>
        <a:sy n="33" d="100"/>
      </p:scale>
      <p:origin x="0" y="17250"/>
    </p:cViewPr>
  </p:outlineViewPr>
  <p:notesTextViewPr>
    <p:cViewPr>
      <p:scale>
        <a:sx n="100" d="100"/>
        <a:sy n="100" d="100"/>
      </p:scale>
      <p:origin x="0" y="0"/>
    </p:cViewPr>
  </p:notesTextViewPr>
  <p:sorterViewPr>
    <p:cViewPr>
      <p:scale>
        <a:sx n="100" d="100"/>
        <a:sy n="100" d="100"/>
      </p:scale>
      <p:origin x="0" y="19338"/>
    </p:cViewPr>
  </p:sorterViewPr>
  <p:notesViewPr>
    <p:cSldViewPr>
      <p:cViewPr varScale="1">
        <p:scale>
          <a:sx n="64" d="100"/>
          <a:sy n="64" d="100"/>
        </p:scale>
        <p:origin x="-2916" y="-120"/>
      </p:cViewPr>
      <p:guideLst>
        <p:guide orient="horz" pos="3024"/>
        <p:guide pos="2305"/>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F81279-CCB2-4734-BC57-64541B0AB23E}"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559D67B8-48D2-4FF1-82B6-D82B0D144BDE}">
      <dgm:prSet phldrT="[Text]"/>
      <dgm:spPr/>
      <dgm:t>
        <a:bodyPr/>
        <a:lstStyle/>
        <a:p>
          <a:r>
            <a:rPr lang="en-US" dirty="0" smtClean="0"/>
            <a:t>Ordering Activity</a:t>
          </a:r>
          <a:endParaRPr lang="en-US" dirty="0"/>
        </a:p>
      </dgm:t>
    </dgm:pt>
    <dgm:pt modelId="{FDC32243-9786-462C-8607-6B830755ADDD}" type="parTrans" cxnId="{17F0F338-938C-48F7-AB5B-A8D19F0CE692}">
      <dgm:prSet/>
      <dgm:spPr/>
      <dgm:t>
        <a:bodyPr/>
        <a:lstStyle/>
        <a:p>
          <a:endParaRPr lang="en-US"/>
        </a:p>
      </dgm:t>
    </dgm:pt>
    <dgm:pt modelId="{A0A0903E-2379-4A50-AD3E-5CEDDCA73D18}" type="sibTrans" cxnId="{17F0F338-938C-48F7-AB5B-A8D19F0CE692}">
      <dgm:prSet/>
      <dgm:spPr/>
      <dgm:t>
        <a:bodyPr/>
        <a:lstStyle/>
        <a:p>
          <a:endParaRPr lang="en-US"/>
        </a:p>
      </dgm:t>
    </dgm:pt>
    <dgm:pt modelId="{C13ABC1C-C726-4E25-B499-D80ADF1E54E4}">
      <dgm:prSet phldrT="[Text]"/>
      <dgm:spPr/>
      <dgm:t>
        <a:bodyPr/>
        <a:lstStyle/>
        <a:p>
          <a:r>
            <a:rPr lang="en-US" dirty="0" smtClean="0"/>
            <a:t>On Time</a:t>
          </a:r>
          <a:endParaRPr lang="en-US" dirty="0"/>
        </a:p>
      </dgm:t>
    </dgm:pt>
    <dgm:pt modelId="{B92EF73C-1EC7-43BD-A1BC-B3FEB1E36B5B}" type="parTrans" cxnId="{FEB5980C-70F3-4462-A294-FCFCE3F58D90}">
      <dgm:prSet/>
      <dgm:spPr/>
      <dgm:t>
        <a:bodyPr/>
        <a:lstStyle/>
        <a:p>
          <a:endParaRPr lang="en-US"/>
        </a:p>
      </dgm:t>
    </dgm:pt>
    <dgm:pt modelId="{8902232B-DA83-4FDB-BEBF-98A5D6345E29}" type="sibTrans" cxnId="{FEB5980C-70F3-4462-A294-FCFCE3F58D90}">
      <dgm:prSet/>
      <dgm:spPr/>
      <dgm:t>
        <a:bodyPr/>
        <a:lstStyle/>
        <a:p>
          <a:endParaRPr lang="en-US"/>
        </a:p>
      </dgm:t>
    </dgm:pt>
    <dgm:pt modelId="{B49AE82E-0F73-449A-AF8F-3AD08923B91D}">
      <dgm:prSet phldrT="[Text]"/>
      <dgm:spPr/>
      <dgm:t>
        <a:bodyPr/>
        <a:lstStyle/>
        <a:p>
          <a:r>
            <a:rPr lang="en-US" dirty="0" smtClean="0"/>
            <a:t>On Budget</a:t>
          </a:r>
          <a:endParaRPr lang="en-US" dirty="0"/>
        </a:p>
      </dgm:t>
    </dgm:pt>
    <dgm:pt modelId="{6FF895B4-17DA-48B5-89D8-FB24A9D68948}" type="parTrans" cxnId="{8BA1B38E-11D6-497D-ABAB-0FBA92DC3A36}">
      <dgm:prSet/>
      <dgm:spPr/>
      <dgm:t>
        <a:bodyPr/>
        <a:lstStyle/>
        <a:p>
          <a:endParaRPr lang="en-US"/>
        </a:p>
      </dgm:t>
    </dgm:pt>
    <dgm:pt modelId="{E33F46DB-0AD5-4C12-959A-D02CFF3C04C0}" type="sibTrans" cxnId="{8BA1B38E-11D6-497D-ABAB-0FBA92DC3A36}">
      <dgm:prSet/>
      <dgm:spPr/>
      <dgm:t>
        <a:bodyPr/>
        <a:lstStyle/>
        <a:p>
          <a:endParaRPr lang="en-US"/>
        </a:p>
      </dgm:t>
    </dgm:pt>
    <dgm:pt modelId="{F5ACDC7E-84D4-4B49-9716-0B148EE6E3BD}">
      <dgm:prSet phldrT="[Text]"/>
      <dgm:spPr/>
      <dgm:t>
        <a:bodyPr/>
        <a:lstStyle/>
        <a:p>
          <a:r>
            <a:rPr lang="en-US" dirty="0" smtClean="0"/>
            <a:t>Contractor</a:t>
          </a:r>
          <a:endParaRPr lang="en-US" dirty="0"/>
        </a:p>
      </dgm:t>
    </dgm:pt>
    <dgm:pt modelId="{D84B62BC-CB07-483C-9292-AF27C6B0C2AE}" type="parTrans" cxnId="{49F55B81-A5A3-44B4-9C0C-3A763A31A0A4}">
      <dgm:prSet/>
      <dgm:spPr/>
      <dgm:t>
        <a:bodyPr/>
        <a:lstStyle/>
        <a:p>
          <a:endParaRPr lang="en-US"/>
        </a:p>
      </dgm:t>
    </dgm:pt>
    <dgm:pt modelId="{41E4015D-1F76-4C9D-86DA-560A0A2182B8}" type="sibTrans" cxnId="{49F55B81-A5A3-44B4-9C0C-3A763A31A0A4}">
      <dgm:prSet/>
      <dgm:spPr/>
      <dgm:t>
        <a:bodyPr/>
        <a:lstStyle/>
        <a:p>
          <a:endParaRPr lang="en-US"/>
        </a:p>
      </dgm:t>
    </dgm:pt>
    <dgm:pt modelId="{1BA0C541-5BA2-4ED6-A9EA-A16AB0DDDF5D}">
      <dgm:prSet phldrT="[Text]"/>
      <dgm:spPr/>
      <dgm:t>
        <a:bodyPr/>
        <a:lstStyle/>
        <a:p>
          <a:r>
            <a:rPr lang="en-US" dirty="0" smtClean="0"/>
            <a:t>Sales</a:t>
          </a:r>
          <a:endParaRPr lang="en-US" dirty="0"/>
        </a:p>
      </dgm:t>
    </dgm:pt>
    <dgm:pt modelId="{2CBD5EEF-1006-4A6F-A7A3-F5CA7CC58F46}" type="parTrans" cxnId="{D7F43F0A-0525-4B71-9BA8-59E64033D6E3}">
      <dgm:prSet/>
      <dgm:spPr/>
      <dgm:t>
        <a:bodyPr/>
        <a:lstStyle/>
        <a:p>
          <a:endParaRPr lang="en-US"/>
        </a:p>
      </dgm:t>
    </dgm:pt>
    <dgm:pt modelId="{6CA99EAA-8639-4F82-B08B-0C2BE5128118}" type="sibTrans" cxnId="{D7F43F0A-0525-4B71-9BA8-59E64033D6E3}">
      <dgm:prSet/>
      <dgm:spPr/>
      <dgm:t>
        <a:bodyPr/>
        <a:lstStyle/>
        <a:p>
          <a:endParaRPr lang="en-US"/>
        </a:p>
      </dgm:t>
    </dgm:pt>
    <dgm:pt modelId="{DB1B96DD-FDA1-411B-B6A7-D3CF2AE9466F}">
      <dgm:prSet phldrT="[Text]"/>
      <dgm:spPr/>
      <dgm:t>
        <a:bodyPr/>
        <a:lstStyle/>
        <a:p>
          <a:r>
            <a:rPr lang="en-US" dirty="0" smtClean="0"/>
            <a:t>Develop Business</a:t>
          </a:r>
          <a:endParaRPr lang="en-US" dirty="0"/>
        </a:p>
      </dgm:t>
    </dgm:pt>
    <dgm:pt modelId="{2E8CF399-92D1-42B0-9BC2-8FBE4C4F9515}" type="parTrans" cxnId="{90B14014-F2FB-4ED6-96B4-4762AEE91031}">
      <dgm:prSet/>
      <dgm:spPr/>
      <dgm:t>
        <a:bodyPr/>
        <a:lstStyle/>
        <a:p>
          <a:endParaRPr lang="en-US"/>
        </a:p>
      </dgm:t>
    </dgm:pt>
    <dgm:pt modelId="{B7F86629-7151-48B7-89F0-407231292C8E}" type="sibTrans" cxnId="{90B14014-F2FB-4ED6-96B4-4762AEE91031}">
      <dgm:prSet/>
      <dgm:spPr/>
      <dgm:t>
        <a:bodyPr/>
        <a:lstStyle/>
        <a:p>
          <a:endParaRPr lang="en-US"/>
        </a:p>
      </dgm:t>
    </dgm:pt>
    <dgm:pt modelId="{067FE251-9151-4D93-A933-A41F1D8C9671}">
      <dgm:prSet phldrT="[Text]"/>
      <dgm:spPr/>
      <dgm:t>
        <a:bodyPr/>
        <a:lstStyle/>
        <a:p>
          <a:r>
            <a:rPr lang="en-US" dirty="0" smtClean="0"/>
            <a:t>GSA</a:t>
          </a:r>
          <a:endParaRPr lang="en-US" dirty="0"/>
        </a:p>
      </dgm:t>
    </dgm:pt>
    <dgm:pt modelId="{18032C35-D7BF-42AB-872E-5E0C937E3B20}" type="parTrans" cxnId="{8D7057F7-EAD6-4F28-97C0-6BC10EB699DF}">
      <dgm:prSet/>
      <dgm:spPr/>
      <dgm:t>
        <a:bodyPr/>
        <a:lstStyle/>
        <a:p>
          <a:endParaRPr lang="en-US"/>
        </a:p>
      </dgm:t>
    </dgm:pt>
    <dgm:pt modelId="{123DC7C9-3E11-4FA8-ABF5-1EF75DF8BE55}" type="sibTrans" cxnId="{8D7057F7-EAD6-4F28-97C0-6BC10EB699DF}">
      <dgm:prSet/>
      <dgm:spPr/>
      <dgm:t>
        <a:bodyPr/>
        <a:lstStyle/>
        <a:p>
          <a:endParaRPr lang="en-US"/>
        </a:p>
      </dgm:t>
    </dgm:pt>
    <dgm:pt modelId="{9F29C6D2-80D1-4317-AD7D-121EA2ECAC34}">
      <dgm:prSet phldrT="[Text]"/>
      <dgm:spPr/>
      <dgm:t>
        <a:bodyPr/>
        <a:lstStyle/>
        <a:p>
          <a:r>
            <a:rPr lang="en-US" dirty="0" smtClean="0"/>
            <a:t>Right Item</a:t>
          </a:r>
          <a:endParaRPr lang="en-US" dirty="0"/>
        </a:p>
      </dgm:t>
    </dgm:pt>
    <dgm:pt modelId="{B0BBFFA8-F5BF-4F5E-95AA-CAFAF1BC8F32}" type="parTrans" cxnId="{C835B7A5-B5E5-4019-8469-31EB07449E9C}">
      <dgm:prSet/>
      <dgm:spPr/>
      <dgm:t>
        <a:bodyPr/>
        <a:lstStyle/>
        <a:p>
          <a:endParaRPr lang="en-US"/>
        </a:p>
      </dgm:t>
    </dgm:pt>
    <dgm:pt modelId="{C7F2151B-A7C7-4F06-A31F-4F2B2F97D7BE}" type="sibTrans" cxnId="{C835B7A5-B5E5-4019-8469-31EB07449E9C}">
      <dgm:prSet/>
      <dgm:spPr/>
      <dgm:t>
        <a:bodyPr/>
        <a:lstStyle/>
        <a:p>
          <a:endParaRPr lang="en-US"/>
        </a:p>
      </dgm:t>
    </dgm:pt>
    <dgm:pt modelId="{1993880A-2D7A-42BB-93D8-608CB5209AF8}">
      <dgm:prSet phldrT="[Text]"/>
      <dgm:spPr/>
      <dgm:t>
        <a:bodyPr/>
        <a:lstStyle/>
        <a:p>
          <a:r>
            <a:rPr lang="en-US" dirty="0" smtClean="0"/>
            <a:t>Right Delivery</a:t>
          </a:r>
          <a:endParaRPr lang="en-US" dirty="0"/>
        </a:p>
      </dgm:t>
    </dgm:pt>
    <dgm:pt modelId="{A04B1A17-EF74-47E8-BA67-EB953E62CB8E}" type="parTrans" cxnId="{FF6C632F-63EE-40F3-8845-EB4631F6620F}">
      <dgm:prSet/>
      <dgm:spPr/>
      <dgm:t>
        <a:bodyPr/>
        <a:lstStyle/>
        <a:p>
          <a:endParaRPr lang="en-US"/>
        </a:p>
      </dgm:t>
    </dgm:pt>
    <dgm:pt modelId="{144F517B-3A99-4B47-AE3C-8647B33A0CBC}" type="sibTrans" cxnId="{FF6C632F-63EE-40F3-8845-EB4631F6620F}">
      <dgm:prSet/>
      <dgm:spPr/>
      <dgm:t>
        <a:bodyPr/>
        <a:lstStyle/>
        <a:p>
          <a:endParaRPr lang="en-US"/>
        </a:p>
      </dgm:t>
    </dgm:pt>
    <dgm:pt modelId="{A2C4CCE1-1E08-40A3-988D-74FCDBC5E1CB}">
      <dgm:prSet phldrT="[Text]"/>
      <dgm:spPr/>
      <dgm:t>
        <a:bodyPr/>
        <a:lstStyle/>
        <a:p>
          <a:r>
            <a:rPr lang="en-US" dirty="0" smtClean="0"/>
            <a:t>Right Price</a:t>
          </a:r>
          <a:endParaRPr lang="en-US" dirty="0"/>
        </a:p>
      </dgm:t>
    </dgm:pt>
    <dgm:pt modelId="{C78BA5FF-C411-4EFF-B711-C1DE78E5E90E}" type="parTrans" cxnId="{0B6B8144-ACEB-4914-B6C8-F79357952F6D}">
      <dgm:prSet/>
      <dgm:spPr/>
      <dgm:t>
        <a:bodyPr/>
        <a:lstStyle/>
        <a:p>
          <a:endParaRPr lang="en-US"/>
        </a:p>
      </dgm:t>
    </dgm:pt>
    <dgm:pt modelId="{2A82CD9C-790B-49A9-A540-6C6EE1CFD977}" type="sibTrans" cxnId="{0B6B8144-ACEB-4914-B6C8-F79357952F6D}">
      <dgm:prSet/>
      <dgm:spPr/>
      <dgm:t>
        <a:bodyPr/>
        <a:lstStyle/>
        <a:p>
          <a:endParaRPr lang="en-US"/>
        </a:p>
      </dgm:t>
    </dgm:pt>
    <dgm:pt modelId="{1D753FC4-1BEB-4986-B560-22AAD1AEA5D0}">
      <dgm:prSet phldrT="[Text]"/>
      <dgm:spPr/>
      <dgm:t>
        <a:bodyPr/>
        <a:lstStyle/>
        <a:p>
          <a:r>
            <a:rPr lang="en-US" dirty="0" smtClean="0"/>
            <a:t>Terms &amp; Conditions</a:t>
          </a:r>
          <a:endParaRPr lang="en-US" dirty="0"/>
        </a:p>
      </dgm:t>
    </dgm:pt>
    <dgm:pt modelId="{09A70658-62A9-4F22-9264-AAB03E51749C}" type="parTrans" cxnId="{8AD51E46-C3ED-44E3-9C6B-35DFE596C981}">
      <dgm:prSet/>
      <dgm:spPr/>
      <dgm:t>
        <a:bodyPr/>
        <a:lstStyle/>
        <a:p>
          <a:endParaRPr lang="en-US"/>
        </a:p>
      </dgm:t>
    </dgm:pt>
    <dgm:pt modelId="{0813CFB2-69C3-4BB1-A6EE-7998BE8AD645}" type="sibTrans" cxnId="{8AD51E46-C3ED-44E3-9C6B-35DFE596C981}">
      <dgm:prSet/>
      <dgm:spPr/>
      <dgm:t>
        <a:bodyPr/>
        <a:lstStyle/>
        <a:p>
          <a:endParaRPr lang="en-US"/>
        </a:p>
      </dgm:t>
    </dgm:pt>
    <dgm:pt modelId="{4E025FE8-2680-41DB-AA25-BC4D14ACA280}" type="pres">
      <dgm:prSet presAssocID="{C0F81279-CCB2-4734-BC57-64541B0AB23E}" presName="Name0" presStyleCnt="0">
        <dgm:presLayoutVars>
          <dgm:dir/>
          <dgm:animLvl val="lvl"/>
          <dgm:resizeHandles val="exact"/>
        </dgm:presLayoutVars>
      </dgm:prSet>
      <dgm:spPr/>
      <dgm:t>
        <a:bodyPr/>
        <a:lstStyle/>
        <a:p>
          <a:endParaRPr lang="en-US"/>
        </a:p>
      </dgm:t>
    </dgm:pt>
    <dgm:pt modelId="{52000EA8-4A32-4713-AA4B-93FC595C45AD}" type="pres">
      <dgm:prSet presAssocID="{C0F81279-CCB2-4734-BC57-64541B0AB23E}" presName="tSp" presStyleCnt="0"/>
      <dgm:spPr/>
    </dgm:pt>
    <dgm:pt modelId="{2A4799ED-3A71-46CC-BCD7-5BDC793D51BB}" type="pres">
      <dgm:prSet presAssocID="{C0F81279-CCB2-4734-BC57-64541B0AB23E}" presName="bSp" presStyleCnt="0"/>
      <dgm:spPr/>
    </dgm:pt>
    <dgm:pt modelId="{B4CC93F5-DF99-4B66-AA2A-324854294530}" type="pres">
      <dgm:prSet presAssocID="{C0F81279-CCB2-4734-BC57-64541B0AB23E}" presName="process" presStyleCnt="0"/>
      <dgm:spPr/>
    </dgm:pt>
    <dgm:pt modelId="{673284D0-881C-4FBE-85A7-EA09ED6746BB}" type="pres">
      <dgm:prSet presAssocID="{559D67B8-48D2-4FF1-82B6-D82B0D144BDE}" presName="composite1" presStyleCnt="0"/>
      <dgm:spPr/>
    </dgm:pt>
    <dgm:pt modelId="{02AE8AF4-B4C7-4627-9688-6CDF3744D2C6}" type="pres">
      <dgm:prSet presAssocID="{559D67B8-48D2-4FF1-82B6-D82B0D144BDE}" presName="dummyNode1" presStyleLbl="node1" presStyleIdx="0" presStyleCnt="3"/>
      <dgm:spPr/>
    </dgm:pt>
    <dgm:pt modelId="{50E37C46-7ADB-4B9E-B14C-D628C203781C}" type="pres">
      <dgm:prSet presAssocID="{559D67B8-48D2-4FF1-82B6-D82B0D144BDE}" presName="childNode1" presStyleLbl="bgAcc1" presStyleIdx="0" presStyleCnt="3">
        <dgm:presLayoutVars>
          <dgm:bulletEnabled val="1"/>
        </dgm:presLayoutVars>
      </dgm:prSet>
      <dgm:spPr/>
      <dgm:t>
        <a:bodyPr/>
        <a:lstStyle/>
        <a:p>
          <a:endParaRPr lang="en-US"/>
        </a:p>
      </dgm:t>
    </dgm:pt>
    <dgm:pt modelId="{5D371728-B202-4A67-8B56-9F99F8562EA8}" type="pres">
      <dgm:prSet presAssocID="{559D67B8-48D2-4FF1-82B6-D82B0D144BDE}" presName="childNode1tx" presStyleLbl="bgAcc1" presStyleIdx="0" presStyleCnt="3">
        <dgm:presLayoutVars>
          <dgm:bulletEnabled val="1"/>
        </dgm:presLayoutVars>
      </dgm:prSet>
      <dgm:spPr/>
      <dgm:t>
        <a:bodyPr/>
        <a:lstStyle/>
        <a:p>
          <a:endParaRPr lang="en-US"/>
        </a:p>
      </dgm:t>
    </dgm:pt>
    <dgm:pt modelId="{DDE2C1DD-8212-49BB-AD8B-1853D7C52A73}" type="pres">
      <dgm:prSet presAssocID="{559D67B8-48D2-4FF1-82B6-D82B0D144BDE}" presName="parentNode1" presStyleLbl="node1" presStyleIdx="0" presStyleCnt="3">
        <dgm:presLayoutVars>
          <dgm:chMax val="1"/>
          <dgm:bulletEnabled val="1"/>
        </dgm:presLayoutVars>
      </dgm:prSet>
      <dgm:spPr/>
      <dgm:t>
        <a:bodyPr/>
        <a:lstStyle/>
        <a:p>
          <a:endParaRPr lang="en-US"/>
        </a:p>
      </dgm:t>
    </dgm:pt>
    <dgm:pt modelId="{F85F0689-47B9-4BB8-BE55-4E304F4CC3C4}" type="pres">
      <dgm:prSet presAssocID="{559D67B8-48D2-4FF1-82B6-D82B0D144BDE}" presName="connSite1" presStyleCnt="0"/>
      <dgm:spPr/>
    </dgm:pt>
    <dgm:pt modelId="{869BD8E5-FCF7-49CC-A09C-EB8C977B60F7}" type="pres">
      <dgm:prSet presAssocID="{A0A0903E-2379-4A50-AD3E-5CEDDCA73D18}" presName="Name9" presStyleLbl="sibTrans2D1" presStyleIdx="0" presStyleCnt="2"/>
      <dgm:spPr/>
      <dgm:t>
        <a:bodyPr/>
        <a:lstStyle/>
        <a:p>
          <a:endParaRPr lang="en-US"/>
        </a:p>
      </dgm:t>
    </dgm:pt>
    <dgm:pt modelId="{8DFC0593-9C49-40F2-B18B-798446EA75C8}" type="pres">
      <dgm:prSet presAssocID="{F5ACDC7E-84D4-4B49-9716-0B148EE6E3BD}" presName="composite2" presStyleCnt="0"/>
      <dgm:spPr/>
    </dgm:pt>
    <dgm:pt modelId="{A057AB67-A34F-48FF-8F50-C240B8BFDE78}" type="pres">
      <dgm:prSet presAssocID="{F5ACDC7E-84D4-4B49-9716-0B148EE6E3BD}" presName="dummyNode2" presStyleLbl="node1" presStyleIdx="0" presStyleCnt="3"/>
      <dgm:spPr/>
    </dgm:pt>
    <dgm:pt modelId="{D18EA5D4-327D-4F43-8DF9-A493B89D5180}" type="pres">
      <dgm:prSet presAssocID="{F5ACDC7E-84D4-4B49-9716-0B148EE6E3BD}" presName="childNode2" presStyleLbl="bgAcc1" presStyleIdx="1" presStyleCnt="3">
        <dgm:presLayoutVars>
          <dgm:bulletEnabled val="1"/>
        </dgm:presLayoutVars>
      </dgm:prSet>
      <dgm:spPr/>
      <dgm:t>
        <a:bodyPr/>
        <a:lstStyle/>
        <a:p>
          <a:endParaRPr lang="en-US"/>
        </a:p>
      </dgm:t>
    </dgm:pt>
    <dgm:pt modelId="{6837174A-FCEC-4B01-8AE3-E0076CC42BF7}" type="pres">
      <dgm:prSet presAssocID="{F5ACDC7E-84D4-4B49-9716-0B148EE6E3BD}" presName="childNode2tx" presStyleLbl="bgAcc1" presStyleIdx="1" presStyleCnt="3">
        <dgm:presLayoutVars>
          <dgm:bulletEnabled val="1"/>
        </dgm:presLayoutVars>
      </dgm:prSet>
      <dgm:spPr/>
      <dgm:t>
        <a:bodyPr/>
        <a:lstStyle/>
        <a:p>
          <a:endParaRPr lang="en-US"/>
        </a:p>
      </dgm:t>
    </dgm:pt>
    <dgm:pt modelId="{E27A0C6F-E998-47B4-BA55-77BBD13E7D44}" type="pres">
      <dgm:prSet presAssocID="{F5ACDC7E-84D4-4B49-9716-0B148EE6E3BD}" presName="parentNode2" presStyleLbl="node1" presStyleIdx="1" presStyleCnt="3">
        <dgm:presLayoutVars>
          <dgm:chMax val="0"/>
          <dgm:bulletEnabled val="1"/>
        </dgm:presLayoutVars>
      </dgm:prSet>
      <dgm:spPr/>
      <dgm:t>
        <a:bodyPr/>
        <a:lstStyle/>
        <a:p>
          <a:endParaRPr lang="en-US"/>
        </a:p>
      </dgm:t>
    </dgm:pt>
    <dgm:pt modelId="{22EDD8DD-AD5B-4FDC-9128-DE4E7CFE2923}" type="pres">
      <dgm:prSet presAssocID="{F5ACDC7E-84D4-4B49-9716-0B148EE6E3BD}" presName="connSite2" presStyleCnt="0"/>
      <dgm:spPr/>
    </dgm:pt>
    <dgm:pt modelId="{C939039B-435C-4307-A930-528103A0CF75}" type="pres">
      <dgm:prSet presAssocID="{41E4015D-1F76-4C9D-86DA-560A0A2182B8}" presName="Name18" presStyleLbl="sibTrans2D1" presStyleIdx="1" presStyleCnt="2"/>
      <dgm:spPr/>
      <dgm:t>
        <a:bodyPr/>
        <a:lstStyle/>
        <a:p>
          <a:endParaRPr lang="en-US"/>
        </a:p>
      </dgm:t>
    </dgm:pt>
    <dgm:pt modelId="{3A96606A-71BC-475A-9D26-C89C25A42992}" type="pres">
      <dgm:prSet presAssocID="{067FE251-9151-4D93-A933-A41F1D8C9671}" presName="composite1" presStyleCnt="0"/>
      <dgm:spPr/>
    </dgm:pt>
    <dgm:pt modelId="{A6B7F6E5-FEF3-4941-AC31-EAD8FAEABBD3}" type="pres">
      <dgm:prSet presAssocID="{067FE251-9151-4D93-A933-A41F1D8C9671}" presName="dummyNode1" presStyleLbl="node1" presStyleIdx="1" presStyleCnt="3"/>
      <dgm:spPr/>
    </dgm:pt>
    <dgm:pt modelId="{21190F67-6437-4360-98CA-6796365371C2}" type="pres">
      <dgm:prSet presAssocID="{067FE251-9151-4D93-A933-A41F1D8C9671}" presName="childNode1" presStyleLbl="bgAcc1" presStyleIdx="2" presStyleCnt="3">
        <dgm:presLayoutVars>
          <dgm:bulletEnabled val="1"/>
        </dgm:presLayoutVars>
      </dgm:prSet>
      <dgm:spPr/>
      <dgm:t>
        <a:bodyPr/>
        <a:lstStyle/>
        <a:p>
          <a:endParaRPr lang="en-US"/>
        </a:p>
      </dgm:t>
    </dgm:pt>
    <dgm:pt modelId="{C8F7F087-A39D-481E-86A0-FC5755EE450C}" type="pres">
      <dgm:prSet presAssocID="{067FE251-9151-4D93-A933-A41F1D8C9671}" presName="childNode1tx" presStyleLbl="bgAcc1" presStyleIdx="2" presStyleCnt="3">
        <dgm:presLayoutVars>
          <dgm:bulletEnabled val="1"/>
        </dgm:presLayoutVars>
      </dgm:prSet>
      <dgm:spPr/>
      <dgm:t>
        <a:bodyPr/>
        <a:lstStyle/>
        <a:p>
          <a:endParaRPr lang="en-US"/>
        </a:p>
      </dgm:t>
    </dgm:pt>
    <dgm:pt modelId="{E065D73F-ED76-439F-8ED5-77D5A1FB64C6}" type="pres">
      <dgm:prSet presAssocID="{067FE251-9151-4D93-A933-A41F1D8C9671}" presName="parentNode1" presStyleLbl="node1" presStyleIdx="2" presStyleCnt="3">
        <dgm:presLayoutVars>
          <dgm:chMax val="1"/>
          <dgm:bulletEnabled val="1"/>
        </dgm:presLayoutVars>
      </dgm:prSet>
      <dgm:spPr/>
      <dgm:t>
        <a:bodyPr/>
        <a:lstStyle/>
        <a:p>
          <a:endParaRPr lang="en-US"/>
        </a:p>
      </dgm:t>
    </dgm:pt>
    <dgm:pt modelId="{2C65640A-4A75-4909-82A3-CCABA57029B5}" type="pres">
      <dgm:prSet presAssocID="{067FE251-9151-4D93-A933-A41F1D8C9671}" presName="connSite1" presStyleCnt="0"/>
      <dgm:spPr/>
    </dgm:pt>
  </dgm:ptLst>
  <dgm:cxnLst>
    <dgm:cxn modelId="{8BA1B38E-11D6-497D-ABAB-0FBA92DC3A36}" srcId="{559D67B8-48D2-4FF1-82B6-D82B0D144BDE}" destId="{B49AE82E-0F73-449A-AF8F-3AD08923B91D}" srcOrd="1" destOrd="0" parTransId="{6FF895B4-17DA-48B5-89D8-FB24A9D68948}" sibTransId="{E33F46DB-0AD5-4C12-959A-D02CFF3C04C0}"/>
    <dgm:cxn modelId="{02185DD8-5758-4866-BB6D-56B7FF1D59FC}" type="presOf" srcId="{1D753FC4-1BEB-4986-B560-22AAD1AEA5D0}" destId="{C8F7F087-A39D-481E-86A0-FC5755EE450C}" srcOrd="1" destOrd="3" presId="urn:microsoft.com/office/officeart/2005/8/layout/hProcess4"/>
    <dgm:cxn modelId="{17F0F338-938C-48F7-AB5B-A8D19F0CE692}" srcId="{C0F81279-CCB2-4734-BC57-64541B0AB23E}" destId="{559D67B8-48D2-4FF1-82B6-D82B0D144BDE}" srcOrd="0" destOrd="0" parTransId="{FDC32243-9786-462C-8607-6B830755ADDD}" sibTransId="{A0A0903E-2379-4A50-AD3E-5CEDDCA73D18}"/>
    <dgm:cxn modelId="{8F41E27A-09C8-4CA4-BEB0-3F08E0FF5A22}" type="presOf" srcId="{1D753FC4-1BEB-4986-B560-22AAD1AEA5D0}" destId="{21190F67-6437-4360-98CA-6796365371C2}" srcOrd="0" destOrd="3" presId="urn:microsoft.com/office/officeart/2005/8/layout/hProcess4"/>
    <dgm:cxn modelId="{3A860BD4-43A4-46A4-91A7-2368988113B6}" type="presOf" srcId="{F5ACDC7E-84D4-4B49-9716-0B148EE6E3BD}" destId="{E27A0C6F-E998-47B4-BA55-77BBD13E7D44}" srcOrd="0" destOrd="0" presId="urn:microsoft.com/office/officeart/2005/8/layout/hProcess4"/>
    <dgm:cxn modelId="{8FA3729D-A12A-4A8A-B4CE-BA3D5D782661}" type="presOf" srcId="{9F29C6D2-80D1-4317-AD7D-121EA2ECAC34}" destId="{21190F67-6437-4360-98CA-6796365371C2}" srcOrd="0" destOrd="0" presId="urn:microsoft.com/office/officeart/2005/8/layout/hProcess4"/>
    <dgm:cxn modelId="{8AD51E46-C3ED-44E3-9C6B-35DFE596C981}" srcId="{067FE251-9151-4D93-A933-A41F1D8C9671}" destId="{1D753FC4-1BEB-4986-B560-22AAD1AEA5D0}" srcOrd="3" destOrd="0" parTransId="{09A70658-62A9-4F22-9264-AAB03E51749C}" sibTransId="{0813CFB2-69C3-4BB1-A6EE-7998BE8AD645}"/>
    <dgm:cxn modelId="{675DA953-BF60-4E33-8458-140D0E1B12DD}" type="presOf" srcId="{B49AE82E-0F73-449A-AF8F-3AD08923B91D}" destId="{5D371728-B202-4A67-8B56-9F99F8562EA8}" srcOrd="1" destOrd="1" presId="urn:microsoft.com/office/officeart/2005/8/layout/hProcess4"/>
    <dgm:cxn modelId="{D7F43F0A-0525-4B71-9BA8-59E64033D6E3}" srcId="{F5ACDC7E-84D4-4B49-9716-0B148EE6E3BD}" destId="{1BA0C541-5BA2-4ED6-A9EA-A16AB0DDDF5D}" srcOrd="0" destOrd="0" parTransId="{2CBD5EEF-1006-4A6F-A7A3-F5CA7CC58F46}" sibTransId="{6CA99EAA-8639-4F82-B08B-0C2BE5128118}"/>
    <dgm:cxn modelId="{38D506ED-8411-4F01-9F60-A89B9F68EBA6}" type="presOf" srcId="{DB1B96DD-FDA1-411B-B6A7-D3CF2AE9466F}" destId="{6837174A-FCEC-4B01-8AE3-E0076CC42BF7}" srcOrd="1" destOrd="1" presId="urn:microsoft.com/office/officeart/2005/8/layout/hProcess4"/>
    <dgm:cxn modelId="{49F55B81-A5A3-44B4-9C0C-3A763A31A0A4}" srcId="{C0F81279-CCB2-4734-BC57-64541B0AB23E}" destId="{F5ACDC7E-84D4-4B49-9716-0B148EE6E3BD}" srcOrd="1" destOrd="0" parTransId="{D84B62BC-CB07-483C-9292-AF27C6B0C2AE}" sibTransId="{41E4015D-1F76-4C9D-86DA-560A0A2182B8}"/>
    <dgm:cxn modelId="{5555B8C4-5302-4DA8-AF2B-DC30AB36A605}" type="presOf" srcId="{C13ABC1C-C726-4E25-B499-D80ADF1E54E4}" destId="{5D371728-B202-4A67-8B56-9F99F8562EA8}" srcOrd="1" destOrd="0" presId="urn:microsoft.com/office/officeart/2005/8/layout/hProcess4"/>
    <dgm:cxn modelId="{90B14014-F2FB-4ED6-96B4-4762AEE91031}" srcId="{F5ACDC7E-84D4-4B49-9716-0B148EE6E3BD}" destId="{DB1B96DD-FDA1-411B-B6A7-D3CF2AE9466F}" srcOrd="1" destOrd="0" parTransId="{2E8CF399-92D1-42B0-9BC2-8FBE4C4F9515}" sibTransId="{B7F86629-7151-48B7-89F0-407231292C8E}"/>
    <dgm:cxn modelId="{45A780AE-CBEF-4373-B8ED-55DBB136E7C2}" type="presOf" srcId="{A2C4CCE1-1E08-40A3-988D-74FCDBC5E1CB}" destId="{C8F7F087-A39D-481E-86A0-FC5755EE450C}" srcOrd="1" destOrd="2" presId="urn:microsoft.com/office/officeart/2005/8/layout/hProcess4"/>
    <dgm:cxn modelId="{1B3838E1-5A84-4B29-8BEB-0BF8876CCAEC}" type="presOf" srcId="{1993880A-2D7A-42BB-93D8-608CB5209AF8}" destId="{C8F7F087-A39D-481E-86A0-FC5755EE450C}" srcOrd="1" destOrd="1" presId="urn:microsoft.com/office/officeart/2005/8/layout/hProcess4"/>
    <dgm:cxn modelId="{C43AB4B0-9B91-478D-9CA2-3ED1F263C0BB}" type="presOf" srcId="{1993880A-2D7A-42BB-93D8-608CB5209AF8}" destId="{21190F67-6437-4360-98CA-6796365371C2}" srcOrd="0" destOrd="1" presId="urn:microsoft.com/office/officeart/2005/8/layout/hProcess4"/>
    <dgm:cxn modelId="{4EB968DD-4694-4EA2-94F9-FAA1F46BF925}" type="presOf" srcId="{9F29C6D2-80D1-4317-AD7D-121EA2ECAC34}" destId="{C8F7F087-A39D-481E-86A0-FC5755EE450C}" srcOrd="1" destOrd="0" presId="urn:microsoft.com/office/officeart/2005/8/layout/hProcess4"/>
    <dgm:cxn modelId="{57CD0FEC-0B05-4D47-846D-477CB0DBEF6A}" type="presOf" srcId="{1BA0C541-5BA2-4ED6-A9EA-A16AB0DDDF5D}" destId="{6837174A-FCEC-4B01-8AE3-E0076CC42BF7}" srcOrd="1" destOrd="0" presId="urn:microsoft.com/office/officeart/2005/8/layout/hProcess4"/>
    <dgm:cxn modelId="{FEB5980C-70F3-4462-A294-FCFCE3F58D90}" srcId="{559D67B8-48D2-4FF1-82B6-D82B0D144BDE}" destId="{C13ABC1C-C726-4E25-B499-D80ADF1E54E4}" srcOrd="0" destOrd="0" parTransId="{B92EF73C-1EC7-43BD-A1BC-B3FEB1E36B5B}" sibTransId="{8902232B-DA83-4FDB-BEBF-98A5D6345E29}"/>
    <dgm:cxn modelId="{C95CBD1F-EC3C-4368-AB35-2C63B1CE8EDA}" type="presOf" srcId="{A0A0903E-2379-4A50-AD3E-5CEDDCA73D18}" destId="{869BD8E5-FCF7-49CC-A09C-EB8C977B60F7}" srcOrd="0" destOrd="0" presId="urn:microsoft.com/office/officeart/2005/8/layout/hProcess4"/>
    <dgm:cxn modelId="{97994E4F-D52D-4400-81D0-056C05EEA182}" type="presOf" srcId="{DB1B96DD-FDA1-411B-B6A7-D3CF2AE9466F}" destId="{D18EA5D4-327D-4F43-8DF9-A493B89D5180}" srcOrd="0" destOrd="1" presId="urn:microsoft.com/office/officeart/2005/8/layout/hProcess4"/>
    <dgm:cxn modelId="{1201FD19-4A68-4DA5-BBA9-1B9A695A8C8C}" type="presOf" srcId="{A2C4CCE1-1E08-40A3-988D-74FCDBC5E1CB}" destId="{21190F67-6437-4360-98CA-6796365371C2}" srcOrd="0" destOrd="2" presId="urn:microsoft.com/office/officeart/2005/8/layout/hProcess4"/>
    <dgm:cxn modelId="{8D7057F7-EAD6-4F28-97C0-6BC10EB699DF}" srcId="{C0F81279-CCB2-4734-BC57-64541B0AB23E}" destId="{067FE251-9151-4D93-A933-A41F1D8C9671}" srcOrd="2" destOrd="0" parTransId="{18032C35-D7BF-42AB-872E-5E0C937E3B20}" sibTransId="{123DC7C9-3E11-4FA8-ABF5-1EF75DF8BE55}"/>
    <dgm:cxn modelId="{F5141C4A-1930-4CFC-BD96-A818AAF0A2D4}" type="presOf" srcId="{41E4015D-1F76-4C9D-86DA-560A0A2182B8}" destId="{C939039B-435C-4307-A930-528103A0CF75}" srcOrd="0" destOrd="0" presId="urn:microsoft.com/office/officeart/2005/8/layout/hProcess4"/>
    <dgm:cxn modelId="{F4B907C4-47B8-4B2F-B0D9-228B1E32F3E3}" type="presOf" srcId="{559D67B8-48D2-4FF1-82B6-D82B0D144BDE}" destId="{DDE2C1DD-8212-49BB-AD8B-1853D7C52A73}" srcOrd="0" destOrd="0" presId="urn:microsoft.com/office/officeart/2005/8/layout/hProcess4"/>
    <dgm:cxn modelId="{D077A089-BAD0-4339-B099-3D1EABB2A697}" type="presOf" srcId="{1BA0C541-5BA2-4ED6-A9EA-A16AB0DDDF5D}" destId="{D18EA5D4-327D-4F43-8DF9-A493B89D5180}" srcOrd="0" destOrd="0" presId="urn:microsoft.com/office/officeart/2005/8/layout/hProcess4"/>
    <dgm:cxn modelId="{C835B7A5-B5E5-4019-8469-31EB07449E9C}" srcId="{067FE251-9151-4D93-A933-A41F1D8C9671}" destId="{9F29C6D2-80D1-4317-AD7D-121EA2ECAC34}" srcOrd="0" destOrd="0" parTransId="{B0BBFFA8-F5BF-4F5E-95AA-CAFAF1BC8F32}" sibTransId="{C7F2151B-A7C7-4F06-A31F-4F2B2F97D7BE}"/>
    <dgm:cxn modelId="{FF6C632F-63EE-40F3-8845-EB4631F6620F}" srcId="{067FE251-9151-4D93-A933-A41F1D8C9671}" destId="{1993880A-2D7A-42BB-93D8-608CB5209AF8}" srcOrd="1" destOrd="0" parTransId="{A04B1A17-EF74-47E8-BA67-EB953E62CB8E}" sibTransId="{144F517B-3A99-4B47-AE3C-8647B33A0CBC}"/>
    <dgm:cxn modelId="{0B6B8144-ACEB-4914-B6C8-F79357952F6D}" srcId="{067FE251-9151-4D93-A933-A41F1D8C9671}" destId="{A2C4CCE1-1E08-40A3-988D-74FCDBC5E1CB}" srcOrd="2" destOrd="0" parTransId="{C78BA5FF-C411-4EFF-B711-C1DE78E5E90E}" sibTransId="{2A82CD9C-790B-49A9-A540-6C6EE1CFD977}"/>
    <dgm:cxn modelId="{EA493EB9-D5D4-4595-838B-C7D6A13C54A1}" type="presOf" srcId="{C13ABC1C-C726-4E25-B499-D80ADF1E54E4}" destId="{50E37C46-7ADB-4B9E-B14C-D628C203781C}" srcOrd="0" destOrd="0" presId="urn:microsoft.com/office/officeart/2005/8/layout/hProcess4"/>
    <dgm:cxn modelId="{1FD459B6-6748-4008-828C-872BDCFC388B}" type="presOf" srcId="{067FE251-9151-4D93-A933-A41F1D8C9671}" destId="{E065D73F-ED76-439F-8ED5-77D5A1FB64C6}" srcOrd="0" destOrd="0" presId="urn:microsoft.com/office/officeart/2005/8/layout/hProcess4"/>
    <dgm:cxn modelId="{B6D45C59-D1D3-4658-8F04-528461E78CC4}" type="presOf" srcId="{C0F81279-CCB2-4734-BC57-64541B0AB23E}" destId="{4E025FE8-2680-41DB-AA25-BC4D14ACA280}" srcOrd="0" destOrd="0" presId="urn:microsoft.com/office/officeart/2005/8/layout/hProcess4"/>
    <dgm:cxn modelId="{2C0FF5B8-ABA7-4964-915F-A1D1C2E8158D}" type="presOf" srcId="{B49AE82E-0F73-449A-AF8F-3AD08923B91D}" destId="{50E37C46-7ADB-4B9E-B14C-D628C203781C}" srcOrd="0" destOrd="1" presId="urn:microsoft.com/office/officeart/2005/8/layout/hProcess4"/>
    <dgm:cxn modelId="{BC0BBA13-7684-4EE7-B1FC-F490F60CA577}" type="presParOf" srcId="{4E025FE8-2680-41DB-AA25-BC4D14ACA280}" destId="{52000EA8-4A32-4713-AA4B-93FC595C45AD}" srcOrd="0" destOrd="0" presId="urn:microsoft.com/office/officeart/2005/8/layout/hProcess4"/>
    <dgm:cxn modelId="{CAB12E16-13F3-48A3-A8D1-A6D9046B3DE3}" type="presParOf" srcId="{4E025FE8-2680-41DB-AA25-BC4D14ACA280}" destId="{2A4799ED-3A71-46CC-BCD7-5BDC793D51BB}" srcOrd="1" destOrd="0" presId="urn:microsoft.com/office/officeart/2005/8/layout/hProcess4"/>
    <dgm:cxn modelId="{68340ED4-74E8-4FE0-8687-9EA9CAFE4C55}" type="presParOf" srcId="{4E025FE8-2680-41DB-AA25-BC4D14ACA280}" destId="{B4CC93F5-DF99-4B66-AA2A-324854294530}" srcOrd="2" destOrd="0" presId="urn:microsoft.com/office/officeart/2005/8/layout/hProcess4"/>
    <dgm:cxn modelId="{2366779B-B7FA-4D8F-ADAE-7DB90EFD31F5}" type="presParOf" srcId="{B4CC93F5-DF99-4B66-AA2A-324854294530}" destId="{673284D0-881C-4FBE-85A7-EA09ED6746BB}" srcOrd="0" destOrd="0" presId="urn:microsoft.com/office/officeart/2005/8/layout/hProcess4"/>
    <dgm:cxn modelId="{41E55527-D298-4415-8CD2-94CCAE778AB9}" type="presParOf" srcId="{673284D0-881C-4FBE-85A7-EA09ED6746BB}" destId="{02AE8AF4-B4C7-4627-9688-6CDF3744D2C6}" srcOrd="0" destOrd="0" presId="urn:microsoft.com/office/officeart/2005/8/layout/hProcess4"/>
    <dgm:cxn modelId="{D1B56553-60AF-4082-8779-7C37D33F44C9}" type="presParOf" srcId="{673284D0-881C-4FBE-85A7-EA09ED6746BB}" destId="{50E37C46-7ADB-4B9E-B14C-D628C203781C}" srcOrd="1" destOrd="0" presId="urn:microsoft.com/office/officeart/2005/8/layout/hProcess4"/>
    <dgm:cxn modelId="{D813AA44-526F-454B-A8DE-A0ADB3507A01}" type="presParOf" srcId="{673284D0-881C-4FBE-85A7-EA09ED6746BB}" destId="{5D371728-B202-4A67-8B56-9F99F8562EA8}" srcOrd="2" destOrd="0" presId="urn:microsoft.com/office/officeart/2005/8/layout/hProcess4"/>
    <dgm:cxn modelId="{7857AABC-BBB1-4BD0-B7F3-DC64E486B5BB}" type="presParOf" srcId="{673284D0-881C-4FBE-85A7-EA09ED6746BB}" destId="{DDE2C1DD-8212-49BB-AD8B-1853D7C52A73}" srcOrd="3" destOrd="0" presId="urn:microsoft.com/office/officeart/2005/8/layout/hProcess4"/>
    <dgm:cxn modelId="{F422D952-2086-4526-86A8-E7508AD8A194}" type="presParOf" srcId="{673284D0-881C-4FBE-85A7-EA09ED6746BB}" destId="{F85F0689-47B9-4BB8-BE55-4E304F4CC3C4}" srcOrd="4" destOrd="0" presId="urn:microsoft.com/office/officeart/2005/8/layout/hProcess4"/>
    <dgm:cxn modelId="{28F81636-A463-41B6-90CE-0053F5917945}" type="presParOf" srcId="{B4CC93F5-DF99-4B66-AA2A-324854294530}" destId="{869BD8E5-FCF7-49CC-A09C-EB8C977B60F7}" srcOrd="1" destOrd="0" presId="urn:microsoft.com/office/officeart/2005/8/layout/hProcess4"/>
    <dgm:cxn modelId="{73814EA5-EB96-416F-A994-C2C878AC4407}" type="presParOf" srcId="{B4CC93F5-DF99-4B66-AA2A-324854294530}" destId="{8DFC0593-9C49-40F2-B18B-798446EA75C8}" srcOrd="2" destOrd="0" presId="urn:microsoft.com/office/officeart/2005/8/layout/hProcess4"/>
    <dgm:cxn modelId="{60B05EA6-778C-4E73-AD39-B5013E4D9A9A}" type="presParOf" srcId="{8DFC0593-9C49-40F2-B18B-798446EA75C8}" destId="{A057AB67-A34F-48FF-8F50-C240B8BFDE78}" srcOrd="0" destOrd="0" presId="urn:microsoft.com/office/officeart/2005/8/layout/hProcess4"/>
    <dgm:cxn modelId="{62D4B3B7-A3D6-4B97-92E7-8B546B48191B}" type="presParOf" srcId="{8DFC0593-9C49-40F2-B18B-798446EA75C8}" destId="{D18EA5D4-327D-4F43-8DF9-A493B89D5180}" srcOrd="1" destOrd="0" presId="urn:microsoft.com/office/officeart/2005/8/layout/hProcess4"/>
    <dgm:cxn modelId="{BC96B2CB-E36A-486F-BEA7-871F6ADB5E03}" type="presParOf" srcId="{8DFC0593-9C49-40F2-B18B-798446EA75C8}" destId="{6837174A-FCEC-4B01-8AE3-E0076CC42BF7}" srcOrd="2" destOrd="0" presId="urn:microsoft.com/office/officeart/2005/8/layout/hProcess4"/>
    <dgm:cxn modelId="{CE42A99A-5F35-45A4-8943-1358C4357EB7}" type="presParOf" srcId="{8DFC0593-9C49-40F2-B18B-798446EA75C8}" destId="{E27A0C6F-E998-47B4-BA55-77BBD13E7D44}" srcOrd="3" destOrd="0" presId="urn:microsoft.com/office/officeart/2005/8/layout/hProcess4"/>
    <dgm:cxn modelId="{CA80806A-C935-4304-B93E-534A8E9856CA}" type="presParOf" srcId="{8DFC0593-9C49-40F2-B18B-798446EA75C8}" destId="{22EDD8DD-AD5B-4FDC-9128-DE4E7CFE2923}" srcOrd="4" destOrd="0" presId="urn:microsoft.com/office/officeart/2005/8/layout/hProcess4"/>
    <dgm:cxn modelId="{675CAFD3-13DA-425E-8325-057D0E564188}" type="presParOf" srcId="{B4CC93F5-DF99-4B66-AA2A-324854294530}" destId="{C939039B-435C-4307-A930-528103A0CF75}" srcOrd="3" destOrd="0" presId="urn:microsoft.com/office/officeart/2005/8/layout/hProcess4"/>
    <dgm:cxn modelId="{F6F94BE3-D0CE-4B58-82BB-31E32949340E}" type="presParOf" srcId="{B4CC93F5-DF99-4B66-AA2A-324854294530}" destId="{3A96606A-71BC-475A-9D26-C89C25A42992}" srcOrd="4" destOrd="0" presId="urn:microsoft.com/office/officeart/2005/8/layout/hProcess4"/>
    <dgm:cxn modelId="{EAD6A211-8184-48A6-980D-C0924164DA29}" type="presParOf" srcId="{3A96606A-71BC-475A-9D26-C89C25A42992}" destId="{A6B7F6E5-FEF3-4941-AC31-EAD8FAEABBD3}" srcOrd="0" destOrd="0" presId="urn:microsoft.com/office/officeart/2005/8/layout/hProcess4"/>
    <dgm:cxn modelId="{DB6C3C79-9E5B-48D5-B5A9-9BA588E587AF}" type="presParOf" srcId="{3A96606A-71BC-475A-9D26-C89C25A42992}" destId="{21190F67-6437-4360-98CA-6796365371C2}" srcOrd="1" destOrd="0" presId="urn:microsoft.com/office/officeart/2005/8/layout/hProcess4"/>
    <dgm:cxn modelId="{D03BA846-2023-4125-9A49-2050E4B7769F}" type="presParOf" srcId="{3A96606A-71BC-475A-9D26-C89C25A42992}" destId="{C8F7F087-A39D-481E-86A0-FC5755EE450C}" srcOrd="2" destOrd="0" presId="urn:microsoft.com/office/officeart/2005/8/layout/hProcess4"/>
    <dgm:cxn modelId="{79B0FC73-7ED5-4E33-81AB-FD359E5D22E2}" type="presParOf" srcId="{3A96606A-71BC-475A-9D26-C89C25A42992}" destId="{E065D73F-ED76-439F-8ED5-77D5A1FB64C6}" srcOrd="3" destOrd="0" presId="urn:microsoft.com/office/officeart/2005/8/layout/hProcess4"/>
    <dgm:cxn modelId="{B41F12BC-C2B4-4E26-BB76-4F176BFE63E4}" type="presParOf" srcId="{3A96606A-71BC-475A-9D26-C89C25A42992}" destId="{2C65640A-4A75-4909-82A3-CCABA57029B5}" srcOrd="4" destOrd="0" presId="urn:microsoft.com/office/officeart/2005/8/layout/h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4D10E1C-BCAB-4FDE-AD60-4230C3AB23F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1C8A9A29-A196-4545-956E-302A537820D5}">
      <dgm:prSet phldrT="[Text]"/>
      <dgm:spPr/>
      <dgm:t>
        <a:bodyPr/>
        <a:lstStyle/>
        <a:p>
          <a:r>
            <a:rPr lang="en-US" dirty="0" smtClean="0"/>
            <a:t>Discount provided from your companies commercial pricelist. </a:t>
          </a:r>
          <a:endParaRPr lang="en-US" dirty="0"/>
        </a:p>
      </dgm:t>
    </dgm:pt>
    <dgm:pt modelId="{396452BE-B981-4849-931A-1919048033F9}" type="parTrans" cxnId="{8D40E885-DD0B-4EE1-9E0E-84F99268E0F1}">
      <dgm:prSet/>
      <dgm:spPr/>
      <dgm:t>
        <a:bodyPr/>
        <a:lstStyle/>
        <a:p>
          <a:endParaRPr lang="en-US"/>
        </a:p>
      </dgm:t>
    </dgm:pt>
    <dgm:pt modelId="{A3C27A39-6C03-4474-9A9D-6D1B7DADF673}" type="sibTrans" cxnId="{8D40E885-DD0B-4EE1-9E0E-84F99268E0F1}">
      <dgm:prSet/>
      <dgm:spPr/>
      <dgm:t>
        <a:bodyPr/>
        <a:lstStyle/>
        <a:p>
          <a:endParaRPr lang="en-US"/>
        </a:p>
      </dgm:t>
    </dgm:pt>
    <dgm:pt modelId="{679EDF68-2B23-4D9A-BA79-C3A49336C48B}">
      <dgm:prSet phldrT="[Text]"/>
      <dgm:spPr/>
      <dgm:t>
        <a:bodyPr/>
        <a:lstStyle/>
        <a:p>
          <a:r>
            <a:rPr lang="en-US" dirty="0" smtClean="0"/>
            <a:t>The difference between your GSA pricing and your Basis of Award Customer pricing</a:t>
          </a:r>
          <a:endParaRPr lang="en-US" dirty="0"/>
        </a:p>
      </dgm:t>
    </dgm:pt>
    <dgm:pt modelId="{B05D2BFC-DF20-4B67-8797-3FE97D78D40F}" type="parTrans" cxnId="{66066459-028D-49E9-8824-649174F4F574}">
      <dgm:prSet/>
      <dgm:spPr/>
      <dgm:t>
        <a:bodyPr/>
        <a:lstStyle/>
        <a:p>
          <a:endParaRPr lang="en-US"/>
        </a:p>
      </dgm:t>
    </dgm:pt>
    <dgm:pt modelId="{D05E76D5-2779-4C37-B404-54DCBBA32288}" type="sibTrans" cxnId="{66066459-028D-49E9-8824-649174F4F574}">
      <dgm:prSet/>
      <dgm:spPr/>
      <dgm:t>
        <a:bodyPr/>
        <a:lstStyle/>
        <a:p>
          <a:endParaRPr lang="en-US"/>
        </a:p>
      </dgm:t>
    </dgm:pt>
    <dgm:pt modelId="{96E29E2A-3835-4205-83EB-D657FE13FC55}">
      <dgm:prSet phldrT="[Text]"/>
      <dgm:spPr/>
      <dgm:t>
        <a:bodyPr/>
        <a:lstStyle/>
        <a:p>
          <a:r>
            <a:rPr lang="en-US" dirty="0" smtClean="0"/>
            <a:t>Discount provided on your approved GSA Pricelist</a:t>
          </a:r>
          <a:endParaRPr lang="en-US" dirty="0"/>
        </a:p>
      </dgm:t>
    </dgm:pt>
    <dgm:pt modelId="{2AF1C840-1C7E-4DE9-8E50-D44CB8BC4805}" type="parTrans" cxnId="{024589E1-9941-4B21-A4CD-8633CE6F4013}">
      <dgm:prSet/>
      <dgm:spPr/>
      <dgm:t>
        <a:bodyPr/>
        <a:lstStyle/>
        <a:p>
          <a:endParaRPr lang="en-US"/>
        </a:p>
      </dgm:t>
    </dgm:pt>
    <dgm:pt modelId="{33825315-D981-4A39-BAAD-B62932603606}" type="sibTrans" cxnId="{024589E1-9941-4B21-A4CD-8633CE6F4013}">
      <dgm:prSet/>
      <dgm:spPr/>
      <dgm:t>
        <a:bodyPr/>
        <a:lstStyle/>
        <a:p>
          <a:endParaRPr lang="en-US"/>
        </a:p>
      </dgm:t>
    </dgm:pt>
    <dgm:pt modelId="{5F149C49-8282-4FE1-97C7-F68E9F4936D1}">
      <dgm:prSet phldrT="[Text]"/>
      <dgm:spPr/>
      <dgm:t>
        <a:bodyPr/>
        <a:lstStyle/>
        <a:p>
          <a:r>
            <a:rPr lang="en-US" dirty="0" smtClean="0"/>
            <a:t>Price of your Basis of Award Customer</a:t>
          </a:r>
          <a:endParaRPr lang="en-US" dirty="0"/>
        </a:p>
      </dgm:t>
    </dgm:pt>
    <dgm:pt modelId="{483E5671-F781-42A5-B538-27D063DDC18B}" type="parTrans" cxnId="{2E324743-15CD-4499-B283-EF92C03B6D6C}">
      <dgm:prSet/>
      <dgm:spPr/>
      <dgm:t>
        <a:bodyPr/>
        <a:lstStyle/>
        <a:p>
          <a:endParaRPr lang="en-US"/>
        </a:p>
      </dgm:t>
    </dgm:pt>
    <dgm:pt modelId="{59DA344B-7A82-4EAB-9026-18F59F970CD2}" type="sibTrans" cxnId="{2E324743-15CD-4499-B283-EF92C03B6D6C}">
      <dgm:prSet/>
      <dgm:spPr/>
      <dgm:t>
        <a:bodyPr/>
        <a:lstStyle/>
        <a:p>
          <a:endParaRPr lang="en-US"/>
        </a:p>
      </dgm:t>
    </dgm:pt>
    <dgm:pt modelId="{00987687-EC75-46D5-9CBF-8B326DCF8B4B}">
      <dgm:prSet phldrT="[Text]"/>
      <dgm:spPr/>
      <dgm:t>
        <a:bodyPr/>
        <a:lstStyle/>
        <a:p>
          <a:r>
            <a:rPr lang="en-US" dirty="0" smtClean="0"/>
            <a:t>Discount Relationship</a:t>
          </a:r>
          <a:endParaRPr lang="en-US" dirty="0"/>
        </a:p>
      </dgm:t>
    </dgm:pt>
    <dgm:pt modelId="{1ED2E541-7E48-4231-AB23-1A48BD2A1241}" type="parTrans" cxnId="{B242620A-F61F-452B-8F70-813E077EC27E}">
      <dgm:prSet/>
      <dgm:spPr/>
      <dgm:t>
        <a:bodyPr/>
        <a:lstStyle/>
        <a:p>
          <a:endParaRPr lang="en-US"/>
        </a:p>
      </dgm:t>
    </dgm:pt>
    <dgm:pt modelId="{E6B55395-4308-44BE-AF3A-1232DCC93B4E}" type="sibTrans" cxnId="{B242620A-F61F-452B-8F70-813E077EC27E}">
      <dgm:prSet/>
      <dgm:spPr/>
      <dgm:t>
        <a:bodyPr/>
        <a:lstStyle/>
        <a:p>
          <a:endParaRPr lang="en-US"/>
        </a:p>
      </dgm:t>
    </dgm:pt>
    <dgm:pt modelId="{93B8AFDB-66BF-4EB3-A249-7A3F2F88CEAF}">
      <dgm:prSet phldrT="[Text]"/>
      <dgm:spPr/>
      <dgm:t>
        <a:bodyPr/>
        <a:lstStyle/>
        <a:p>
          <a:r>
            <a:rPr lang="en-US" dirty="0" smtClean="0"/>
            <a:t>GSA Pricing</a:t>
          </a:r>
          <a:endParaRPr lang="en-US" dirty="0"/>
        </a:p>
      </dgm:t>
    </dgm:pt>
    <dgm:pt modelId="{E8169F36-67FC-4BCC-8FB1-DB3D52235A17}" type="parTrans" cxnId="{E3572AFF-8371-4F3A-BF06-2A9DE68B4142}">
      <dgm:prSet/>
      <dgm:spPr/>
      <dgm:t>
        <a:bodyPr/>
        <a:lstStyle/>
        <a:p>
          <a:endParaRPr lang="en-US"/>
        </a:p>
      </dgm:t>
    </dgm:pt>
    <dgm:pt modelId="{B0C2EF1B-71CB-4650-9596-2A3E287224E0}" type="sibTrans" cxnId="{E3572AFF-8371-4F3A-BF06-2A9DE68B4142}">
      <dgm:prSet/>
      <dgm:spPr/>
      <dgm:t>
        <a:bodyPr/>
        <a:lstStyle/>
        <a:p>
          <a:endParaRPr lang="en-US"/>
        </a:p>
      </dgm:t>
    </dgm:pt>
    <dgm:pt modelId="{7A32FEFF-3950-4DED-A341-7DC47AAC79D2}" type="pres">
      <dgm:prSet presAssocID="{14D10E1C-BCAB-4FDE-AD60-4230C3AB23F0}" presName="mainComposite" presStyleCnt="0">
        <dgm:presLayoutVars>
          <dgm:chPref val="1"/>
          <dgm:dir/>
          <dgm:animOne val="branch"/>
          <dgm:animLvl val="lvl"/>
          <dgm:resizeHandles val="exact"/>
        </dgm:presLayoutVars>
      </dgm:prSet>
      <dgm:spPr/>
      <dgm:t>
        <a:bodyPr/>
        <a:lstStyle/>
        <a:p>
          <a:endParaRPr lang="en-US"/>
        </a:p>
      </dgm:t>
    </dgm:pt>
    <dgm:pt modelId="{BBE2508F-3B67-4D72-AA3A-4C289E44CB6D}" type="pres">
      <dgm:prSet presAssocID="{14D10E1C-BCAB-4FDE-AD60-4230C3AB23F0}" presName="hierFlow" presStyleCnt="0"/>
      <dgm:spPr/>
    </dgm:pt>
    <dgm:pt modelId="{47B91559-C04A-42C4-A84F-60313C0D04E9}" type="pres">
      <dgm:prSet presAssocID="{14D10E1C-BCAB-4FDE-AD60-4230C3AB23F0}" presName="firstBuf" presStyleCnt="0"/>
      <dgm:spPr/>
    </dgm:pt>
    <dgm:pt modelId="{E5C5848C-562E-45BF-81C4-78AA28991BC0}" type="pres">
      <dgm:prSet presAssocID="{14D10E1C-BCAB-4FDE-AD60-4230C3AB23F0}" presName="hierChild1" presStyleCnt="0">
        <dgm:presLayoutVars>
          <dgm:chPref val="1"/>
          <dgm:animOne val="branch"/>
          <dgm:animLvl val="lvl"/>
        </dgm:presLayoutVars>
      </dgm:prSet>
      <dgm:spPr/>
    </dgm:pt>
    <dgm:pt modelId="{E6E322F9-D59A-4BBD-8888-7471047FB1C4}" type="pres">
      <dgm:prSet presAssocID="{1C8A9A29-A196-4545-956E-302A537820D5}" presName="Name14" presStyleCnt="0"/>
      <dgm:spPr/>
    </dgm:pt>
    <dgm:pt modelId="{1578F616-8A8D-4E4F-A643-4335D65B5E2A}" type="pres">
      <dgm:prSet presAssocID="{1C8A9A29-A196-4545-956E-302A537820D5}" presName="level1Shape" presStyleLbl="node0" presStyleIdx="0" presStyleCnt="1" custScaleX="272430">
        <dgm:presLayoutVars>
          <dgm:chPref val="3"/>
        </dgm:presLayoutVars>
      </dgm:prSet>
      <dgm:spPr/>
      <dgm:t>
        <a:bodyPr/>
        <a:lstStyle/>
        <a:p>
          <a:endParaRPr lang="en-US"/>
        </a:p>
      </dgm:t>
    </dgm:pt>
    <dgm:pt modelId="{1893424A-12A6-40C2-BD4C-169DE59A4D68}" type="pres">
      <dgm:prSet presAssocID="{1C8A9A29-A196-4545-956E-302A537820D5}" presName="hierChild2" presStyleCnt="0"/>
      <dgm:spPr/>
    </dgm:pt>
    <dgm:pt modelId="{455180DE-6FD1-41A9-AEEE-E4B846A63FC3}" type="pres">
      <dgm:prSet presAssocID="{B05D2BFC-DF20-4B67-8797-3FE97D78D40F}" presName="Name19" presStyleLbl="parChTrans1D2" presStyleIdx="0" presStyleCnt="1"/>
      <dgm:spPr/>
      <dgm:t>
        <a:bodyPr/>
        <a:lstStyle/>
        <a:p>
          <a:endParaRPr lang="en-US"/>
        </a:p>
      </dgm:t>
    </dgm:pt>
    <dgm:pt modelId="{C4FFFB3A-1022-4AF5-9BA9-A621EE048428}" type="pres">
      <dgm:prSet presAssocID="{679EDF68-2B23-4D9A-BA79-C3A49336C48B}" presName="Name21" presStyleCnt="0"/>
      <dgm:spPr/>
    </dgm:pt>
    <dgm:pt modelId="{D6CAFBED-F7AD-4F61-815B-D0BB4DEAEA91}" type="pres">
      <dgm:prSet presAssocID="{679EDF68-2B23-4D9A-BA79-C3A49336C48B}" presName="level2Shape" presStyleLbl="node2" presStyleIdx="0" presStyleCnt="1" custScaleX="272430"/>
      <dgm:spPr/>
      <dgm:t>
        <a:bodyPr/>
        <a:lstStyle/>
        <a:p>
          <a:endParaRPr lang="en-US"/>
        </a:p>
      </dgm:t>
    </dgm:pt>
    <dgm:pt modelId="{0B1E8E24-71FF-4AE2-A360-9739898CF9F3}" type="pres">
      <dgm:prSet presAssocID="{679EDF68-2B23-4D9A-BA79-C3A49336C48B}" presName="hierChild3" presStyleCnt="0"/>
      <dgm:spPr/>
    </dgm:pt>
    <dgm:pt modelId="{48344C05-7254-43B5-B7B4-FE0CCB926911}" type="pres">
      <dgm:prSet presAssocID="{2AF1C840-1C7E-4DE9-8E50-D44CB8BC4805}" presName="Name19" presStyleLbl="parChTrans1D3" presStyleIdx="0" presStyleCnt="1"/>
      <dgm:spPr/>
      <dgm:t>
        <a:bodyPr/>
        <a:lstStyle/>
        <a:p>
          <a:endParaRPr lang="en-US"/>
        </a:p>
      </dgm:t>
    </dgm:pt>
    <dgm:pt modelId="{DDA00885-2430-4AF3-9550-B0C3D9F4E089}" type="pres">
      <dgm:prSet presAssocID="{96E29E2A-3835-4205-83EB-D657FE13FC55}" presName="Name21" presStyleCnt="0"/>
      <dgm:spPr/>
    </dgm:pt>
    <dgm:pt modelId="{BA0F0D3E-6A8D-4EC9-848A-FEF35D8248B1}" type="pres">
      <dgm:prSet presAssocID="{96E29E2A-3835-4205-83EB-D657FE13FC55}" presName="level2Shape" presStyleLbl="node3" presStyleIdx="0" presStyleCnt="1" custScaleX="272430"/>
      <dgm:spPr/>
      <dgm:t>
        <a:bodyPr/>
        <a:lstStyle/>
        <a:p>
          <a:endParaRPr lang="en-US"/>
        </a:p>
      </dgm:t>
    </dgm:pt>
    <dgm:pt modelId="{7430FF42-4D79-4597-8886-2759D4380DAD}" type="pres">
      <dgm:prSet presAssocID="{96E29E2A-3835-4205-83EB-D657FE13FC55}" presName="hierChild3" presStyleCnt="0"/>
      <dgm:spPr/>
    </dgm:pt>
    <dgm:pt modelId="{05603642-A097-4D63-8F6C-A54EA3586EF8}" type="pres">
      <dgm:prSet presAssocID="{14D10E1C-BCAB-4FDE-AD60-4230C3AB23F0}" presName="bgShapesFlow" presStyleCnt="0"/>
      <dgm:spPr/>
    </dgm:pt>
    <dgm:pt modelId="{CCEE947C-8566-4C18-A451-24E365054139}" type="pres">
      <dgm:prSet presAssocID="{5F149C49-8282-4FE1-97C7-F68E9F4936D1}" presName="rectComp" presStyleCnt="0"/>
      <dgm:spPr/>
    </dgm:pt>
    <dgm:pt modelId="{4EFE0328-E0CD-44B1-98AB-B671AC85F28C}" type="pres">
      <dgm:prSet presAssocID="{5F149C49-8282-4FE1-97C7-F68E9F4936D1}" presName="bgRect" presStyleLbl="bgShp" presStyleIdx="0" presStyleCnt="3"/>
      <dgm:spPr/>
      <dgm:t>
        <a:bodyPr/>
        <a:lstStyle/>
        <a:p>
          <a:endParaRPr lang="en-US"/>
        </a:p>
      </dgm:t>
    </dgm:pt>
    <dgm:pt modelId="{164777F4-1C71-4848-B926-E72C13761C19}" type="pres">
      <dgm:prSet presAssocID="{5F149C49-8282-4FE1-97C7-F68E9F4936D1}" presName="bgRectTx" presStyleLbl="bgShp" presStyleIdx="0" presStyleCnt="3">
        <dgm:presLayoutVars>
          <dgm:bulletEnabled val="1"/>
        </dgm:presLayoutVars>
      </dgm:prSet>
      <dgm:spPr/>
      <dgm:t>
        <a:bodyPr/>
        <a:lstStyle/>
        <a:p>
          <a:endParaRPr lang="en-US"/>
        </a:p>
      </dgm:t>
    </dgm:pt>
    <dgm:pt modelId="{8205F9AD-1EFF-4C31-A6BA-1FF8698839FB}" type="pres">
      <dgm:prSet presAssocID="{5F149C49-8282-4FE1-97C7-F68E9F4936D1}" presName="spComp" presStyleCnt="0"/>
      <dgm:spPr/>
    </dgm:pt>
    <dgm:pt modelId="{DE695FC0-85DF-47F2-ABB0-0F62EE07236A}" type="pres">
      <dgm:prSet presAssocID="{5F149C49-8282-4FE1-97C7-F68E9F4936D1}" presName="vSp" presStyleCnt="0"/>
      <dgm:spPr/>
    </dgm:pt>
    <dgm:pt modelId="{F12C1093-77A6-48AB-88B5-34C0BFD0D8A4}" type="pres">
      <dgm:prSet presAssocID="{00987687-EC75-46D5-9CBF-8B326DCF8B4B}" presName="rectComp" presStyleCnt="0"/>
      <dgm:spPr/>
    </dgm:pt>
    <dgm:pt modelId="{BA071388-0405-4ACC-9ED7-E505846A3D6F}" type="pres">
      <dgm:prSet presAssocID="{00987687-EC75-46D5-9CBF-8B326DCF8B4B}" presName="bgRect" presStyleLbl="bgShp" presStyleIdx="1" presStyleCnt="3"/>
      <dgm:spPr/>
      <dgm:t>
        <a:bodyPr/>
        <a:lstStyle/>
        <a:p>
          <a:endParaRPr lang="en-US"/>
        </a:p>
      </dgm:t>
    </dgm:pt>
    <dgm:pt modelId="{487F43D9-AE30-4978-9A64-8AEAA887615D}" type="pres">
      <dgm:prSet presAssocID="{00987687-EC75-46D5-9CBF-8B326DCF8B4B}" presName="bgRectTx" presStyleLbl="bgShp" presStyleIdx="1" presStyleCnt="3">
        <dgm:presLayoutVars>
          <dgm:bulletEnabled val="1"/>
        </dgm:presLayoutVars>
      </dgm:prSet>
      <dgm:spPr/>
      <dgm:t>
        <a:bodyPr/>
        <a:lstStyle/>
        <a:p>
          <a:endParaRPr lang="en-US"/>
        </a:p>
      </dgm:t>
    </dgm:pt>
    <dgm:pt modelId="{46A89383-0592-4947-AF0D-52F0303B4D35}" type="pres">
      <dgm:prSet presAssocID="{00987687-EC75-46D5-9CBF-8B326DCF8B4B}" presName="spComp" presStyleCnt="0"/>
      <dgm:spPr/>
    </dgm:pt>
    <dgm:pt modelId="{62DD7A09-4B36-4CFB-80E1-46CB7B67F991}" type="pres">
      <dgm:prSet presAssocID="{00987687-EC75-46D5-9CBF-8B326DCF8B4B}" presName="vSp" presStyleCnt="0"/>
      <dgm:spPr/>
    </dgm:pt>
    <dgm:pt modelId="{30669BA5-352E-4BF3-B2C0-01C34485ED13}" type="pres">
      <dgm:prSet presAssocID="{93B8AFDB-66BF-4EB3-A249-7A3F2F88CEAF}" presName="rectComp" presStyleCnt="0"/>
      <dgm:spPr/>
    </dgm:pt>
    <dgm:pt modelId="{0F38E526-274F-4F81-BD4E-CFBE8A6B4E64}" type="pres">
      <dgm:prSet presAssocID="{93B8AFDB-66BF-4EB3-A249-7A3F2F88CEAF}" presName="bgRect" presStyleLbl="bgShp" presStyleIdx="2" presStyleCnt="3"/>
      <dgm:spPr/>
      <dgm:t>
        <a:bodyPr/>
        <a:lstStyle/>
        <a:p>
          <a:endParaRPr lang="en-US"/>
        </a:p>
      </dgm:t>
    </dgm:pt>
    <dgm:pt modelId="{1DD453F4-B1AF-4060-9C4B-09941794CCE8}" type="pres">
      <dgm:prSet presAssocID="{93B8AFDB-66BF-4EB3-A249-7A3F2F88CEAF}" presName="bgRectTx" presStyleLbl="bgShp" presStyleIdx="2" presStyleCnt="3">
        <dgm:presLayoutVars>
          <dgm:bulletEnabled val="1"/>
        </dgm:presLayoutVars>
      </dgm:prSet>
      <dgm:spPr/>
      <dgm:t>
        <a:bodyPr/>
        <a:lstStyle/>
        <a:p>
          <a:endParaRPr lang="en-US"/>
        </a:p>
      </dgm:t>
    </dgm:pt>
  </dgm:ptLst>
  <dgm:cxnLst>
    <dgm:cxn modelId="{E3572AFF-8371-4F3A-BF06-2A9DE68B4142}" srcId="{14D10E1C-BCAB-4FDE-AD60-4230C3AB23F0}" destId="{93B8AFDB-66BF-4EB3-A249-7A3F2F88CEAF}" srcOrd="3" destOrd="0" parTransId="{E8169F36-67FC-4BCC-8FB1-DB3D52235A17}" sibTransId="{B0C2EF1B-71CB-4650-9596-2A3E287224E0}"/>
    <dgm:cxn modelId="{77F0A9B4-56C0-46ED-A3F0-6C4512A5007D}" type="presOf" srcId="{5F149C49-8282-4FE1-97C7-F68E9F4936D1}" destId="{164777F4-1C71-4848-B926-E72C13761C19}" srcOrd="1" destOrd="0" presId="urn:microsoft.com/office/officeart/2005/8/layout/hierarchy6"/>
    <dgm:cxn modelId="{233E2818-22DD-40C8-BEBF-AD294084D38E}" type="presOf" srcId="{96E29E2A-3835-4205-83EB-D657FE13FC55}" destId="{BA0F0D3E-6A8D-4EC9-848A-FEF35D8248B1}" srcOrd="0" destOrd="0" presId="urn:microsoft.com/office/officeart/2005/8/layout/hierarchy6"/>
    <dgm:cxn modelId="{D773703C-3109-4A56-BD2D-6FBB969EFF3B}" type="presOf" srcId="{1C8A9A29-A196-4545-956E-302A537820D5}" destId="{1578F616-8A8D-4E4F-A643-4335D65B5E2A}" srcOrd="0" destOrd="0" presId="urn:microsoft.com/office/officeart/2005/8/layout/hierarchy6"/>
    <dgm:cxn modelId="{024589E1-9941-4B21-A4CD-8633CE6F4013}" srcId="{679EDF68-2B23-4D9A-BA79-C3A49336C48B}" destId="{96E29E2A-3835-4205-83EB-D657FE13FC55}" srcOrd="0" destOrd="0" parTransId="{2AF1C840-1C7E-4DE9-8E50-D44CB8BC4805}" sibTransId="{33825315-D981-4A39-BAAD-B62932603606}"/>
    <dgm:cxn modelId="{665EF940-B660-4B7B-8A7E-3DAAA0760F34}" type="presOf" srcId="{93B8AFDB-66BF-4EB3-A249-7A3F2F88CEAF}" destId="{0F38E526-274F-4F81-BD4E-CFBE8A6B4E64}" srcOrd="0" destOrd="0" presId="urn:microsoft.com/office/officeart/2005/8/layout/hierarchy6"/>
    <dgm:cxn modelId="{96173081-D4E4-42AA-BE9C-D85A86559733}" type="presOf" srcId="{679EDF68-2B23-4D9A-BA79-C3A49336C48B}" destId="{D6CAFBED-F7AD-4F61-815B-D0BB4DEAEA91}" srcOrd="0" destOrd="0" presId="urn:microsoft.com/office/officeart/2005/8/layout/hierarchy6"/>
    <dgm:cxn modelId="{7F7FCFA9-6D3C-49B3-860E-A1758CCBFC6C}" type="presOf" srcId="{5F149C49-8282-4FE1-97C7-F68E9F4936D1}" destId="{4EFE0328-E0CD-44B1-98AB-B671AC85F28C}" srcOrd="0" destOrd="0" presId="urn:microsoft.com/office/officeart/2005/8/layout/hierarchy6"/>
    <dgm:cxn modelId="{B242620A-F61F-452B-8F70-813E077EC27E}" srcId="{14D10E1C-BCAB-4FDE-AD60-4230C3AB23F0}" destId="{00987687-EC75-46D5-9CBF-8B326DCF8B4B}" srcOrd="2" destOrd="0" parTransId="{1ED2E541-7E48-4231-AB23-1A48BD2A1241}" sibTransId="{E6B55395-4308-44BE-AF3A-1232DCC93B4E}"/>
    <dgm:cxn modelId="{8D40E885-DD0B-4EE1-9E0E-84F99268E0F1}" srcId="{14D10E1C-BCAB-4FDE-AD60-4230C3AB23F0}" destId="{1C8A9A29-A196-4545-956E-302A537820D5}" srcOrd="0" destOrd="0" parTransId="{396452BE-B981-4849-931A-1919048033F9}" sibTransId="{A3C27A39-6C03-4474-9A9D-6D1B7DADF673}"/>
    <dgm:cxn modelId="{2E324743-15CD-4499-B283-EF92C03B6D6C}" srcId="{14D10E1C-BCAB-4FDE-AD60-4230C3AB23F0}" destId="{5F149C49-8282-4FE1-97C7-F68E9F4936D1}" srcOrd="1" destOrd="0" parTransId="{483E5671-F781-42A5-B538-27D063DDC18B}" sibTransId="{59DA344B-7A82-4EAB-9026-18F59F970CD2}"/>
    <dgm:cxn modelId="{66066459-028D-49E9-8824-649174F4F574}" srcId="{1C8A9A29-A196-4545-956E-302A537820D5}" destId="{679EDF68-2B23-4D9A-BA79-C3A49336C48B}" srcOrd="0" destOrd="0" parTransId="{B05D2BFC-DF20-4B67-8797-3FE97D78D40F}" sibTransId="{D05E76D5-2779-4C37-B404-54DCBBA32288}"/>
    <dgm:cxn modelId="{6E53D1A7-BF48-48E6-986E-8E33D1C9BF3D}" type="presOf" srcId="{2AF1C840-1C7E-4DE9-8E50-D44CB8BC4805}" destId="{48344C05-7254-43B5-B7B4-FE0CCB926911}" srcOrd="0" destOrd="0" presId="urn:microsoft.com/office/officeart/2005/8/layout/hierarchy6"/>
    <dgm:cxn modelId="{A05D291B-6111-46A3-9148-D69A9FD9681F}" type="presOf" srcId="{B05D2BFC-DF20-4B67-8797-3FE97D78D40F}" destId="{455180DE-6FD1-41A9-AEEE-E4B846A63FC3}" srcOrd="0" destOrd="0" presId="urn:microsoft.com/office/officeart/2005/8/layout/hierarchy6"/>
    <dgm:cxn modelId="{EE08BD4E-917D-4BA1-A63A-C9122E763BBB}" type="presOf" srcId="{14D10E1C-BCAB-4FDE-AD60-4230C3AB23F0}" destId="{7A32FEFF-3950-4DED-A341-7DC47AAC79D2}" srcOrd="0" destOrd="0" presId="urn:microsoft.com/office/officeart/2005/8/layout/hierarchy6"/>
    <dgm:cxn modelId="{E07EC025-F5BA-4F21-98DE-A3AC6D68DB63}" type="presOf" srcId="{93B8AFDB-66BF-4EB3-A249-7A3F2F88CEAF}" destId="{1DD453F4-B1AF-4060-9C4B-09941794CCE8}" srcOrd="1" destOrd="0" presId="urn:microsoft.com/office/officeart/2005/8/layout/hierarchy6"/>
    <dgm:cxn modelId="{4D4378FC-9E48-4ECC-A4F6-90CF37294C7A}" type="presOf" srcId="{00987687-EC75-46D5-9CBF-8B326DCF8B4B}" destId="{BA071388-0405-4ACC-9ED7-E505846A3D6F}" srcOrd="0" destOrd="0" presId="urn:microsoft.com/office/officeart/2005/8/layout/hierarchy6"/>
    <dgm:cxn modelId="{7B3AC70D-EACD-4140-A694-18B226B49A2A}" type="presOf" srcId="{00987687-EC75-46D5-9CBF-8B326DCF8B4B}" destId="{487F43D9-AE30-4978-9A64-8AEAA887615D}" srcOrd="1" destOrd="0" presId="urn:microsoft.com/office/officeart/2005/8/layout/hierarchy6"/>
    <dgm:cxn modelId="{953F776E-DE82-4841-A795-C326C99FD996}" type="presParOf" srcId="{7A32FEFF-3950-4DED-A341-7DC47AAC79D2}" destId="{BBE2508F-3B67-4D72-AA3A-4C289E44CB6D}" srcOrd="0" destOrd="0" presId="urn:microsoft.com/office/officeart/2005/8/layout/hierarchy6"/>
    <dgm:cxn modelId="{AF42B1A6-7B61-4AAA-B3AF-B6C9BA1B586E}" type="presParOf" srcId="{BBE2508F-3B67-4D72-AA3A-4C289E44CB6D}" destId="{47B91559-C04A-42C4-A84F-60313C0D04E9}" srcOrd="0" destOrd="0" presId="urn:microsoft.com/office/officeart/2005/8/layout/hierarchy6"/>
    <dgm:cxn modelId="{D2626D2C-1BAB-486D-B7CF-CC617CCFE4F3}" type="presParOf" srcId="{BBE2508F-3B67-4D72-AA3A-4C289E44CB6D}" destId="{E5C5848C-562E-45BF-81C4-78AA28991BC0}" srcOrd="1" destOrd="0" presId="urn:microsoft.com/office/officeart/2005/8/layout/hierarchy6"/>
    <dgm:cxn modelId="{878972A5-7ED4-426C-BE6E-5C252841F1BF}" type="presParOf" srcId="{E5C5848C-562E-45BF-81C4-78AA28991BC0}" destId="{E6E322F9-D59A-4BBD-8888-7471047FB1C4}" srcOrd="0" destOrd="0" presId="urn:microsoft.com/office/officeart/2005/8/layout/hierarchy6"/>
    <dgm:cxn modelId="{2E7B84E2-251E-4019-8811-08088B64CDB6}" type="presParOf" srcId="{E6E322F9-D59A-4BBD-8888-7471047FB1C4}" destId="{1578F616-8A8D-4E4F-A643-4335D65B5E2A}" srcOrd="0" destOrd="0" presId="urn:microsoft.com/office/officeart/2005/8/layout/hierarchy6"/>
    <dgm:cxn modelId="{B9EC6C93-AEBF-4DF9-A917-973FE9F0F40D}" type="presParOf" srcId="{E6E322F9-D59A-4BBD-8888-7471047FB1C4}" destId="{1893424A-12A6-40C2-BD4C-169DE59A4D68}" srcOrd="1" destOrd="0" presId="urn:microsoft.com/office/officeart/2005/8/layout/hierarchy6"/>
    <dgm:cxn modelId="{F1850314-8269-4C08-8E5F-A89528618E2B}" type="presParOf" srcId="{1893424A-12A6-40C2-BD4C-169DE59A4D68}" destId="{455180DE-6FD1-41A9-AEEE-E4B846A63FC3}" srcOrd="0" destOrd="0" presId="urn:microsoft.com/office/officeart/2005/8/layout/hierarchy6"/>
    <dgm:cxn modelId="{1B33FD77-F1F0-470D-95A1-69BCD7F9A178}" type="presParOf" srcId="{1893424A-12A6-40C2-BD4C-169DE59A4D68}" destId="{C4FFFB3A-1022-4AF5-9BA9-A621EE048428}" srcOrd="1" destOrd="0" presId="urn:microsoft.com/office/officeart/2005/8/layout/hierarchy6"/>
    <dgm:cxn modelId="{65237D09-A875-49AC-AF42-3683D3AAD472}" type="presParOf" srcId="{C4FFFB3A-1022-4AF5-9BA9-A621EE048428}" destId="{D6CAFBED-F7AD-4F61-815B-D0BB4DEAEA91}" srcOrd="0" destOrd="0" presId="urn:microsoft.com/office/officeart/2005/8/layout/hierarchy6"/>
    <dgm:cxn modelId="{E209257C-EE7F-4B7B-956A-00FD6CBDD138}" type="presParOf" srcId="{C4FFFB3A-1022-4AF5-9BA9-A621EE048428}" destId="{0B1E8E24-71FF-4AE2-A360-9739898CF9F3}" srcOrd="1" destOrd="0" presId="urn:microsoft.com/office/officeart/2005/8/layout/hierarchy6"/>
    <dgm:cxn modelId="{AF3AF392-F4C7-4952-8E83-D1AEFE9CB686}" type="presParOf" srcId="{0B1E8E24-71FF-4AE2-A360-9739898CF9F3}" destId="{48344C05-7254-43B5-B7B4-FE0CCB926911}" srcOrd="0" destOrd="0" presId="urn:microsoft.com/office/officeart/2005/8/layout/hierarchy6"/>
    <dgm:cxn modelId="{C30B6877-3F67-4E5A-BD3C-DF2A4635C311}" type="presParOf" srcId="{0B1E8E24-71FF-4AE2-A360-9739898CF9F3}" destId="{DDA00885-2430-4AF3-9550-B0C3D9F4E089}" srcOrd="1" destOrd="0" presId="urn:microsoft.com/office/officeart/2005/8/layout/hierarchy6"/>
    <dgm:cxn modelId="{20B42B39-8F32-4A1F-9313-1FF43FD6F2E3}" type="presParOf" srcId="{DDA00885-2430-4AF3-9550-B0C3D9F4E089}" destId="{BA0F0D3E-6A8D-4EC9-848A-FEF35D8248B1}" srcOrd="0" destOrd="0" presId="urn:microsoft.com/office/officeart/2005/8/layout/hierarchy6"/>
    <dgm:cxn modelId="{C6D14B5B-4B1E-45E0-AC8F-65A9E9B49323}" type="presParOf" srcId="{DDA00885-2430-4AF3-9550-B0C3D9F4E089}" destId="{7430FF42-4D79-4597-8886-2759D4380DAD}" srcOrd="1" destOrd="0" presId="urn:microsoft.com/office/officeart/2005/8/layout/hierarchy6"/>
    <dgm:cxn modelId="{CCA50693-B4E8-4F9D-BED7-E3892F6318D3}" type="presParOf" srcId="{7A32FEFF-3950-4DED-A341-7DC47AAC79D2}" destId="{05603642-A097-4D63-8F6C-A54EA3586EF8}" srcOrd="1" destOrd="0" presId="urn:microsoft.com/office/officeart/2005/8/layout/hierarchy6"/>
    <dgm:cxn modelId="{79F58FFB-B3E3-468F-9DF0-2C08F9AC9626}" type="presParOf" srcId="{05603642-A097-4D63-8F6C-A54EA3586EF8}" destId="{CCEE947C-8566-4C18-A451-24E365054139}" srcOrd="0" destOrd="0" presId="urn:microsoft.com/office/officeart/2005/8/layout/hierarchy6"/>
    <dgm:cxn modelId="{353649F8-36E1-4917-9B24-B478FCB300DE}" type="presParOf" srcId="{CCEE947C-8566-4C18-A451-24E365054139}" destId="{4EFE0328-E0CD-44B1-98AB-B671AC85F28C}" srcOrd="0" destOrd="0" presId="urn:microsoft.com/office/officeart/2005/8/layout/hierarchy6"/>
    <dgm:cxn modelId="{EEEC1597-15E7-410D-A92D-0B249C15306A}" type="presParOf" srcId="{CCEE947C-8566-4C18-A451-24E365054139}" destId="{164777F4-1C71-4848-B926-E72C13761C19}" srcOrd="1" destOrd="0" presId="urn:microsoft.com/office/officeart/2005/8/layout/hierarchy6"/>
    <dgm:cxn modelId="{1216AA40-E4C8-413E-AC16-4AE9E90DABF2}" type="presParOf" srcId="{05603642-A097-4D63-8F6C-A54EA3586EF8}" destId="{8205F9AD-1EFF-4C31-A6BA-1FF8698839FB}" srcOrd="1" destOrd="0" presId="urn:microsoft.com/office/officeart/2005/8/layout/hierarchy6"/>
    <dgm:cxn modelId="{92EB4455-ADF4-4875-8AE3-F9C59DB2EE6F}" type="presParOf" srcId="{8205F9AD-1EFF-4C31-A6BA-1FF8698839FB}" destId="{DE695FC0-85DF-47F2-ABB0-0F62EE07236A}" srcOrd="0" destOrd="0" presId="urn:microsoft.com/office/officeart/2005/8/layout/hierarchy6"/>
    <dgm:cxn modelId="{718EAA5A-323A-4617-8D9F-67A153FC3AB5}" type="presParOf" srcId="{05603642-A097-4D63-8F6C-A54EA3586EF8}" destId="{F12C1093-77A6-48AB-88B5-34C0BFD0D8A4}" srcOrd="2" destOrd="0" presId="urn:microsoft.com/office/officeart/2005/8/layout/hierarchy6"/>
    <dgm:cxn modelId="{D979D556-7A0B-479B-9E11-719887990E5B}" type="presParOf" srcId="{F12C1093-77A6-48AB-88B5-34C0BFD0D8A4}" destId="{BA071388-0405-4ACC-9ED7-E505846A3D6F}" srcOrd="0" destOrd="0" presId="urn:microsoft.com/office/officeart/2005/8/layout/hierarchy6"/>
    <dgm:cxn modelId="{F8DA7AF6-90C6-4919-BCC3-E4066EB4F9E2}" type="presParOf" srcId="{F12C1093-77A6-48AB-88B5-34C0BFD0D8A4}" destId="{487F43D9-AE30-4978-9A64-8AEAA887615D}" srcOrd="1" destOrd="0" presId="urn:microsoft.com/office/officeart/2005/8/layout/hierarchy6"/>
    <dgm:cxn modelId="{BCD59C9C-9767-4A05-89B5-4FF740423113}" type="presParOf" srcId="{05603642-A097-4D63-8F6C-A54EA3586EF8}" destId="{46A89383-0592-4947-AF0D-52F0303B4D35}" srcOrd="3" destOrd="0" presId="urn:microsoft.com/office/officeart/2005/8/layout/hierarchy6"/>
    <dgm:cxn modelId="{31B66574-C996-4FB3-ADB6-2829545DCD77}" type="presParOf" srcId="{46A89383-0592-4947-AF0D-52F0303B4D35}" destId="{62DD7A09-4B36-4CFB-80E1-46CB7B67F991}" srcOrd="0" destOrd="0" presId="urn:microsoft.com/office/officeart/2005/8/layout/hierarchy6"/>
    <dgm:cxn modelId="{4036E035-8922-49EA-A743-F5109EADC01A}" type="presParOf" srcId="{05603642-A097-4D63-8F6C-A54EA3586EF8}" destId="{30669BA5-352E-4BF3-B2C0-01C34485ED13}" srcOrd="4" destOrd="0" presId="urn:microsoft.com/office/officeart/2005/8/layout/hierarchy6"/>
    <dgm:cxn modelId="{F3A32C74-8F9C-4CA7-B963-330B10142B82}" type="presParOf" srcId="{30669BA5-352E-4BF3-B2C0-01C34485ED13}" destId="{0F38E526-274F-4F81-BD4E-CFBE8A6B4E64}" srcOrd="0" destOrd="0" presId="urn:microsoft.com/office/officeart/2005/8/layout/hierarchy6"/>
    <dgm:cxn modelId="{6460EB64-3951-47BB-BC27-71B192FB87D9}" type="presParOf" srcId="{30669BA5-352E-4BF3-B2C0-01C34485ED13}" destId="{1DD453F4-B1AF-4060-9C4B-09941794CCE8}" srcOrd="1" destOrd="0" presId="urn:microsoft.com/office/officeart/2005/8/layout/hierarchy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48C4AF-787D-4706-8FD1-25039775A884}"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DD632BB5-2BBC-4D38-903E-9BBFAEDBD065}">
      <dgm:prSet phldrT="[Text]"/>
      <dgm:spPr/>
      <dgm:t>
        <a:bodyPr/>
        <a:lstStyle/>
        <a:p>
          <a:r>
            <a:rPr lang="en-US" dirty="0" smtClean="0"/>
            <a:t>Contractor Initiated</a:t>
          </a:r>
          <a:endParaRPr lang="en-US" dirty="0"/>
        </a:p>
      </dgm:t>
    </dgm:pt>
    <dgm:pt modelId="{28F02E90-824B-4CD6-AD60-03F60C4838B6}" type="parTrans" cxnId="{1A6664C6-DE28-4265-91BD-AC20C2567813}">
      <dgm:prSet/>
      <dgm:spPr/>
      <dgm:t>
        <a:bodyPr/>
        <a:lstStyle/>
        <a:p>
          <a:endParaRPr lang="en-US"/>
        </a:p>
      </dgm:t>
    </dgm:pt>
    <dgm:pt modelId="{9DC1DAB5-AE1A-4C9E-9200-42F712F9DB82}" type="sibTrans" cxnId="{1A6664C6-DE28-4265-91BD-AC20C2567813}">
      <dgm:prSet/>
      <dgm:spPr/>
      <dgm:t>
        <a:bodyPr/>
        <a:lstStyle/>
        <a:p>
          <a:endParaRPr lang="en-US"/>
        </a:p>
      </dgm:t>
    </dgm:pt>
    <dgm:pt modelId="{20E67408-18DC-4C1C-B647-E0FA70DE1F7E}">
      <dgm:prSet phldrT="[Text]"/>
      <dgm:spPr/>
      <dgm:t>
        <a:bodyPr/>
        <a:lstStyle/>
        <a:p>
          <a:r>
            <a:rPr lang="en-US" dirty="0" smtClean="0"/>
            <a:t>GSA Initiated</a:t>
          </a:r>
          <a:endParaRPr lang="en-US" dirty="0"/>
        </a:p>
      </dgm:t>
    </dgm:pt>
    <dgm:pt modelId="{AC5F8A1E-FA8F-4D7C-89C6-534AEA4FE7EC}" type="parTrans" cxnId="{F88463D0-0AEB-47E4-AFDB-4C5646C858C8}">
      <dgm:prSet/>
      <dgm:spPr/>
      <dgm:t>
        <a:bodyPr/>
        <a:lstStyle/>
        <a:p>
          <a:endParaRPr lang="en-US"/>
        </a:p>
      </dgm:t>
    </dgm:pt>
    <dgm:pt modelId="{824D032A-8CCA-40F4-A1C3-37767994464E}" type="sibTrans" cxnId="{F88463D0-0AEB-47E4-AFDB-4C5646C858C8}">
      <dgm:prSet/>
      <dgm:spPr/>
      <dgm:t>
        <a:bodyPr/>
        <a:lstStyle/>
        <a:p>
          <a:endParaRPr lang="en-US"/>
        </a:p>
      </dgm:t>
    </dgm:pt>
    <dgm:pt modelId="{39A0E77C-E551-428D-9B5E-D095E4B1787C}">
      <dgm:prSet phldrT="[Text]"/>
      <dgm:spPr/>
      <dgm:t>
        <a:bodyPr/>
        <a:lstStyle/>
        <a:p>
          <a:r>
            <a:rPr lang="en-US" dirty="0" smtClean="0"/>
            <a:t>Pricelist</a:t>
          </a:r>
          <a:endParaRPr lang="en-US" dirty="0"/>
        </a:p>
      </dgm:t>
    </dgm:pt>
    <dgm:pt modelId="{E998128E-456D-4C87-8AAC-63C9E14CC861}" type="parTrans" cxnId="{3AF1A1E0-681E-4D4F-9C2B-B478C8884144}">
      <dgm:prSet/>
      <dgm:spPr/>
      <dgm:t>
        <a:bodyPr/>
        <a:lstStyle/>
        <a:p>
          <a:endParaRPr lang="en-US"/>
        </a:p>
      </dgm:t>
    </dgm:pt>
    <dgm:pt modelId="{013C7D82-BD96-46CB-842D-2DA281B6E230}" type="sibTrans" cxnId="{3AF1A1E0-681E-4D4F-9C2B-B478C8884144}">
      <dgm:prSet/>
      <dgm:spPr/>
      <dgm:t>
        <a:bodyPr/>
        <a:lstStyle/>
        <a:p>
          <a:endParaRPr lang="en-US"/>
        </a:p>
      </dgm:t>
    </dgm:pt>
    <dgm:pt modelId="{9E820543-37D2-4711-AAF6-60A3EB734582}">
      <dgm:prSet phldrT="[Text]"/>
      <dgm:spPr/>
      <dgm:t>
        <a:bodyPr/>
        <a:lstStyle/>
        <a:p>
          <a:r>
            <a:rPr lang="en-US" dirty="0" smtClean="0"/>
            <a:t>Company Information</a:t>
          </a:r>
          <a:endParaRPr lang="en-US" dirty="0"/>
        </a:p>
      </dgm:t>
    </dgm:pt>
    <dgm:pt modelId="{EE416931-484D-48F7-84F9-18AB465A3D13}" type="parTrans" cxnId="{CC861821-0A62-4118-8168-5480F283F43A}">
      <dgm:prSet/>
      <dgm:spPr/>
      <dgm:t>
        <a:bodyPr/>
        <a:lstStyle/>
        <a:p>
          <a:endParaRPr lang="en-US"/>
        </a:p>
      </dgm:t>
    </dgm:pt>
    <dgm:pt modelId="{57C95F4C-2E4A-4CEA-A487-4F839C766698}" type="sibTrans" cxnId="{CC861821-0A62-4118-8168-5480F283F43A}">
      <dgm:prSet/>
      <dgm:spPr/>
      <dgm:t>
        <a:bodyPr/>
        <a:lstStyle/>
        <a:p>
          <a:endParaRPr lang="en-US"/>
        </a:p>
      </dgm:t>
    </dgm:pt>
    <dgm:pt modelId="{973CF541-96F7-4BE0-BD57-7E629D1C80DF}">
      <dgm:prSet phldrT="[Text]"/>
      <dgm:spPr/>
      <dgm:t>
        <a:bodyPr/>
        <a:lstStyle/>
        <a:p>
          <a:r>
            <a:rPr lang="en-US" dirty="0" smtClean="0"/>
            <a:t>Legal</a:t>
          </a:r>
          <a:endParaRPr lang="en-US" dirty="0"/>
        </a:p>
      </dgm:t>
    </dgm:pt>
    <dgm:pt modelId="{CDBCE665-3A38-4ABA-BB53-7719A82D79FA}" type="parTrans" cxnId="{F37D1680-EFD1-43B0-9F49-CAD13C1A2BE5}">
      <dgm:prSet/>
      <dgm:spPr/>
      <dgm:t>
        <a:bodyPr/>
        <a:lstStyle/>
        <a:p>
          <a:endParaRPr lang="en-US"/>
        </a:p>
      </dgm:t>
    </dgm:pt>
    <dgm:pt modelId="{1C82989A-32FB-450F-A8CA-191B8F4D8847}" type="sibTrans" cxnId="{F37D1680-EFD1-43B0-9F49-CAD13C1A2BE5}">
      <dgm:prSet/>
      <dgm:spPr/>
      <dgm:t>
        <a:bodyPr/>
        <a:lstStyle/>
        <a:p>
          <a:endParaRPr lang="en-US"/>
        </a:p>
      </dgm:t>
    </dgm:pt>
    <dgm:pt modelId="{B641A4B8-9F0A-4DFF-9032-1D5A27919B98}">
      <dgm:prSet phldrT="[Text]"/>
      <dgm:spPr/>
      <dgm:t>
        <a:bodyPr/>
        <a:lstStyle/>
        <a:p>
          <a:r>
            <a:rPr lang="en-US" dirty="0" smtClean="0"/>
            <a:t>Mass </a:t>
          </a:r>
          <a:r>
            <a:rPr lang="en-US" dirty="0" err="1" smtClean="0"/>
            <a:t>Mods</a:t>
          </a:r>
          <a:endParaRPr lang="en-US" dirty="0"/>
        </a:p>
      </dgm:t>
    </dgm:pt>
    <dgm:pt modelId="{D6E3AE54-5B2D-460D-BF28-F403F92C8593}" type="parTrans" cxnId="{EE2F4A14-DBEA-4DE7-974C-A5C06818F240}">
      <dgm:prSet/>
      <dgm:spPr/>
      <dgm:t>
        <a:bodyPr/>
        <a:lstStyle/>
        <a:p>
          <a:endParaRPr lang="en-US"/>
        </a:p>
      </dgm:t>
    </dgm:pt>
    <dgm:pt modelId="{0603815D-8C1C-4FA6-874E-15790A46E95A}" type="sibTrans" cxnId="{EE2F4A14-DBEA-4DE7-974C-A5C06818F240}">
      <dgm:prSet/>
      <dgm:spPr/>
      <dgm:t>
        <a:bodyPr/>
        <a:lstStyle/>
        <a:p>
          <a:endParaRPr lang="en-US"/>
        </a:p>
      </dgm:t>
    </dgm:pt>
    <dgm:pt modelId="{BCD09BF9-ACCB-4262-AE3C-E0D7F9DB8BF8}">
      <dgm:prSet phldrT="[Text]"/>
      <dgm:spPr/>
      <dgm:t>
        <a:bodyPr/>
        <a:lstStyle/>
        <a:p>
          <a:r>
            <a:rPr lang="en-US" dirty="0" smtClean="0"/>
            <a:t>Modification Types</a:t>
          </a:r>
          <a:endParaRPr lang="en-US" dirty="0"/>
        </a:p>
      </dgm:t>
    </dgm:pt>
    <dgm:pt modelId="{4F2EDBBB-D4DD-4ABF-8DF7-6DE25DD21611}" type="parTrans" cxnId="{4AC1CE2D-E257-44E1-BD68-40F64A86DD6D}">
      <dgm:prSet/>
      <dgm:spPr/>
      <dgm:t>
        <a:bodyPr/>
        <a:lstStyle/>
        <a:p>
          <a:endParaRPr lang="en-US"/>
        </a:p>
      </dgm:t>
    </dgm:pt>
    <dgm:pt modelId="{5E4645A3-1144-406E-84C3-088F010F16A4}" type="sibTrans" cxnId="{4AC1CE2D-E257-44E1-BD68-40F64A86DD6D}">
      <dgm:prSet/>
      <dgm:spPr/>
      <dgm:t>
        <a:bodyPr/>
        <a:lstStyle/>
        <a:p>
          <a:endParaRPr lang="en-US"/>
        </a:p>
      </dgm:t>
    </dgm:pt>
    <dgm:pt modelId="{C8AB1C90-F284-4049-A3A9-963D75ED13DB}" type="pres">
      <dgm:prSet presAssocID="{AD48C4AF-787D-4706-8FD1-25039775A884}" presName="Name0" presStyleCnt="0">
        <dgm:presLayoutVars>
          <dgm:chPref val="1"/>
          <dgm:dir/>
          <dgm:animOne val="branch"/>
          <dgm:animLvl val="lvl"/>
          <dgm:resizeHandles/>
        </dgm:presLayoutVars>
      </dgm:prSet>
      <dgm:spPr/>
      <dgm:t>
        <a:bodyPr/>
        <a:lstStyle/>
        <a:p>
          <a:endParaRPr lang="en-US"/>
        </a:p>
      </dgm:t>
    </dgm:pt>
    <dgm:pt modelId="{FBFDE7AE-F0B5-412C-93D2-5BE12C1674DD}" type="pres">
      <dgm:prSet presAssocID="{BCD09BF9-ACCB-4262-AE3C-E0D7F9DB8BF8}" presName="vertOne" presStyleCnt="0"/>
      <dgm:spPr/>
    </dgm:pt>
    <dgm:pt modelId="{1E25CDC0-F76F-4E8F-B912-68C0E70EF1A6}" type="pres">
      <dgm:prSet presAssocID="{BCD09BF9-ACCB-4262-AE3C-E0D7F9DB8BF8}" presName="txOne" presStyleLbl="node0" presStyleIdx="0" presStyleCnt="1">
        <dgm:presLayoutVars>
          <dgm:chPref val="3"/>
        </dgm:presLayoutVars>
      </dgm:prSet>
      <dgm:spPr/>
      <dgm:t>
        <a:bodyPr/>
        <a:lstStyle/>
        <a:p>
          <a:endParaRPr lang="en-US"/>
        </a:p>
      </dgm:t>
    </dgm:pt>
    <dgm:pt modelId="{9B370135-CE58-4E2F-98CE-497032EE2CBB}" type="pres">
      <dgm:prSet presAssocID="{BCD09BF9-ACCB-4262-AE3C-E0D7F9DB8BF8}" presName="parTransOne" presStyleCnt="0"/>
      <dgm:spPr/>
    </dgm:pt>
    <dgm:pt modelId="{90C22DAB-1EC7-4EC9-BDA9-3E05273D5A87}" type="pres">
      <dgm:prSet presAssocID="{BCD09BF9-ACCB-4262-AE3C-E0D7F9DB8BF8}" presName="horzOne" presStyleCnt="0"/>
      <dgm:spPr/>
    </dgm:pt>
    <dgm:pt modelId="{EFD28400-C5FB-4991-B942-2357726C0693}" type="pres">
      <dgm:prSet presAssocID="{DD632BB5-2BBC-4D38-903E-9BBFAEDBD065}" presName="vertTwo" presStyleCnt="0"/>
      <dgm:spPr/>
    </dgm:pt>
    <dgm:pt modelId="{F0B5923A-B5BD-4E35-A5F4-FC818CCDA013}" type="pres">
      <dgm:prSet presAssocID="{DD632BB5-2BBC-4D38-903E-9BBFAEDBD065}" presName="txTwo" presStyleLbl="node2" presStyleIdx="0" presStyleCnt="2">
        <dgm:presLayoutVars>
          <dgm:chPref val="3"/>
        </dgm:presLayoutVars>
      </dgm:prSet>
      <dgm:spPr/>
      <dgm:t>
        <a:bodyPr/>
        <a:lstStyle/>
        <a:p>
          <a:endParaRPr lang="en-US"/>
        </a:p>
      </dgm:t>
    </dgm:pt>
    <dgm:pt modelId="{0E7A0C21-15BF-465C-83C8-D5E5A2C8EFEC}" type="pres">
      <dgm:prSet presAssocID="{DD632BB5-2BBC-4D38-903E-9BBFAEDBD065}" presName="parTransTwo" presStyleCnt="0"/>
      <dgm:spPr/>
    </dgm:pt>
    <dgm:pt modelId="{079BF1D5-7261-43CE-A98F-4AEFC0904A98}" type="pres">
      <dgm:prSet presAssocID="{DD632BB5-2BBC-4D38-903E-9BBFAEDBD065}" presName="horzTwo" presStyleCnt="0"/>
      <dgm:spPr/>
    </dgm:pt>
    <dgm:pt modelId="{6934FA15-1F8A-4A8B-BA72-56987C96F7CF}" type="pres">
      <dgm:prSet presAssocID="{39A0E77C-E551-428D-9B5E-D095E4B1787C}" presName="vertThree" presStyleCnt="0"/>
      <dgm:spPr/>
    </dgm:pt>
    <dgm:pt modelId="{256210E7-61C0-47EE-B476-C1869E862A1E}" type="pres">
      <dgm:prSet presAssocID="{39A0E77C-E551-428D-9B5E-D095E4B1787C}" presName="txThree" presStyleLbl="node3" presStyleIdx="0" presStyleCnt="4">
        <dgm:presLayoutVars>
          <dgm:chPref val="3"/>
        </dgm:presLayoutVars>
      </dgm:prSet>
      <dgm:spPr/>
      <dgm:t>
        <a:bodyPr/>
        <a:lstStyle/>
        <a:p>
          <a:endParaRPr lang="en-US"/>
        </a:p>
      </dgm:t>
    </dgm:pt>
    <dgm:pt modelId="{AE987179-0F51-4F07-B711-32FC710C8C13}" type="pres">
      <dgm:prSet presAssocID="{39A0E77C-E551-428D-9B5E-D095E4B1787C}" presName="horzThree" presStyleCnt="0"/>
      <dgm:spPr/>
    </dgm:pt>
    <dgm:pt modelId="{69ADDD30-D8F5-4E29-A9A9-5E79592B5CEA}" type="pres">
      <dgm:prSet presAssocID="{013C7D82-BD96-46CB-842D-2DA281B6E230}" presName="sibSpaceThree" presStyleCnt="0"/>
      <dgm:spPr/>
    </dgm:pt>
    <dgm:pt modelId="{5E5D9A62-B26E-4E30-B87C-4A21FFCBD0FA}" type="pres">
      <dgm:prSet presAssocID="{9E820543-37D2-4711-AAF6-60A3EB734582}" presName="vertThree" presStyleCnt="0"/>
      <dgm:spPr/>
    </dgm:pt>
    <dgm:pt modelId="{C717C627-A8D8-4EDF-8031-6F10C74AAC4C}" type="pres">
      <dgm:prSet presAssocID="{9E820543-37D2-4711-AAF6-60A3EB734582}" presName="txThree" presStyleLbl="node3" presStyleIdx="1" presStyleCnt="4">
        <dgm:presLayoutVars>
          <dgm:chPref val="3"/>
        </dgm:presLayoutVars>
      </dgm:prSet>
      <dgm:spPr/>
      <dgm:t>
        <a:bodyPr/>
        <a:lstStyle/>
        <a:p>
          <a:endParaRPr lang="en-US"/>
        </a:p>
      </dgm:t>
    </dgm:pt>
    <dgm:pt modelId="{869C9A45-2E03-41F3-8FA0-6373ABA67EA3}" type="pres">
      <dgm:prSet presAssocID="{9E820543-37D2-4711-AAF6-60A3EB734582}" presName="horzThree" presStyleCnt="0"/>
      <dgm:spPr/>
    </dgm:pt>
    <dgm:pt modelId="{CF0A5F51-0C95-4AD8-AAE5-0DB6AB80ECF3}" type="pres">
      <dgm:prSet presAssocID="{57C95F4C-2E4A-4CEA-A487-4F839C766698}" presName="sibSpaceThree" presStyleCnt="0"/>
      <dgm:spPr/>
    </dgm:pt>
    <dgm:pt modelId="{531BA97F-D3D4-4838-9D04-88AA42E706E1}" type="pres">
      <dgm:prSet presAssocID="{973CF541-96F7-4BE0-BD57-7E629D1C80DF}" presName="vertThree" presStyleCnt="0"/>
      <dgm:spPr/>
    </dgm:pt>
    <dgm:pt modelId="{83B9B49E-4E4E-4334-9FBE-8657FAB43EC6}" type="pres">
      <dgm:prSet presAssocID="{973CF541-96F7-4BE0-BD57-7E629D1C80DF}" presName="txThree" presStyleLbl="node3" presStyleIdx="2" presStyleCnt="4">
        <dgm:presLayoutVars>
          <dgm:chPref val="3"/>
        </dgm:presLayoutVars>
      </dgm:prSet>
      <dgm:spPr/>
      <dgm:t>
        <a:bodyPr/>
        <a:lstStyle/>
        <a:p>
          <a:endParaRPr lang="en-US"/>
        </a:p>
      </dgm:t>
    </dgm:pt>
    <dgm:pt modelId="{79FCCAB7-A37C-4E52-B4DC-35EE22EA408E}" type="pres">
      <dgm:prSet presAssocID="{973CF541-96F7-4BE0-BD57-7E629D1C80DF}" presName="horzThree" presStyleCnt="0"/>
      <dgm:spPr/>
    </dgm:pt>
    <dgm:pt modelId="{573A3387-DD62-4A95-8E9D-FEA066F91D76}" type="pres">
      <dgm:prSet presAssocID="{9DC1DAB5-AE1A-4C9E-9200-42F712F9DB82}" presName="sibSpaceTwo" presStyleCnt="0"/>
      <dgm:spPr/>
    </dgm:pt>
    <dgm:pt modelId="{0C2DA00D-DD4D-41E9-A30A-34D9E74B9A97}" type="pres">
      <dgm:prSet presAssocID="{20E67408-18DC-4C1C-B647-E0FA70DE1F7E}" presName="vertTwo" presStyleCnt="0"/>
      <dgm:spPr/>
    </dgm:pt>
    <dgm:pt modelId="{2F6710BC-A396-4D4D-B52A-D18177152685}" type="pres">
      <dgm:prSet presAssocID="{20E67408-18DC-4C1C-B647-E0FA70DE1F7E}" presName="txTwo" presStyleLbl="node2" presStyleIdx="1" presStyleCnt="2">
        <dgm:presLayoutVars>
          <dgm:chPref val="3"/>
        </dgm:presLayoutVars>
      </dgm:prSet>
      <dgm:spPr/>
      <dgm:t>
        <a:bodyPr/>
        <a:lstStyle/>
        <a:p>
          <a:endParaRPr lang="en-US"/>
        </a:p>
      </dgm:t>
    </dgm:pt>
    <dgm:pt modelId="{C1461A0C-5ACC-498B-944F-B0482ADE156A}" type="pres">
      <dgm:prSet presAssocID="{20E67408-18DC-4C1C-B647-E0FA70DE1F7E}" presName="parTransTwo" presStyleCnt="0"/>
      <dgm:spPr/>
    </dgm:pt>
    <dgm:pt modelId="{B3E113FC-7408-45E9-9A2C-3784BA39658D}" type="pres">
      <dgm:prSet presAssocID="{20E67408-18DC-4C1C-B647-E0FA70DE1F7E}" presName="horzTwo" presStyleCnt="0"/>
      <dgm:spPr/>
    </dgm:pt>
    <dgm:pt modelId="{62083158-3638-4478-850C-A43B4FDE4D60}" type="pres">
      <dgm:prSet presAssocID="{B641A4B8-9F0A-4DFF-9032-1D5A27919B98}" presName="vertThree" presStyleCnt="0"/>
      <dgm:spPr/>
    </dgm:pt>
    <dgm:pt modelId="{D0C4F98E-51D9-4863-B02A-F00AFE0C2DA4}" type="pres">
      <dgm:prSet presAssocID="{B641A4B8-9F0A-4DFF-9032-1D5A27919B98}" presName="txThree" presStyleLbl="node3" presStyleIdx="3" presStyleCnt="4">
        <dgm:presLayoutVars>
          <dgm:chPref val="3"/>
        </dgm:presLayoutVars>
      </dgm:prSet>
      <dgm:spPr/>
      <dgm:t>
        <a:bodyPr/>
        <a:lstStyle/>
        <a:p>
          <a:endParaRPr lang="en-US"/>
        </a:p>
      </dgm:t>
    </dgm:pt>
    <dgm:pt modelId="{7FB542E2-69F2-449F-A3B8-F59E3104953F}" type="pres">
      <dgm:prSet presAssocID="{B641A4B8-9F0A-4DFF-9032-1D5A27919B98}" presName="horzThree" presStyleCnt="0"/>
      <dgm:spPr/>
    </dgm:pt>
  </dgm:ptLst>
  <dgm:cxnLst>
    <dgm:cxn modelId="{1029B119-1BAA-4A04-90C1-7909CAEF3C99}" type="presOf" srcId="{DD632BB5-2BBC-4D38-903E-9BBFAEDBD065}" destId="{F0B5923A-B5BD-4E35-A5F4-FC818CCDA013}" srcOrd="0" destOrd="0" presId="urn:microsoft.com/office/officeart/2005/8/layout/hierarchy4"/>
    <dgm:cxn modelId="{EE2F4A14-DBEA-4DE7-974C-A5C06818F240}" srcId="{20E67408-18DC-4C1C-B647-E0FA70DE1F7E}" destId="{B641A4B8-9F0A-4DFF-9032-1D5A27919B98}" srcOrd="0" destOrd="0" parTransId="{D6E3AE54-5B2D-460D-BF28-F403F92C8593}" sibTransId="{0603815D-8C1C-4FA6-874E-15790A46E95A}"/>
    <dgm:cxn modelId="{CC861821-0A62-4118-8168-5480F283F43A}" srcId="{DD632BB5-2BBC-4D38-903E-9BBFAEDBD065}" destId="{9E820543-37D2-4711-AAF6-60A3EB734582}" srcOrd="1" destOrd="0" parTransId="{EE416931-484D-48F7-84F9-18AB465A3D13}" sibTransId="{57C95F4C-2E4A-4CEA-A487-4F839C766698}"/>
    <dgm:cxn modelId="{6FB4A234-EA46-403C-89AE-F6A00468C9B9}" type="presOf" srcId="{BCD09BF9-ACCB-4262-AE3C-E0D7F9DB8BF8}" destId="{1E25CDC0-F76F-4E8F-B912-68C0E70EF1A6}" srcOrd="0" destOrd="0" presId="urn:microsoft.com/office/officeart/2005/8/layout/hierarchy4"/>
    <dgm:cxn modelId="{1A6664C6-DE28-4265-91BD-AC20C2567813}" srcId="{BCD09BF9-ACCB-4262-AE3C-E0D7F9DB8BF8}" destId="{DD632BB5-2BBC-4D38-903E-9BBFAEDBD065}" srcOrd="0" destOrd="0" parTransId="{28F02E90-824B-4CD6-AD60-03F60C4838B6}" sibTransId="{9DC1DAB5-AE1A-4C9E-9200-42F712F9DB82}"/>
    <dgm:cxn modelId="{3AF1A1E0-681E-4D4F-9C2B-B478C8884144}" srcId="{DD632BB5-2BBC-4D38-903E-9BBFAEDBD065}" destId="{39A0E77C-E551-428D-9B5E-D095E4B1787C}" srcOrd="0" destOrd="0" parTransId="{E998128E-456D-4C87-8AAC-63C9E14CC861}" sibTransId="{013C7D82-BD96-46CB-842D-2DA281B6E230}"/>
    <dgm:cxn modelId="{F37D1680-EFD1-43B0-9F49-CAD13C1A2BE5}" srcId="{DD632BB5-2BBC-4D38-903E-9BBFAEDBD065}" destId="{973CF541-96F7-4BE0-BD57-7E629D1C80DF}" srcOrd="2" destOrd="0" parTransId="{CDBCE665-3A38-4ABA-BB53-7719A82D79FA}" sibTransId="{1C82989A-32FB-450F-A8CA-191B8F4D8847}"/>
    <dgm:cxn modelId="{6E7FEBB0-8C43-4231-AFCF-BA771E6A48B5}" type="presOf" srcId="{9E820543-37D2-4711-AAF6-60A3EB734582}" destId="{C717C627-A8D8-4EDF-8031-6F10C74AAC4C}" srcOrd="0" destOrd="0" presId="urn:microsoft.com/office/officeart/2005/8/layout/hierarchy4"/>
    <dgm:cxn modelId="{5A566924-0E48-458B-8DA9-2FCF45E5D9EC}" type="presOf" srcId="{B641A4B8-9F0A-4DFF-9032-1D5A27919B98}" destId="{D0C4F98E-51D9-4863-B02A-F00AFE0C2DA4}" srcOrd="0" destOrd="0" presId="urn:microsoft.com/office/officeart/2005/8/layout/hierarchy4"/>
    <dgm:cxn modelId="{77A67D42-4CE7-436F-B2B3-571147DAB80E}" type="presOf" srcId="{AD48C4AF-787D-4706-8FD1-25039775A884}" destId="{C8AB1C90-F284-4049-A3A9-963D75ED13DB}" srcOrd="0" destOrd="0" presId="urn:microsoft.com/office/officeart/2005/8/layout/hierarchy4"/>
    <dgm:cxn modelId="{2ACB3D60-4551-4F10-B498-CACC49CB88E5}" type="presOf" srcId="{973CF541-96F7-4BE0-BD57-7E629D1C80DF}" destId="{83B9B49E-4E4E-4334-9FBE-8657FAB43EC6}" srcOrd="0" destOrd="0" presId="urn:microsoft.com/office/officeart/2005/8/layout/hierarchy4"/>
    <dgm:cxn modelId="{E094A158-430C-46F8-AF88-B01A61844A9A}" type="presOf" srcId="{20E67408-18DC-4C1C-B647-E0FA70DE1F7E}" destId="{2F6710BC-A396-4D4D-B52A-D18177152685}" srcOrd="0" destOrd="0" presId="urn:microsoft.com/office/officeart/2005/8/layout/hierarchy4"/>
    <dgm:cxn modelId="{44621959-F729-434F-8F47-ACFEAE894168}" type="presOf" srcId="{39A0E77C-E551-428D-9B5E-D095E4B1787C}" destId="{256210E7-61C0-47EE-B476-C1869E862A1E}" srcOrd="0" destOrd="0" presId="urn:microsoft.com/office/officeart/2005/8/layout/hierarchy4"/>
    <dgm:cxn modelId="{4AC1CE2D-E257-44E1-BD68-40F64A86DD6D}" srcId="{AD48C4AF-787D-4706-8FD1-25039775A884}" destId="{BCD09BF9-ACCB-4262-AE3C-E0D7F9DB8BF8}" srcOrd="0" destOrd="0" parTransId="{4F2EDBBB-D4DD-4ABF-8DF7-6DE25DD21611}" sibTransId="{5E4645A3-1144-406E-84C3-088F010F16A4}"/>
    <dgm:cxn modelId="{F88463D0-0AEB-47E4-AFDB-4C5646C858C8}" srcId="{BCD09BF9-ACCB-4262-AE3C-E0D7F9DB8BF8}" destId="{20E67408-18DC-4C1C-B647-E0FA70DE1F7E}" srcOrd="1" destOrd="0" parTransId="{AC5F8A1E-FA8F-4D7C-89C6-534AEA4FE7EC}" sibTransId="{824D032A-8CCA-40F4-A1C3-37767994464E}"/>
    <dgm:cxn modelId="{E62F4A7F-4B26-411A-A6C5-DE6AC9AADAF0}" type="presParOf" srcId="{C8AB1C90-F284-4049-A3A9-963D75ED13DB}" destId="{FBFDE7AE-F0B5-412C-93D2-5BE12C1674DD}" srcOrd="0" destOrd="0" presId="urn:microsoft.com/office/officeart/2005/8/layout/hierarchy4"/>
    <dgm:cxn modelId="{E9434AB0-0B45-4D65-AE60-64516AEA6532}" type="presParOf" srcId="{FBFDE7AE-F0B5-412C-93D2-5BE12C1674DD}" destId="{1E25CDC0-F76F-4E8F-B912-68C0E70EF1A6}" srcOrd="0" destOrd="0" presId="urn:microsoft.com/office/officeart/2005/8/layout/hierarchy4"/>
    <dgm:cxn modelId="{23C19AA0-6E0E-4B5E-B9B8-4F9DE49A9875}" type="presParOf" srcId="{FBFDE7AE-F0B5-412C-93D2-5BE12C1674DD}" destId="{9B370135-CE58-4E2F-98CE-497032EE2CBB}" srcOrd="1" destOrd="0" presId="urn:microsoft.com/office/officeart/2005/8/layout/hierarchy4"/>
    <dgm:cxn modelId="{CF156C27-93E1-412C-9512-0DDA20D38F3C}" type="presParOf" srcId="{FBFDE7AE-F0B5-412C-93D2-5BE12C1674DD}" destId="{90C22DAB-1EC7-4EC9-BDA9-3E05273D5A87}" srcOrd="2" destOrd="0" presId="urn:microsoft.com/office/officeart/2005/8/layout/hierarchy4"/>
    <dgm:cxn modelId="{C251B1AE-CFC2-44F2-996C-24ECE6DA0452}" type="presParOf" srcId="{90C22DAB-1EC7-4EC9-BDA9-3E05273D5A87}" destId="{EFD28400-C5FB-4991-B942-2357726C0693}" srcOrd="0" destOrd="0" presId="urn:microsoft.com/office/officeart/2005/8/layout/hierarchy4"/>
    <dgm:cxn modelId="{AEC470C2-A7D2-417A-89B5-015A7615CA74}" type="presParOf" srcId="{EFD28400-C5FB-4991-B942-2357726C0693}" destId="{F0B5923A-B5BD-4E35-A5F4-FC818CCDA013}" srcOrd="0" destOrd="0" presId="urn:microsoft.com/office/officeart/2005/8/layout/hierarchy4"/>
    <dgm:cxn modelId="{57EAA972-2C93-493A-926B-288651C83331}" type="presParOf" srcId="{EFD28400-C5FB-4991-B942-2357726C0693}" destId="{0E7A0C21-15BF-465C-83C8-D5E5A2C8EFEC}" srcOrd="1" destOrd="0" presId="urn:microsoft.com/office/officeart/2005/8/layout/hierarchy4"/>
    <dgm:cxn modelId="{A2F711B8-444A-487F-830C-B368276E8315}" type="presParOf" srcId="{EFD28400-C5FB-4991-B942-2357726C0693}" destId="{079BF1D5-7261-43CE-A98F-4AEFC0904A98}" srcOrd="2" destOrd="0" presId="urn:microsoft.com/office/officeart/2005/8/layout/hierarchy4"/>
    <dgm:cxn modelId="{C7490C84-ADD9-4768-96EA-DA447DC0F419}" type="presParOf" srcId="{079BF1D5-7261-43CE-A98F-4AEFC0904A98}" destId="{6934FA15-1F8A-4A8B-BA72-56987C96F7CF}" srcOrd="0" destOrd="0" presId="urn:microsoft.com/office/officeart/2005/8/layout/hierarchy4"/>
    <dgm:cxn modelId="{6552153F-3B60-4CAF-A7E0-6E8F5D4A79B0}" type="presParOf" srcId="{6934FA15-1F8A-4A8B-BA72-56987C96F7CF}" destId="{256210E7-61C0-47EE-B476-C1869E862A1E}" srcOrd="0" destOrd="0" presId="urn:microsoft.com/office/officeart/2005/8/layout/hierarchy4"/>
    <dgm:cxn modelId="{847C619B-4C54-4CD8-BEBF-CA30A644B630}" type="presParOf" srcId="{6934FA15-1F8A-4A8B-BA72-56987C96F7CF}" destId="{AE987179-0F51-4F07-B711-32FC710C8C13}" srcOrd="1" destOrd="0" presId="urn:microsoft.com/office/officeart/2005/8/layout/hierarchy4"/>
    <dgm:cxn modelId="{892BA925-2B4B-4FF4-8378-8A7023A3085A}" type="presParOf" srcId="{079BF1D5-7261-43CE-A98F-4AEFC0904A98}" destId="{69ADDD30-D8F5-4E29-A9A9-5E79592B5CEA}" srcOrd="1" destOrd="0" presId="urn:microsoft.com/office/officeart/2005/8/layout/hierarchy4"/>
    <dgm:cxn modelId="{861E7D46-C376-4A2D-AEBB-697DC2BDCED1}" type="presParOf" srcId="{079BF1D5-7261-43CE-A98F-4AEFC0904A98}" destId="{5E5D9A62-B26E-4E30-B87C-4A21FFCBD0FA}" srcOrd="2" destOrd="0" presId="urn:microsoft.com/office/officeart/2005/8/layout/hierarchy4"/>
    <dgm:cxn modelId="{0AFF1431-66BC-4757-AAA7-3496D208D72B}" type="presParOf" srcId="{5E5D9A62-B26E-4E30-B87C-4A21FFCBD0FA}" destId="{C717C627-A8D8-4EDF-8031-6F10C74AAC4C}" srcOrd="0" destOrd="0" presId="urn:microsoft.com/office/officeart/2005/8/layout/hierarchy4"/>
    <dgm:cxn modelId="{BC76063D-6081-4898-8DC3-4273A30FB500}" type="presParOf" srcId="{5E5D9A62-B26E-4E30-B87C-4A21FFCBD0FA}" destId="{869C9A45-2E03-41F3-8FA0-6373ABA67EA3}" srcOrd="1" destOrd="0" presId="urn:microsoft.com/office/officeart/2005/8/layout/hierarchy4"/>
    <dgm:cxn modelId="{FAF25A24-F7B3-409E-A0ED-15AB771C0565}" type="presParOf" srcId="{079BF1D5-7261-43CE-A98F-4AEFC0904A98}" destId="{CF0A5F51-0C95-4AD8-AAE5-0DB6AB80ECF3}" srcOrd="3" destOrd="0" presId="urn:microsoft.com/office/officeart/2005/8/layout/hierarchy4"/>
    <dgm:cxn modelId="{4E89C6CB-8719-49B3-9830-D9683EF5C8E0}" type="presParOf" srcId="{079BF1D5-7261-43CE-A98F-4AEFC0904A98}" destId="{531BA97F-D3D4-4838-9D04-88AA42E706E1}" srcOrd="4" destOrd="0" presId="urn:microsoft.com/office/officeart/2005/8/layout/hierarchy4"/>
    <dgm:cxn modelId="{E879DDDA-ADB6-4BF0-B562-1B363229F121}" type="presParOf" srcId="{531BA97F-D3D4-4838-9D04-88AA42E706E1}" destId="{83B9B49E-4E4E-4334-9FBE-8657FAB43EC6}" srcOrd="0" destOrd="0" presId="urn:microsoft.com/office/officeart/2005/8/layout/hierarchy4"/>
    <dgm:cxn modelId="{25B9C4F6-2AC7-4719-ABF9-B455D349237F}" type="presParOf" srcId="{531BA97F-D3D4-4838-9D04-88AA42E706E1}" destId="{79FCCAB7-A37C-4E52-B4DC-35EE22EA408E}" srcOrd="1" destOrd="0" presId="urn:microsoft.com/office/officeart/2005/8/layout/hierarchy4"/>
    <dgm:cxn modelId="{57F20B9A-9129-4002-9925-34BBAD110B5A}" type="presParOf" srcId="{90C22DAB-1EC7-4EC9-BDA9-3E05273D5A87}" destId="{573A3387-DD62-4A95-8E9D-FEA066F91D76}" srcOrd="1" destOrd="0" presId="urn:microsoft.com/office/officeart/2005/8/layout/hierarchy4"/>
    <dgm:cxn modelId="{8E5C2E87-5339-4698-A02C-FAC51722C589}" type="presParOf" srcId="{90C22DAB-1EC7-4EC9-BDA9-3E05273D5A87}" destId="{0C2DA00D-DD4D-41E9-A30A-34D9E74B9A97}" srcOrd="2" destOrd="0" presId="urn:microsoft.com/office/officeart/2005/8/layout/hierarchy4"/>
    <dgm:cxn modelId="{5B41E945-C709-47C8-8F69-E8C278782BC7}" type="presParOf" srcId="{0C2DA00D-DD4D-41E9-A30A-34D9E74B9A97}" destId="{2F6710BC-A396-4D4D-B52A-D18177152685}" srcOrd="0" destOrd="0" presId="urn:microsoft.com/office/officeart/2005/8/layout/hierarchy4"/>
    <dgm:cxn modelId="{1B09A614-C5AE-49AD-BC20-AA1F77BD14D2}" type="presParOf" srcId="{0C2DA00D-DD4D-41E9-A30A-34D9E74B9A97}" destId="{C1461A0C-5ACC-498B-944F-B0482ADE156A}" srcOrd="1" destOrd="0" presId="urn:microsoft.com/office/officeart/2005/8/layout/hierarchy4"/>
    <dgm:cxn modelId="{920C842E-3E9F-434B-9D8F-BE270FE7FB54}" type="presParOf" srcId="{0C2DA00D-DD4D-41E9-A30A-34D9E74B9A97}" destId="{B3E113FC-7408-45E9-9A2C-3784BA39658D}" srcOrd="2" destOrd="0" presId="urn:microsoft.com/office/officeart/2005/8/layout/hierarchy4"/>
    <dgm:cxn modelId="{6EF2B8CB-7AEC-4DC3-8E1D-AFDAC1EA89E5}" type="presParOf" srcId="{B3E113FC-7408-45E9-9A2C-3784BA39658D}" destId="{62083158-3638-4478-850C-A43B4FDE4D60}" srcOrd="0" destOrd="0" presId="urn:microsoft.com/office/officeart/2005/8/layout/hierarchy4"/>
    <dgm:cxn modelId="{5B15884B-8A58-4C72-9A30-97035C1ECE9A}" type="presParOf" srcId="{62083158-3638-4478-850C-A43B4FDE4D60}" destId="{D0C4F98E-51D9-4863-B02A-F00AFE0C2DA4}" srcOrd="0" destOrd="0" presId="urn:microsoft.com/office/officeart/2005/8/layout/hierarchy4"/>
    <dgm:cxn modelId="{5B395F69-4206-45AD-AFF3-95D231A3A8F6}" type="presParOf" srcId="{62083158-3638-4478-850C-A43B4FDE4D60}" destId="{7FB542E2-69F2-449F-A3B8-F59E3104953F}"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AF5A11-E184-4297-9B11-EC034E131B3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1ADC6C97-D7C9-483A-BECB-8994FC5752F9}">
      <dgm:prSet phldrT="[Text]"/>
      <dgm:spPr/>
      <dgm:t>
        <a:bodyPr/>
        <a:lstStyle/>
        <a:p>
          <a:r>
            <a:rPr lang="en-US" dirty="0" smtClean="0"/>
            <a:t>Each have ownership</a:t>
          </a:r>
          <a:endParaRPr lang="en-US" dirty="0"/>
        </a:p>
      </dgm:t>
    </dgm:pt>
    <dgm:pt modelId="{2A3BD577-2EE9-4A97-8F30-D884D15D79A1}">
      <dgm:prSet phldrT="[Text]"/>
      <dgm:spPr/>
      <dgm:t>
        <a:bodyPr/>
        <a:lstStyle/>
        <a:p>
          <a:r>
            <a:rPr lang="en-US" dirty="0" smtClean="0"/>
            <a:t>Compete on more orders</a:t>
          </a:r>
          <a:endParaRPr lang="en-US" dirty="0"/>
        </a:p>
      </dgm:t>
    </dgm:pt>
    <dgm:pt modelId="{24ACA93F-9F84-4A03-A8D1-B014F3BCF54B}">
      <dgm:prSet phldrT="[Text]"/>
      <dgm:spPr/>
      <dgm:t>
        <a:bodyPr/>
        <a:lstStyle/>
        <a:p>
          <a:r>
            <a:rPr lang="en-US" dirty="0" smtClean="0"/>
            <a:t>Stay within Scope of Contract</a:t>
          </a:r>
          <a:endParaRPr lang="en-US" dirty="0"/>
        </a:p>
      </dgm:t>
    </dgm:pt>
    <dgm:pt modelId="{AD15B124-0509-4960-8598-734366F3DAE6}">
      <dgm:prSet phldrT="[Text]"/>
      <dgm:spPr/>
      <dgm:t>
        <a:bodyPr/>
        <a:lstStyle/>
        <a:p>
          <a:r>
            <a:rPr lang="en-US" dirty="0" smtClean="0"/>
            <a:t>Reduce risk</a:t>
          </a:r>
          <a:endParaRPr lang="en-US" dirty="0"/>
        </a:p>
      </dgm:t>
    </dgm:pt>
    <dgm:pt modelId="{68E44E6A-7289-45D5-93A6-3BA1DAF8C555}">
      <dgm:prSet phldrT="[Text]"/>
      <dgm:spPr/>
      <dgm:t>
        <a:bodyPr/>
        <a:lstStyle/>
        <a:p>
          <a:r>
            <a:rPr lang="en-US" dirty="0" smtClean="0"/>
            <a:t>More marketable</a:t>
          </a:r>
          <a:endParaRPr lang="en-US" dirty="0"/>
        </a:p>
      </dgm:t>
    </dgm:pt>
    <dgm:pt modelId="{EA7CCBEC-2FDA-48F5-8F1F-FEBF8534EDB0}">
      <dgm:prSet phldrT="[Text]"/>
      <dgm:spPr/>
      <dgm:t>
        <a:bodyPr/>
        <a:lstStyle/>
        <a:p>
          <a:r>
            <a:rPr lang="en-US" dirty="0" smtClean="0"/>
            <a:t>CTA Benefits</a:t>
          </a:r>
          <a:endParaRPr lang="en-US" dirty="0"/>
        </a:p>
      </dgm:t>
    </dgm:pt>
    <dgm:pt modelId="{AABA25AC-E908-4259-9D21-4CBA53C3089F}" type="sibTrans" cxnId="{36012115-030B-480B-8C05-03E711EFAEB8}">
      <dgm:prSet/>
      <dgm:spPr/>
      <dgm:t>
        <a:bodyPr/>
        <a:lstStyle/>
        <a:p>
          <a:endParaRPr lang="en-US"/>
        </a:p>
      </dgm:t>
    </dgm:pt>
    <dgm:pt modelId="{B0337780-46DF-4E54-BF7C-8540342D5A4A}" type="parTrans" cxnId="{36012115-030B-480B-8C05-03E711EFAEB8}">
      <dgm:prSet/>
      <dgm:spPr/>
      <dgm:t>
        <a:bodyPr/>
        <a:lstStyle/>
        <a:p>
          <a:endParaRPr lang="en-US"/>
        </a:p>
      </dgm:t>
    </dgm:pt>
    <dgm:pt modelId="{CC9A296C-B90F-4320-9D24-B7EA05025F4E}" type="sibTrans" cxnId="{640E4360-53F9-4542-8167-A8E3A7F17877}">
      <dgm:prSet/>
      <dgm:spPr/>
      <dgm:t>
        <a:bodyPr/>
        <a:lstStyle/>
        <a:p>
          <a:endParaRPr lang="en-US"/>
        </a:p>
      </dgm:t>
    </dgm:pt>
    <dgm:pt modelId="{662480EB-57F8-4BDC-9F84-FE64A606ACDD}" type="parTrans" cxnId="{640E4360-53F9-4542-8167-A8E3A7F17877}">
      <dgm:prSet/>
      <dgm:spPr/>
      <dgm:t>
        <a:bodyPr/>
        <a:lstStyle/>
        <a:p>
          <a:endParaRPr lang="en-US"/>
        </a:p>
      </dgm:t>
    </dgm:pt>
    <dgm:pt modelId="{80B9C19E-B43E-4239-A215-C0191136DC9D}" type="sibTrans" cxnId="{02DD8C93-4688-4579-9341-76819B687B6F}">
      <dgm:prSet/>
      <dgm:spPr/>
      <dgm:t>
        <a:bodyPr/>
        <a:lstStyle/>
        <a:p>
          <a:endParaRPr lang="en-US"/>
        </a:p>
      </dgm:t>
    </dgm:pt>
    <dgm:pt modelId="{E6BDD8CD-FA31-4A74-AE87-348A5E61B253}" type="parTrans" cxnId="{02DD8C93-4688-4579-9341-76819B687B6F}">
      <dgm:prSet/>
      <dgm:spPr/>
      <dgm:t>
        <a:bodyPr/>
        <a:lstStyle/>
        <a:p>
          <a:endParaRPr lang="en-US"/>
        </a:p>
      </dgm:t>
    </dgm:pt>
    <dgm:pt modelId="{5A6CFA90-04A7-480F-A3DA-04EBAC68EC6B}" type="sibTrans" cxnId="{256B70F0-6E20-4EBA-A096-165BC77C157A}">
      <dgm:prSet/>
      <dgm:spPr/>
      <dgm:t>
        <a:bodyPr/>
        <a:lstStyle/>
        <a:p>
          <a:endParaRPr lang="en-US"/>
        </a:p>
      </dgm:t>
    </dgm:pt>
    <dgm:pt modelId="{B4AE15DC-08CE-4813-8B8A-AAFB06CBDC57}" type="parTrans" cxnId="{256B70F0-6E20-4EBA-A096-165BC77C157A}">
      <dgm:prSet/>
      <dgm:spPr/>
      <dgm:t>
        <a:bodyPr/>
        <a:lstStyle/>
        <a:p>
          <a:endParaRPr lang="en-US"/>
        </a:p>
      </dgm:t>
    </dgm:pt>
    <dgm:pt modelId="{EA433EC9-7F9B-41AD-9AB7-194428453FA7}" type="sibTrans" cxnId="{6FBFA16F-5429-4136-8391-AAA3D2E6EC76}">
      <dgm:prSet/>
      <dgm:spPr/>
      <dgm:t>
        <a:bodyPr/>
        <a:lstStyle/>
        <a:p>
          <a:endParaRPr lang="en-US"/>
        </a:p>
      </dgm:t>
    </dgm:pt>
    <dgm:pt modelId="{9151A7A5-8048-4289-A7DA-4AC18F62DFC3}" type="parTrans" cxnId="{6FBFA16F-5429-4136-8391-AAA3D2E6EC76}">
      <dgm:prSet/>
      <dgm:spPr/>
      <dgm:t>
        <a:bodyPr/>
        <a:lstStyle/>
        <a:p>
          <a:endParaRPr lang="en-US"/>
        </a:p>
      </dgm:t>
    </dgm:pt>
    <dgm:pt modelId="{AC65DB93-30C9-4EAD-BB10-99A7F79C1630}" type="sibTrans" cxnId="{70D5E7C2-F5ED-43A6-82BF-35532FC9CB10}">
      <dgm:prSet/>
      <dgm:spPr/>
      <dgm:t>
        <a:bodyPr/>
        <a:lstStyle/>
        <a:p>
          <a:endParaRPr lang="en-US"/>
        </a:p>
      </dgm:t>
    </dgm:pt>
    <dgm:pt modelId="{EAEED984-B066-440F-82DB-79ABA2D3C513}" type="parTrans" cxnId="{70D5E7C2-F5ED-43A6-82BF-35532FC9CB10}">
      <dgm:prSet/>
      <dgm:spPr/>
      <dgm:t>
        <a:bodyPr/>
        <a:lstStyle/>
        <a:p>
          <a:endParaRPr lang="en-US"/>
        </a:p>
      </dgm:t>
    </dgm:pt>
    <dgm:pt modelId="{00FA743B-9C00-4B7F-8271-0A4B490452D5}" type="pres">
      <dgm:prSet presAssocID="{E3AF5A11-E184-4297-9B11-EC034E131B3B}" presName="cycle" presStyleCnt="0">
        <dgm:presLayoutVars>
          <dgm:chMax val="1"/>
          <dgm:dir/>
          <dgm:animLvl val="ctr"/>
          <dgm:resizeHandles val="exact"/>
        </dgm:presLayoutVars>
      </dgm:prSet>
      <dgm:spPr/>
      <dgm:t>
        <a:bodyPr/>
        <a:lstStyle/>
        <a:p>
          <a:endParaRPr lang="en-US"/>
        </a:p>
      </dgm:t>
    </dgm:pt>
    <dgm:pt modelId="{55FCD476-DE38-4901-BF22-4BF69F3E75A3}" type="pres">
      <dgm:prSet presAssocID="{EA7CCBEC-2FDA-48F5-8F1F-FEBF8534EDB0}" presName="centerShape" presStyleLbl="node0" presStyleIdx="0" presStyleCnt="1"/>
      <dgm:spPr/>
      <dgm:t>
        <a:bodyPr/>
        <a:lstStyle/>
        <a:p>
          <a:endParaRPr lang="en-US"/>
        </a:p>
      </dgm:t>
    </dgm:pt>
    <dgm:pt modelId="{426035A3-E0DC-487C-ADD2-CC44E1DFFABD}" type="pres">
      <dgm:prSet presAssocID="{EAEED984-B066-440F-82DB-79ABA2D3C513}" presName="parTrans" presStyleLbl="bgSibTrans2D1" presStyleIdx="0" presStyleCnt="5"/>
      <dgm:spPr/>
      <dgm:t>
        <a:bodyPr/>
        <a:lstStyle/>
        <a:p>
          <a:endParaRPr lang="en-US"/>
        </a:p>
      </dgm:t>
    </dgm:pt>
    <dgm:pt modelId="{2ACAE209-6BD4-463B-BD19-8F89BEA42575}" type="pres">
      <dgm:prSet presAssocID="{68E44E6A-7289-45D5-93A6-3BA1DAF8C555}" presName="node" presStyleLbl="node1" presStyleIdx="0" presStyleCnt="5">
        <dgm:presLayoutVars>
          <dgm:bulletEnabled val="1"/>
        </dgm:presLayoutVars>
      </dgm:prSet>
      <dgm:spPr/>
      <dgm:t>
        <a:bodyPr/>
        <a:lstStyle/>
        <a:p>
          <a:endParaRPr lang="en-US"/>
        </a:p>
      </dgm:t>
    </dgm:pt>
    <dgm:pt modelId="{BC2D395E-63F2-4D6C-9DBB-C4D598B4DE96}" type="pres">
      <dgm:prSet presAssocID="{9151A7A5-8048-4289-A7DA-4AC18F62DFC3}" presName="parTrans" presStyleLbl="bgSibTrans2D1" presStyleIdx="1" presStyleCnt="5"/>
      <dgm:spPr/>
      <dgm:t>
        <a:bodyPr/>
        <a:lstStyle/>
        <a:p>
          <a:endParaRPr lang="en-US"/>
        </a:p>
      </dgm:t>
    </dgm:pt>
    <dgm:pt modelId="{A8EB538A-D306-4B8D-B3A1-3C4A47592683}" type="pres">
      <dgm:prSet presAssocID="{AD15B124-0509-4960-8598-734366F3DAE6}" presName="node" presStyleLbl="node1" presStyleIdx="1" presStyleCnt="5">
        <dgm:presLayoutVars>
          <dgm:bulletEnabled val="1"/>
        </dgm:presLayoutVars>
      </dgm:prSet>
      <dgm:spPr/>
      <dgm:t>
        <a:bodyPr/>
        <a:lstStyle/>
        <a:p>
          <a:endParaRPr lang="en-US"/>
        </a:p>
      </dgm:t>
    </dgm:pt>
    <dgm:pt modelId="{E4096E4C-1972-4DC2-9AA3-85E094320193}" type="pres">
      <dgm:prSet presAssocID="{B4AE15DC-08CE-4813-8B8A-AAFB06CBDC57}" presName="parTrans" presStyleLbl="bgSibTrans2D1" presStyleIdx="2" presStyleCnt="5"/>
      <dgm:spPr/>
      <dgm:t>
        <a:bodyPr/>
        <a:lstStyle/>
        <a:p>
          <a:endParaRPr lang="en-US"/>
        </a:p>
      </dgm:t>
    </dgm:pt>
    <dgm:pt modelId="{1A46A31D-8150-454D-8487-A40AFB4A0E82}" type="pres">
      <dgm:prSet presAssocID="{24ACA93F-9F84-4A03-A8D1-B014F3BCF54B}" presName="node" presStyleLbl="node1" presStyleIdx="2" presStyleCnt="5">
        <dgm:presLayoutVars>
          <dgm:bulletEnabled val="1"/>
        </dgm:presLayoutVars>
      </dgm:prSet>
      <dgm:spPr/>
      <dgm:t>
        <a:bodyPr/>
        <a:lstStyle/>
        <a:p>
          <a:endParaRPr lang="en-US"/>
        </a:p>
      </dgm:t>
    </dgm:pt>
    <dgm:pt modelId="{233AE625-2F9E-4932-9F91-1AD942BB63F2}" type="pres">
      <dgm:prSet presAssocID="{E6BDD8CD-FA31-4A74-AE87-348A5E61B253}" presName="parTrans" presStyleLbl="bgSibTrans2D1" presStyleIdx="3" presStyleCnt="5"/>
      <dgm:spPr/>
      <dgm:t>
        <a:bodyPr/>
        <a:lstStyle/>
        <a:p>
          <a:endParaRPr lang="en-US"/>
        </a:p>
      </dgm:t>
    </dgm:pt>
    <dgm:pt modelId="{D8439D11-A21B-427C-9E38-7C0652150D3C}" type="pres">
      <dgm:prSet presAssocID="{2A3BD577-2EE9-4A97-8F30-D884D15D79A1}" presName="node" presStyleLbl="node1" presStyleIdx="3" presStyleCnt="5">
        <dgm:presLayoutVars>
          <dgm:bulletEnabled val="1"/>
        </dgm:presLayoutVars>
      </dgm:prSet>
      <dgm:spPr/>
      <dgm:t>
        <a:bodyPr/>
        <a:lstStyle/>
        <a:p>
          <a:endParaRPr lang="en-US"/>
        </a:p>
      </dgm:t>
    </dgm:pt>
    <dgm:pt modelId="{FDBD18E5-1525-436A-AC71-5CB5F71531C3}" type="pres">
      <dgm:prSet presAssocID="{662480EB-57F8-4BDC-9F84-FE64A606ACDD}" presName="parTrans" presStyleLbl="bgSibTrans2D1" presStyleIdx="4" presStyleCnt="5"/>
      <dgm:spPr/>
      <dgm:t>
        <a:bodyPr/>
        <a:lstStyle/>
        <a:p>
          <a:endParaRPr lang="en-US"/>
        </a:p>
      </dgm:t>
    </dgm:pt>
    <dgm:pt modelId="{E826A114-40C3-4B1B-93D0-BA603295BD4A}" type="pres">
      <dgm:prSet presAssocID="{1ADC6C97-D7C9-483A-BECB-8994FC5752F9}" presName="node" presStyleLbl="node1" presStyleIdx="4" presStyleCnt="5">
        <dgm:presLayoutVars>
          <dgm:bulletEnabled val="1"/>
        </dgm:presLayoutVars>
      </dgm:prSet>
      <dgm:spPr/>
      <dgm:t>
        <a:bodyPr/>
        <a:lstStyle/>
        <a:p>
          <a:endParaRPr lang="en-US"/>
        </a:p>
      </dgm:t>
    </dgm:pt>
  </dgm:ptLst>
  <dgm:cxnLst>
    <dgm:cxn modelId="{2FD0A00E-6D52-4F36-9C09-96D21347335E}" type="presOf" srcId="{68E44E6A-7289-45D5-93A6-3BA1DAF8C555}" destId="{2ACAE209-6BD4-463B-BD19-8F89BEA42575}" srcOrd="0" destOrd="0" presId="urn:microsoft.com/office/officeart/2005/8/layout/radial4"/>
    <dgm:cxn modelId="{48633755-EB04-4E4E-8F68-B02EFF36FB47}" type="presOf" srcId="{EA7CCBEC-2FDA-48F5-8F1F-FEBF8534EDB0}" destId="{55FCD476-DE38-4901-BF22-4BF69F3E75A3}" srcOrd="0" destOrd="0" presId="urn:microsoft.com/office/officeart/2005/8/layout/radial4"/>
    <dgm:cxn modelId="{C0B14C76-517F-43B9-A384-BC50BEDF6D1D}" type="presOf" srcId="{662480EB-57F8-4BDC-9F84-FE64A606ACDD}" destId="{FDBD18E5-1525-436A-AC71-5CB5F71531C3}" srcOrd="0" destOrd="0" presId="urn:microsoft.com/office/officeart/2005/8/layout/radial4"/>
    <dgm:cxn modelId="{DE8056D7-0763-4169-85C6-3656F0B8312A}" type="presOf" srcId="{EAEED984-B066-440F-82DB-79ABA2D3C513}" destId="{426035A3-E0DC-487C-ADD2-CC44E1DFFABD}" srcOrd="0" destOrd="0" presId="urn:microsoft.com/office/officeart/2005/8/layout/radial4"/>
    <dgm:cxn modelId="{36012115-030B-480B-8C05-03E711EFAEB8}" srcId="{E3AF5A11-E184-4297-9B11-EC034E131B3B}" destId="{EA7CCBEC-2FDA-48F5-8F1F-FEBF8534EDB0}" srcOrd="0" destOrd="0" parTransId="{B0337780-46DF-4E54-BF7C-8540342D5A4A}" sibTransId="{AABA25AC-E908-4259-9D21-4CBA53C3089F}"/>
    <dgm:cxn modelId="{6FBFA16F-5429-4136-8391-AAA3D2E6EC76}" srcId="{EA7CCBEC-2FDA-48F5-8F1F-FEBF8534EDB0}" destId="{AD15B124-0509-4960-8598-734366F3DAE6}" srcOrd="1" destOrd="0" parTransId="{9151A7A5-8048-4289-A7DA-4AC18F62DFC3}" sibTransId="{EA433EC9-7F9B-41AD-9AB7-194428453FA7}"/>
    <dgm:cxn modelId="{CD1F68AC-25D6-42EA-B146-45FB563DE31B}" type="presOf" srcId="{B4AE15DC-08CE-4813-8B8A-AAFB06CBDC57}" destId="{E4096E4C-1972-4DC2-9AA3-85E094320193}" srcOrd="0" destOrd="0" presId="urn:microsoft.com/office/officeart/2005/8/layout/radial4"/>
    <dgm:cxn modelId="{49A16C1C-DC05-4174-910A-71A3D32DFB8A}" type="presOf" srcId="{E6BDD8CD-FA31-4A74-AE87-348A5E61B253}" destId="{233AE625-2F9E-4932-9F91-1AD942BB63F2}" srcOrd="0" destOrd="0" presId="urn:microsoft.com/office/officeart/2005/8/layout/radial4"/>
    <dgm:cxn modelId="{3BD213DE-81EB-4FE8-963D-A45B6BCD0B04}" type="presOf" srcId="{24ACA93F-9F84-4A03-A8D1-B014F3BCF54B}" destId="{1A46A31D-8150-454D-8487-A40AFB4A0E82}" srcOrd="0" destOrd="0" presId="urn:microsoft.com/office/officeart/2005/8/layout/radial4"/>
    <dgm:cxn modelId="{70D5E7C2-F5ED-43A6-82BF-35532FC9CB10}" srcId="{EA7CCBEC-2FDA-48F5-8F1F-FEBF8534EDB0}" destId="{68E44E6A-7289-45D5-93A6-3BA1DAF8C555}" srcOrd="0" destOrd="0" parTransId="{EAEED984-B066-440F-82DB-79ABA2D3C513}" sibTransId="{AC65DB93-30C9-4EAD-BB10-99A7F79C1630}"/>
    <dgm:cxn modelId="{06A5125D-5CCC-4881-8375-B770C4277603}" type="presOf" srcId="{E3AF5A11-E184-4297-9B11-EC034E131B3B}" destId="{00FA743B-9C00-4B7F-8271-0A4B490452D5}" srcOrd="0" destOrd="0" presId="urn:microsoft.com/office/officeart/2005/8/layout/radial4"/>
    <dgm:cxn modelId="{02DD8C93-4688-4579-9341-76819B687B6F}" srcId="{EA7CCBEC-2FDA-48F5-8F1F-FEBF8534EDB0}" destId="{2A3BD577-2EE9-4A97-8F30-D884D15D79A1}" srcOrd="3" destOrd="0" parTransId="{E6BDD8CD-FA31-4A74-AE87-348A5E61B253}" sibTransId="{80B9C19E-B43E-4239-A215-C0191136DC9D}"/>
    <dgm:cxn modelId="{256B70F0-6E20-4EBA-A096-165BC77C157A}" srcId="{EA7CCBEC-2FDA-48F5-8F1F-FEBF8534EDB0}" destId="{24ACA93F-9F84-4A03-A8D1-B014F3BCF54B}" srcOrd="2" destOrd="0" parTransId="{B4AE15DC-08CE-4813-8B8A-AAFB06CBDC57}" sibTransId="{5A6CFA90-04A7-480F-A3DA-04EBAC68EC6B}"/>
    <dgm:cxn modelId="{414341F5-D22E-4C6D-B7A9-B2EF9BC941B8}" type="presOf" srcId="{2A3BD577-2EE9-4A97-8F30-D884D15D79A1}" destId="{D8439D11-A21B-427C-9E38-7C0652150D3C}" srcOrd="0" destOrd="0" presId="urn:microsoft.com/office/officeart/2005/8/layout/radial4"/>
    <dgm:cxn modelId="{F5FC118C-E74B-4398-9E00-EED18369F742}" type="presOf" srcId="{1ADC6C97-D7C9-483A-BECB-8994FC5752F9}" destId="{E826A114-40C3-4B1B-93D0-BA603295BD4A}" srcOrd="0" destOrd="0" presId="urn:microsoft.com/office/officeart/2005/8/layout/radial4"/>
    <dgm:cxn modelId="{640E4360-53F9-4542-8167-A8E3A7F17877}" srcId="{EA7CCBEC-2FDA-48F5-8F1F-FEBF8534EDB0}" destId="{1ADC6C97-D7C9-483A-BECB-8994FC5752F9}" srcOrd="4" destOrd="0" parTransId="{662480EB-57F8-4BDC-9F84-FE64A606ACDD}" sibTransId="{CC9A296C-B90F-4320-9D24-B7EA05025F4E}"/>
    <dgm:cxn modelId="{2643C11A-8013-459B-B544-86A77A4C9F3E}" type="presOf" srcId="{9151A7A5-8048-4289-A7DA-4AC18F62DFC3}" destId="{BC2D395E-63F2-4D6C-9DBB-C4D598B4DE96}" srcOrd="0" destOrd="0" presId="urn:microsoft.com/office/officeart/2005/8/layout/radial4"/>
    <dgm:cxn modelId="{9D33B907-75DD-4A96-BF31-D9EF769C8121}" type="presOf" srcId="{AD15B124-0509-4960-8598-734366F3DAE6}" destId="{A8EB538A-D306-4B8D-B3A1-3C4A47592683}" srcOrd="0" destOrd="0" presId="urn:microsoft.com/office/officeart/2005/8/layout/radial4"/>
    <dgm:cxn modelId="{9808305B-753F-42FB-8AB2-16FE3E273728}" type="presParOf" srcId="{00FA743B-9C00-4B7F-8271-0A4B490452D5}" destId="{55FCD476-DE38-4901-BF22-4BF69F3E75A3}" srcOrd="0" destOrd="0" presId="urn:microsoft.com/office/officeart/2005/8/layout/radial4"/>
    <dgm:cxn modelId="{CD73A201-7DC5-4717-9078-F2342C108A5D}" type="presParOf" srcId="{00FA743B-9C00-4B7F-8271-0A4B490452D5}" destId="{426035A3-E0DC-487C-ADD2-CC44E1DFFABD}" srcOrd="1" destOrd="0" presId="urn:microsoft.com/office/officeart/2005/8/layout/radial4"/>
    <dgm:cxn modelId="{368D93FE-F661-43E9-9FB1-1F6BCCE9B399}" type="presParOf" srcId="{00FA743B-9C00-4B7F-8271-0A4B490452D5}" destId="{2ACAE209-6BD4-463B-BD19-8F89BEA42575}" srcOrd="2" destOrd="0" presId="urn:microsoft.com/office/officeart/2005/8/layout/radial4"/>
    <dgm:cxn modelId="{6536CB40-5DA5-44A7-AAB8-34DD16B68314}" type="presParOf" srcId="{00FA743B-9C00-4B7F-8271-0A4B490452D5}" destId="{BC2D395E-63F2-4D6C-9DBB-C4D598B4DE96}" srcOrd="3" destOrd="0" presId="urn:microsoft.com/office/officeart/2005/8/layout/radial4"/>
    <dgm:cxn modelId="{086D554A-3660-451B-A21F-065B4905C95D}" type="presParOf" srcId="{00FA743B-9C00-4B7F-8271-0A4B490452D5}" destId="{A8EB538A-D306-4B8D-B3A1-3C4A47592683}" srcOrd="4" destOrd="0" presId="urn:microsoft.com/office/officeart/2005/8/layout/radial4"/>
    <dgm:cxn modelId="{72453659-18FE-43FF-AB64-C0F2A1556B81}" type="presParOf" srcId="{00FA743B-9C00-4B7F-8271-0A4B490452D5}" destId="{E4096E4C-1972-4DC2-9AA3-85E094320193}" srcOrd="5" destOrd="0" presId="urn:microsoft.com/office/officeart/2005/8/layout/radial4"/>
    <dgm:cxn modelId="{0A50F4F1-1A64-492F-8E27-FA0052FFC58C}" type="presParOf" srcId="{00FA743B-9C00-4B7F-8271-0A4B490452D5}" destId="{1A46A31D-8150-454D-8487-A40AFB4A0E82}" srcOrd="6" destOrd="0" presId="urn:microsoft.com/office/officeart/2005/8/layout/radial4"/>
    <dgm:cxn modelId="{C67A1B9F-F214-4835-BF3E-498A868B7414}" type="presParOf" srcId="{00FA743B-9C00-4B7F-8271-0A4B490452D5}" destId="{233AE625-2F9E-4932-9F91-1AD942BB63F2}" srcOrd="7" destOrd="0" presId="urn:microsoft.com/office/officeart/2005/8/layout/radial4"/>
    <dgm:cxn modelId="{E075E603-93FC-4EBE-BE5C-03642B3ECF40}" type="presParOf" srcId="{00FA743B-9C00-4B7F-8271-0A4B490452D5}" destId="{D8439D11-A21B-427C-9E38-7C0652150D3C}" srcOrd="8" destOrd="0" presId="urn:microsoft.com/office/officeart/2005/8/layout/radial4"/>
    <dgm:cxn modelId="{029C0232-92F5-4216-8A2B-120265F5EFB9}" type="presParOf" srcId="{00FA743B-9C00-4B7F-8271-0A4B490452D5}" destId="{FDBD18E5-1525-436A-AC71-5CB5F71531C3}" srcOrd="9" destOrd="0" presId="urn:microsoft.com/office/officeart/2005/8/layout/radial4"/>
    <dgm:cxn modelId="{647C1543-345E-4C05-A565-1F4563258AAE}" type="presParOf" srcId="{00FA743B-9C00-4B7F-8271-0A4B490452D5}" destId="{E826A114-40C3-4B1B-93D0-BA603295BD4A}" srcOrd="10"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018B6BF-F8EE-412C-8B9A-0D4222B97C0E}" type="doc">
      <dgm:prSet loTypeId="urn:microsoft.com/office/officeart/2005/8/layout/hList2" loCatId="relationship" qsTypeId="urn:microsoft.com/office/officeart/2005/8/quickstyle/3d3" qsCatId="3D" csTypeId="urn:microsoft.com/office/officeart/2005/8/colors/accent1_2" csCatId="accent1" phldr="1"/>
      <dgm:spPr/>
      <dgm:t>
        <a:bodyPr/>
        <a:lstStyle/>
        <a:p>
          <a:endParaRPr lang="en-US"/>
        </a:p>
      </dgm:t>
    </dgm:pt>
    <dgm:pt modelId="{4560335E-1791-45B5-A03D-0EC1BFF3B626}">
      <dgm:prSet phldrT="[Text]"/>
      <dgm:spPr/>
      <dgm:t>
        <a:bodyPr/>
        <a:lstStyle/>
        <a:p>
          <a:r>
            <a:rPr lang="en-US" dirty="0" smtClean="0"/>
            <a:t>CTAs</a:t>
          </a:r>
          <a:endParaRPr lang="en-US" dirty="0"/>
        </a:p>
      </dgm:t>
    </dgm:pt>
    <dgm:pt modelId="{5582AB53-B503-49A2-AF2D-ECC03E17CEF3}" type="parTrans" cxnId="{65C90101-93F8-42C9-A517-D23235EDF738}">
      <dgm:prSet/>
      <dgm:spPr/>
      <dgm:t>
        <a:bodyPr/>
        <a:lstStyle/>
        <a:p>
          <a:endParaRPr lang="en-US"/>
        </a:p>
      </dgm:t>
    </dgm:pt>
    <dgm:pt modelId="{EAD2C601-A514-415B-B0F0-40CC5BB575A8}" type="sibTrans" cxnId="{65C90101-93F8-42C9-A517-D23235EDF738}">
      <dgm:prSet/>
      <dgm:spPr/>
      <dgm:t>
        <a:bodyPr/>
        <a:lstStyle/>
        <a:p>
          <a:endParaRPr lang="en-US"/>
        </a:p>
      </dgm:t>
    </dgm:pt>
    <dgm:pt modelId="{7AF3EF52-580E-4FE3-B763-D27B67C5C006}">
      <dgm:prSet phldrT="[Text]"/>
      <dgm:spPr/>
      <dgm:t>
        <a:bodyPr/>
        <a:lstStyle/>
        <a:p>
          <a:r>
            <a:rPr lang="en-US" dirty="0" smtClean="0"/>
            <a:t>All parties have a Schedule</a:t>
          </a:r>
          <a:endParaRPr lang="en-US" dirty="0"/>
        </a:p>
      </dgm:t>
    </dgm:pt>
    <dgm:pt modelId="{EC4B9D41-347C-4B11-929D-C52992F4C400}" type="parTrans" cxnId="{8D1F5FC1-C7B8-4206-8DBD-4FDEE7F39C82}">
      <dgm:prSet/>
      <dgm:spPr/>
      <dgm:t>
        <a:bodyPr/>
        <a:lstStyle/>
        <a:p>
          <a:endParaRPr lang="en-US"/>
        </a:p>
      </dgm:t>
    </dgm:pt>
    <dgm:pt modelId="{A10E6D14-6973-45FE-93DB-B0C64DCA2637}" type="sibTrans" cxnId="{8D1F5FC1-C7B8-4206-8DBD-4FDEE7F39C82}">
      <dgm:prSet/>
      <dgm:spPr/>
      <dgm:t>
        <a:bodyPr/>
        <a:lstStyle/>
        <a:p>
          <a:endParaRPr lang="en-US"/>
        </a:p>
      </dgm:t>
    </dgm:pt>
    <dgm:pt modelId="{B6A2A6E7-CC17-45C4-8720-BBC5848C01C7}">
      <dgm:prSet phldrT="[Text]"/>
      <dgm:spPr/>
      <dgm:t>
        <a:bodyPr/>
        <a:lstStyle/>
        <a:p>
          <a:r>
            <a:rPr lang="en-US" dirty="0" smtClean="0"/>
            <a:t>Responsible for own products/services</a:t>
          </a:r>
          <a:endParaRPr lang="en-US" dirty="0"/>
        </a:p>
      </dgm:t>
    </dgm:pt>
    <dgm:pt modelId="{B89DB30A-2C12-41A0-B999-EAB7870BFD40}" type="parTrans" cxnId="{FE7AC37F-20EA-4ED0-A52C-FEE7D8FE3219}">
      <dgm:prSet/>
      <dgm:spPr/>
      <dgm:t>
        <a:bodyPr/>
        <a:lstStyle/>
        <a:p>
          <a:endParaRPr lang="en-US"/>
        </a:p>
      </dgm:t>
    </dgm:pt>
    <dgm:pt modelId="{03988750-3098-4421-B38A-0A0DFA358E01}" type="sibTrans" cxnId="{FE7AC37F-20EA-4ED0-A52C-FEE7D8FE3219}">
      <dgm:prSet/>
      <dgm:spPr/>
      <dgm:t>
        <a:bodyPr/>
        <a:lstStyle/>
        <a:p>
          <a:endParaRPr lang="en-US"/>
        </a:p>
      </dgm:t>
    </dgm:pt>
    <dgm:pt modelId="{5E335854-9635-40B5-BB0D-2021DD8A29F1}">
      <dgm:prSet phldrT="[Text]"/>
      <dgm:spPr/>
      <dgm:t>
        <a:bodyPr/>
        <a:lstStyle/>
        <a:p>
          <a:r>
            <a:rPr lang="en-US" dirty="0" smtClean="0"/>
            <a:t>Prime/Sub</a:t>
          </a:r>
          <a:endParaRPr lang="en-US" dirty="0"/>
        </a:p>
      </dgm:t>
    </dgm:pt>
    <dgm:pt modelId="{7A4BAF56-4F31-456E-8D71-58A8A20BE370}" type="parTrans" cxnId="{D64D4100-4070-413C-96B3-78FD00325349}">
      <dgm:prSet/>
      <dgm:spPr/>
      <dgm:t>
        <a:bodyPr/>
        <a:lstStyle/>
        <a:p>
          <a:endParaRPr lang="en-US"/>
        </a:p>
      </dgm:t>
    </dgm:pt>
    <dgm:pt modelId="{A39668F0-8DF3-4BCA-B1AA-0D0F198E61F9}" type="sibTrans" cxnId="{D64D4100-4070-413C-96B3-78FD00325349}">
      <dgm:prSet/>
      <dgm:spPr/>
      <dgm:t>
        <a:bodyPr/>
        <a:lstStyle/>
        <a:p>
          <a:endParaRPr lang="en-US"/>
        </a:p>
      </dgm:t>
    </dgm:pt>
    <dgm:pt modelId="{5A2D2A16-5530-4570-8ADF-E6D2F5D0FF7A}">
      <dgm:prSet phldrT="[Text]"/>
      <dgm:spPr/>
      <dgm:t>
        <a:bodyPr/>
        <a:lstStyle/>
        <a:p>
          <a:r>
            <a:rPr lang="en-US" dirty="0" smtClean="0"/>
            <a:t>Only Prime needs a Schedule</a:t>
          </a:r>
          <a:endParaRPr lang="en-US" dirty="0"/>
        </a:p>
      </dgm:t>
    </dgm:pt>
    <dgm:pt modelId="{F213EF91-78C8-4E41-A8A1-4553D43A71ED}" type="parTrans" cxnId="{E350A496-74B0-4A75-AA12-843250E6B370}">
      <dgm:prSet/>
      <dgm:spPr/>
      <dgm:t>
        <a:bodyPr/>
        <a:lstStyle/>
        <a:p>
          <a:endParaRPr lang="en-US"/>
        </a:p>
      </dgm:t>
    </dgm:pt>
    <dgm:pt modelId="{6ADF03A7-7739-4849-8D10-3D8AA6DB0551}" type="sibTrans" cxnId="{E350A496-74B0-4A75-AA12-843250E6B370}">
      <dgm:prSet/>
      <dgm:spPr/>
      <dgm:t>
        <a:bodyPr/>
        <a:lstStyle/>
        <a:p>
          <a:endParaRPr lang="en-US"/>
        </a:p>
      </dgm:t>
    </dgm:pt>
    <dgm:pt modelId="{C4C32208-87AD-47EB-8F55-92C861F500DD}">
      <dgm:prSet phldrT="[Text]"/>
      <dgm:spPr/>
      <dgm:t>
        <a:bodyPr/>
        <a:lstStyle/>
        <a:p>
          <a:r>
            <a:rPr lang="en-US" dirty="0" smtClean="0"/>
            <a:t>Prime holds all responsibility for all products/services</a:t>
          </a:r>
          <a:endParaRPr lang="en-US" dirty="0"/>
        </a:p>
      </dgm:t>
    </dgm:pt>
    <dgm:pt modelId="{D9F1C9BD-374F-4556-92F7-07FB363793A4}" type="parTrans" cxnId="{799AFFDD-8EE4-49C9-BBC2-FE5708419D39}">
      <dgm:prSet/>
      <dgm:spPr/>
      <dgm:t>
        <a:bodyPr/>
        <a:lstStyle/>
        <a:p>
          <a:endParaRPr lang="en-US"/>
        </a:p>
      </dgm:t>
    </dgm:pt>
    <dgm:pt modelId="{A56D251B-3C2B-47C0-BA38-22C34B87B703}" type="sibTrans" cxnId="{799AFFDD-8EE4-49C9-BBC2-FE5708419D39}">
      <dgm:prSet/>
      <dgm:spPr/>
      <dgm:t>
        <a:bodyPr/>
        <a:lstStyle/>
        <a:p>
          <a:endParaRPr lang="en-US"/>
        </a:p>
      </dgm:t>
    </dgm:pt>
    <dgm:pt modelId="{C6183C64-D3DB-4E78-BBCE-955964C93273}">
      <dgm:prSet phldrT="[Text]"/>
      <dgm:spPr/>
      <dgm:t>
        <a:bodyPr/>
        <a:lstStyle/>
        <a:p>
          <a:r>
            <a:rPr lang="en-US" dirty="0" smtClean="0"/>
            <a:t>Invoiced at each team member’s pricing</a:t>
          </a:r>
          <a:endParaRPr lang="en-US" dirty="0"/>
        </a:p>
      </dgm:t>
    </dgm:pt>
    <dgm:pt modelId="{BE666A13-A318-477C-AD4F-711CAF73CE77}" type="parTrans" cxnId="{26968877-AE05-42AE-9E3E-1FE1197D1831}">
      <dgm:prSet/>
      <dgm:spPr/>
      <dgm:t>
        <a:bodyPr/>
        <a:lstStyle/>
        <a:p>
          <a:endParaRPr lang="en-US"/>
        </a:p>
      </dgm:t>
    </dgm:pt>
    <dgm:pt modelId="{2666850F-B642-4623-8151-58D610B9E6E9}" type="sibTrans" cxnId="{26968877-AE05-42AE-9E3E-1FE1197D1831}">
      <dgm:prSet/>
      <dgm:spPr/>
      <dgm:t>
        <a:bodyPr/>
        <a:lstStyle/>
        <a:p>
          <a:endParaRPr lang="en-US"/>
        </a:p>
      </dgm:t>
    </dgm:pt>
    <dgm:pt modelId="{AD8C1FF6-AA82-4664-A705-411AE94CC0B3}">
      <dgm:prSet phldrT="[Text]"/>
      <dgm:spPr/>
      <dgm:t>
        <a:bodyPr/>
        <a:lstStyle/>
        <a:p>
          <a:r>
            <a:rPr lang="en-US" dirty="0" smtClean="0"/>
            <a:t>All team members can contact the ordering activity</a:t>
          </a:r>
          <a:endParaRPr lang="en-US" dirty="0"/>
        </a:p>
      </dgm:t>
    </dgm:pt>
    <dgm:pt modelId="{D70F5707-2523-4ED7-A40F-6B56503062B7}" type="parTrans" cxnId="{E423786C-BB03-4FF2-A87F-82880F11D168}">
      <dgm:prSet/>
      <dgm:spPr/>
      <dgm:t>
        <a:bodyPr/>
        <a:lstStyle/>
        <a:p>
          <a:endParaRPr lang="en-US"/>
        </a:p>
      </dgm:t>
    </dgm:pt>
    <dgm:pt modelId="{5575C0C8-F661-4478-BC72-036F10A9F7E1}" type="sibTrans" cxnId="{E423786C-BB03-4FF2-A87F-82880F11D168}">
      <dgm:prSet/>
      <dgm:spPr/>
      <dgm:t>
        <a:bodyPr/>
        <a:lstStyle/>
        <a:p>
          <a:endParaRPr lang="en-US"/>
        </a:p>
      </dgm:t>
    </dgm:pt>
    <dgm:pt modelId="{C30C521F-9D4B-4D48-BBF4-2777CCD83F58}">
      <dgm:prSet phldrT="[Text]"/>
      <dgm:spPr/>
      <dgm:t>
        <a:bodyPr/>
        <a:lstStyle/>
        <a:p>
          <a:r>
            <a:rPr lang="en-US" dirty="0" smtClean="0"/>
            <a:t>Invoiced at Prime’s pricing</a:t>
          </a:r>
          <a:endParaRPr lang="en-US" dirty="0"/>
        </a:p>
      </dgm:t>
    </dgm:pt>
    <dgm:pt modelId="{9F9BB3EE-8F80-4DC6-A138-44119ACE8A59}" type="parTrans" cxnId="{E9A1843C-BA6F-4313-9F66-4CCCD14CE451}">
      <dgm:prSet/>
      <dgm:spPr/>
      <dgm:t>
        <a:bodyPr/>
        <a:lstStyle/>
        <a:p>
          <a:endParaRPr lang="en-US"/>
        </a:p>
      </dgm:t>
    </dgm:pt>
    <dgm:pt modelId="{C0BE6B64-A989-49E4-9273-0FC2718F38E5}" type="sibTrans" cxnId="{E9A1843C-BA6F-4313-9F66-4CCCD14CE451}">
      <dgm:prSet/>
      <dgm:spPr/>
      <dgm:t>
        <a:bodyPr/>
        <a:lstStyle/>
        <a:p>
          <a:endParaRPr lang="en-US"/>
        </a:p>
      </dgm:t>
    </dgm:pt>
    <dgm:pt modelId="{37D2530D-3AA7-4856-A7AC-CA7220E16AC1}">
      <dgm:prSet phldrT="[Text]"/>
      <dgm:spPr/>
      <dgm:t>
        <a:bodyPr/>
        <a:lstStyle/>
        <a:p>
          <a:r>
            <a:rPr lang="en-US" dirty="0" smtClean="0"/>
            <a:t>Ordering activity has contact with Prime only</a:t>
          </a:r>
          <a:endParaRPr lang="en-US" dirty="0"/>
        </a:p>
      </dgm:t>
    </dgm:pt>
    <dgm:pt modelId="{6E70B854-EF17-47D3-AAA9-39880F447E89}" type="parTrans" cxnId="{F0639185-0457-4EF3-8D71-5BBCA0DDB4ED}">
      <dgm:prSet/>
      <dgm:spPr/>
      <dgm:t>
        <a:bodyPr/>
        <a:lstStyle/>
        <a:p>
          <a:endParaRPr lang="en-US"/>
        </a:p>
      </dgm:t>
    </dgm:pt>
    <dgm:pt modelId="{6027270F-5DAE-4B9E-803E-F4E18A48653F}" type="sibTrans" cxnId="{F0639185-0457-4EF3-8D71-5BBCA0DDB4ED}">
      <dgm:prSet/>
      <dgm:spPr/>
      <dgm:t>
        <a:bodyPr/>
        <a:lstStyle/>
        <a:p>
          <a:endParaRPr lang="en-US"/>
        </a:p>
      </dgm:t>
    </dgm:pt>
    <dgm:pt modelId="{4C6A71FE-D3BD-4651-A490-5229DBA0E3D8}" type="pres">
      <dgm:prSet presAssocID="{8018B6BF-F8EE-412C-8B9A-0D4222B97C0E}" presName="linearFlow" presStyleCnt="0">
        <dgm:presLayoutVars>
          <dgm:dir/>
          <dgm:animLvl val="lvl"/>
          <dgm:resizeHandles/>
        </dgm:presLayoutVars>
      </dgm:prSet>
      <dgm:spPr/>
      <dgm:t>
        <a:bodyPr/>
        <a:lstStyle/>
        <a:p>
          <a:endParaRPr lang="en-US"/>
        </a:p>
      </dgm:t>
    </dgm:pt>
    <dgm:pt modelId="{113E7B0A-7531-498A-AADD-341FC972BA77}" type="pres">
      <dgm:prSet presAssocID="{4560335E-1791-45B5-A03D-0EC1BFF3B626}" presName="compositeNode" presStyleCnt="0">
        <dgm:presLayoutVars>
          <dgm:bulletEnabled val="1"/>
        </dgm:presLayoutVars>
      </dgm:prSet>
      <dgm:spPr/>
      <dgm:t>
        <a:bodyPr/>
        <a:lstStyle/>
        <a:p>
          <a:endParaRPr lang="en-US"/>
        </a:p>
      </dgm:t>
    </dgm:pt>
    <dgm:pt modelId="{EDEBDF5C-134F-459B-BE99-BBEAE748B726}" type="pres">
      <dgm:prSet presAssocID="{4560335E-1791-45B5-A03D-0EC1BFF3B626}" presName="image" presStyleLbl="fgImgPlace1" presStyleIdx="0" presStyleCnt="2"/>
      <dgm:spPr>
        <a:blipFill rotWithShape="0">
          <a:blip xmlns:r="http://schemas.openxmlformats.org/officeDocument/2006/relationships" r:embed="rId1"/>
          <a:stretch>
            <a:fillRect/>
          </a:stretch>
        </a:blipFill>
      </dgm:spPr>
      <dgm:t>
        <a:bodyPr/>
        <a:lstStyle/>
        <a:p>
          <a:endParaRPr lang="en-US"/>
        </a:p>
      </dgm:t>
    </dgm:pt>
    <dgm:pt modelId="{330BF2DD-7EF4-4FF8-B95D-83C63601A65B}" type="pres">
      <dgm:prSet presAssocID="{4560335E-1791-45B5-A03D-0EC1BFF3B626}" presName="childNode" presStyleLbl="node1" presStyleIdx="0" presStyleCnt="2">
        <dgm:presLayoutVars>
          <dgm:bulletEnabled val="1"/>
        </dgm:presLayoutVars>
      </dgm:prSet>
      <dgm:spPr/>
      <dgm:t>
        <a:bodyPr/>
        <a:lstStyle/>
        <a:p>
          <a:endParaRPr lang="en-US"/>
        </a:p>
      </dgm:t>
    </dgm:pt>
    <dgm:pt modelId="{B7DC190C-D627-4C4E-9764-ECB2395226DF}" type="pres">
      <dgm:prSet presAssocID="{4560335E-1791-45B5-A03D-0EC1BFF3B626}" presName="parentNode" presStyleLbl="revTx" presStyleIdx="0" presStyleCnt="2">
        <dgm:presLayoutVars>
          <dgm:chMax val="0"/>
          <dgm:bulletEnabled val="1"/>
        </dgm:presLayoutVars>
      </dgm:prSet>
      <dgm:spPr/>
      <dgm:t>
        <a:bodyPr/>
        <a:lstStyle/>
        <a:p>
          <a:endParaRPr lang="en-US"/>
        </a:p>
      </dgm:t>
    </dgm:pt>
    <dgm:pt modelId="{22B9FAF2-ED88-432B-BD6B-59503EA08352}" type="pres">
      <dgm:prSet presAssocID="{EAD2C601-A514-415B-B0F0-40CC5BB575A8}" presName="sibTrans" presStyleCnt="0"/>
      <dgm:spPr/>
      <dgm:t>
        <a:bodyPr/>
        <a:lstStyle/>
        <a:p>
          <a:endParaRPr lang="en-US"/>
        </a:p>
      </dgm:t>
    </dgm:pt>
    <dgm:pt modelId="{D5415752-9E07-498C-8563-8F4749DC2F92}" type="pres">
      <dgm:prSet presAssocID="{5E335854-9635-40B5-BB0D-2021DD8A29F1}" presName="compositeNode" presStyleCnt="0">
        <dgm:presLayoutVars>
          <dgm:bulletEnabled val="1"/>
        </dgm:presLayoutVars>
      </dgm:prSet>
      <dgm:spPr/>
      <dgm:t>
        <a:bodyPr/>
        <a:lstStyle/>
        <a:p>
          <a:endParaRPr lang="en-US"/>
        </a:p>
      </dgm:t>
    </dgm:pt>
    <dgm:pt modelId="{890A153D-CFE7-4839-9058-079FCEB895E9}" type="pres">
      <dgm:prSet presAssocID="{5E335854-9635-40B5-BB0D-2021DD8A29F1}" presName="image" presStyleLbl="fgImgPlace1" presStyleIdx="1" presStyleCnt="2"/>
      <dgm:spPr>
        <a:blipFill rotWithShape="0">
          <a:blip xmlns:r="http://schemas.openxmlformats.org/officeDocument/2006/relationships" r:embed="rId2"/>
          <a:stretch>
            <a:fillRect/>
          </a:stretch>
        </a:blipFill>
      </dgm:spPr>
      <dgm:t>
        <a:bodyPr/>
        <a:lstStyle/>
        <a:p>
          <a:endParaRPr lang="en-US"/>
        </a:p>
      </dgm:t>
    </dgm:pt>
    <dgm:pt modelId="{EA7E3683-6B30-46F6-8548-B2245DCA5B8C}" type="pres">
      <dgm:prSet presAssocID="{5E335854-9635-40B5-BB0D-2021DD8A29F1}" presName="childNode" presStyleLbl="node1" presStyleIdx="1" presStyleCnt="2">
        <dgm:presLayoutVars>
          <dgm:bulletEnabled val="1"/>
        </dgm:presLayoutVars>
      </dgm:prSet>
      <dgm:spPr/>
      <dgm:t>
        <a:bodyPr/>
        <a:lstStyle/>
        <a:p>
          <a:endParaRPr lang="en-US"/>
        </a:p>
      </dgm:t>
    </dgm:pt>
    <dgm:pt modelId="{8180B73C-7AF2-46FD-B076-B925F8D03A42}" type="pres">
      <dgm:prSet presAssocID="{5E335854-9635-40B5-BB0D-2021DD8A29F1}" presName="parentNode" presStyleLbl="revTx" presStyleIdx="1" presStyleCnt="2">
        <dgm:presLayoutVars>
          <dgm:chMax val="0"/>
          <dgm:bulletEnabled val="1"/>
        </dgm:presLayoutVars>
      </dgm:prSet>
      <dgm:spPr/>
      <dgm:t>
        <a:bodyPr/>
        <a:lstStyle/>
        <a:p>
          <a:endParaRPr lang="en-US"/>
        </a:p>
      </dgm:t>
    </dgm:pt>
  </dgm:ptLst>
  <dgm:cxnLst>
    <dgm:cxn modelId="{D6FEDC0F-3A31-420F-ABDF-623E4556F0E8}" type="presOf" srcId="{8018B6BF-F8EE-412C-8B9A-0D4222B97C0E}" destId="{4C6A71FE-D3BD-4651-A490-5229DBA0E3D8}" srcOrd="0" destOrd="0" presId="urn:microsoft.com/office/officeart/2005/8/layout/hList2"/>
    <dgm:cxn modelId="{D64D4100-4070-413C-96B3-78FD00325349}" srcId="{8018B6BF-F8EE-412C-8B9A-0D4222B97C0E}" destId="{5E335854-9635-40B5-BB0D-2021DD8A29F1}" srcOrd="1" destOrd="0" parTransId="{7A4BAF56-4F31-456E-8D71-58A8A20BE370}" sibTransId="{A39668F0-8DF3-4BCA-B1AA-0D0F198E61F9}"/>
    <dgm:cxn modelId="{E559E1F3-3FBA-4064-81F8-48962FAE8F7F}" type="presOf" srcId="{C6183C64-D3DB-4E78-BBCE-955964C93273}" destId="{330BF2DD-7EF4-4FF8-B95D-83C63601A65B}" srcOrd="0" destOrd="2" presId="urn:microsoft.com/office/officeart/2005/8/layout/hList2"/>
    <dgm:cxn modelId="{E423786C-BB03-4FF2-A87F-82880F11D168}" srcId="{4560335E-1791-45B5-A03D-0EC1BFF3B626}" destId="{AD8C1FF6-AA82-4664-A705-411AE94CC0B3}" srcOrd="3" destOrd="0" parTransId="{D70F5707-2523-4ED7-A40F-6B56503062B7}" sibTransId="{5575C0C8-F661-4478-BC72-036F10A9F7E1}"/>
    <dgm:cxn modelId="{48E239F8-83A3-4EA3-B80C-5739B9AEB1B8}" type="presOf" srcId="{37D2530D-3AA7-4856-A7AC-CA7220E16AC1}" destId="{EA7E3683-6B30-46F6-8548-B2245DCA5B8C}" srcOrd="0" destOrd="3" presId="urn:microsoft.com/office/officeart/2005/8/layout/hList2"/>
    <dgm:cxn modelId="{E9A1843C-BA6F-4313-9F66-4CCCD14CE451}" srcId="{5E335854-9635-40B5-BB0D-2021DD8A29F1}" destId="{C30C521F-9D4B-4D48-BBF4-2777CCD83F58}" srcOrd="2" destOrd="0" parTransId="{9F9BB3EE-8F80-4DC6-A138-44119ACE8A59}" sibTransId="{C0BE6B64-A989-49E4-9273-0FC2718F38E5}"/>
    <dgm:cxn modelId="{FE7AC37F-20EA-4ED0-A52C-FEE7D8FE3219}" srcId="{4560335E-1791-45B5-A03D-0EC1BFF3B626}" destId="{B6A2A6E7-CC17-45C4-8720-BBC5848C01C7}" srcOrd="1" destOrd="0" parTransId="{B89DB30A-2C12-41A0-B999-EAB7870BFD40}" sibTransId="{03988750-3098-4421-B38A-0A0DFA358E01}"/>
    <dgm:cxn modelId="{CB37BC06-5D4E-4796-BADA-5F3843CF27B5}" type="presOf" srcId="{4560335E-1791-45B5-A03D-0EC1BFF3B626}" destId="{B7DC190C-D627-4C4E-9764-ECB2395226DF}" srcOrd="0" destOrd="0" presId="urn:microsoft.com/office/officeart/2005/8/layout/hList2"/>
    <dgm:cxn modelId="{9F7BDBF2-E3C6-4592-A6C6-B2F98214E376}" type="presOf" srcId="{C4C32208-87AD-47EB-8F55-92C861F500DD}" destId="{EA7E3683-6B30-46F6-8548-B2245DCA5B8C}" srcOrd="0" destOrd="1" presId="urn:microsoft.com/office/officeart/2005/8/layout/hList2"/>
    <dgm:cxn modelId="{E350A496-74B0-4A75-AA12-843250E6B370}" srcId="{5E335854-9635-40B5-BB0D-2021DD8A29F1}" destId="{5A2D2A16-5530-4570-8ADF-E6D2F5D0FF7A}" srcOrd="0" destOrd="0" parTransId="{F213EF91-78C8-4E41-A8A1-4553D43A71ED}" sibTransId="{6ADF03A7-7739-4849-8D10-3D8AA6DB0551}"/>
    <dgm:cxn modelId="{799AFFDD-8EE4-49C9-BBC2-FE5708419D39}" srcId="{5E335854-9635-40B5-BB0D-2021DD8A29F1}" destId="{C4C32208-87AD-47EB-8F55-92C861F500DD}" srcOrd="1" destOrd="0" parTransId="{D9F1C9BD-374F-4556-92F7-07FB363793A4}" sibTransId="{A56D251B-3C2B-47C0-BA38-22C34B87B703}"/>
    <dgm:cxn modelId="{EFACB328-3075-43F1-B3F0-BC81F1A5AF6E}" type="presOf" srcId="{B6A2A6E7-CC17-45C4-8720-BBC5848C01C7}" destId="{330BF2DD-7EF4-4FF8-B95D-83C63601A65B}" srcOrd="0" destOrd="1" presId="urn:microsoft.com/office/officeart/2005/8/layout/hList2"/>
    <dgm:cxn modelId="{E500F721-8153-4429-9607-F38A4423A550}" type="presOf" srcId="{AD8C1FF6-AA82-4664-A705-411AE94CC0B3}" destId="{330BF2DD-7EF4-4FF8-B95D-83C63601A65B}" srcOrd="0" destOrd="3" presId="urn:microsoft.com/office/officeart/2005/8/layout/hList2"/>
    <dgm:cxn modelId="{208D4347-3128-4864-A31F-C92C4B7637A5}" type="presOf" srcId="{C30C521F-9D4B-4D48-BBF4-2777CCD83F58}" destId="{EA7E3683-6B30-46F6-8548-B2245DCA5B8C}" srcOrd="0" destOrd="2" presId="urn:microsoft.com/office/officeart/2005/8/layout/hList2"/>
    <dgm:cxn modelId="{8D1F5FC1-C7B8-4206-8DBD-4FDEE7F39C82}" srcId="{4560335E-1791-45B5-A03D-0EC1BFF3B626}" destId="{7AF3EF52-580E-4FE3-B763-D27B67C5C006}" srcOrd="0" destOrd="0" parTransId="{EC4B9D41-347C-4B11-929D-C52992F4C400}" sibTransId="{A10E6D14-6973-45FE-93DB-B0C64DCA2637}"/>
    <dgm:cxn modelId="{F0639185-0457-4EF3-8D71-5BBCA0DDB4ED}" srcId="{5E335854-9635-40B5-BB0D-2021DD8A29F1}" destId="{37D2530D-3AA7-4856-A7AC-CA7220E16AC1}" srcOrd="3" destOrd="0" parTransId="{6E70B854-EF17-47D3-AAA9-39880F447E89}" sibTransId="{6027270F-5DAE-4B9E-803E-F4E18A48653F}"/>
    <dgm:cxn modelId="{26968877-AE05-42AE-9E3E-1FE1197D1831}" srcId="{4560335E-1791-45B5-A03D-0EC1BFF3B626}" destId="{C6183C64-D3DB-4E78-BBCE-955964C93273}" srcOrd="2" destOrd="0" parTransId="{BE666A13-A318-477C-AD4F-711CAF73CE77}" sibTransId="{2666850F-B642-4623-8151-58D610B9E6E9}"/>
    <dgm:cxn modelId="{28190E1F-3AC1-4F6C-9E1A-6F3E69BB3C76}" type="presOf" srcId="{5A2D2A16-5530-4570-8ADF-E6D2F5D0FF7A}" destId="{EA7E3683-6B30-46F6-8548-B2245DCA5B8C}" srcOrd="0" destOrd="0" presId="urn:microsoft.com/office/officeart/2005/8/layout/hList2"/>
    <dgm:cxn modelId="{4999B8D6-913A-4FD3-8378-FC03EC0D44E5}" type="presOf" srcId="{7AF3EF52-580E-4FE3-B763-D27B67C5C006}" destId="{330BF2DD-7EF4-4FF8-B95D-83C63601A65B}" srcOrd="0" destOrd="0" presId="urn:microsoft.com/office/officeart/2005/8/layout/hList2"/>
    <dgm:cxn modelId="{65C90101-93F8-42C9-A517-D23235EDF738}" srcId="{8018B6BF-F8EE-412C-8B9A-0D4222B97C0E}" destId="{4560335E-1791-45B5-A03D-0EC1BFF3B626}" srcOrd="0" destOrd="0" parTransId="{5582AB53-B503-49A2-AF2D-ECC03E17CEF3}" sibTransId="{EAD2C601-A514-415B-B0F0-40CC5BB575A8}"/>
    <dgm:cxn modelId="{D6DD83E0-18D4-492F-9735-E52CA2F97C14}" type="presOf" srcId="{5E335854-9635-40B5-BB0D-2021DD8A29F1}" destId="{8180B73C-7AF2-46FD-B076-B925F8D03A42}" srcOrd="0" destOrd="0" presId="urn:microsoft.com/office/officeart/2005/8/layout/hList2"/>
    <dgm:cxn modelId="{D67FFBAC-FCC9-4DB7-AD78-0E7FACA4AFF6}" type="presParOf" srcId="{4C6A71FE-D3BD-4651-A490-5229DBA0E3D8}" destId="{113E7B0A-7531-498A-AADD-341FC972BA77}" srcOrd="0" destOrd="0" presId="urn:microsoft.com/office/officeart/2005/8/layout/hList2"/>
    <dgm:cxn modelId="{608B24CB-0192-4B8D-B223-94DADB3631A2}" type="presParOf" srcId="{113E7B0A-7531-498A-AADD-341FC972BA77}" destId="{EDEBDF5C-134F-459B-BE99-BBEAE748B726}" srcOrd="0" destOrd="0" presId="urn:microsoft.com/office/officeart/2005/8/layout/hList2"/>
    <dgm:cxn modelId="{E1149CC8-305B-4D96-B276-61B113DE7BCC}" type="presParOf" srcId="{113E7B0A-7531-498A-AADD-341FC972BA77}" destId="{330BF2DD-7EF4-4FF8-B95D-83C63601A65B}" srcOrd="1" destOrd="0" presId="urn:microsoft.com/office/officeart/2005/8/layout/hList2"/>
    <dgm:cxn modelId="{B7B99FF1-FC41-4DC8-9DB8-8F7CB92D243C}" type="presParOf" srcId="{113E7B0A-7531-498A-AADD-341FC972BA77}" destId="{B7DC190C-D627-4C4E-9764-ECB2395226DF}" srcOrd="2" destOrd="0" presId="urn:microsoft.com/office/officeart/2005/8/layout/hList2"/>
    <dgm:cxn modelId="{D80B8D1A-0D1C-4A38-93B5-ADE69023882C}" type="presParOf" srcId="{4C6A71FE-D3BD-4651-A490-5229DBA0E3D8}" destId="{22B9FAF2-ED88-432B-BD6B-59503EA08352}" srcOrd="1" destOrd="0" presId="urn:microsoft.com/office/officeart/2005/8/layout/hList2"/>
    <dgm:cxn modelId="{DA3FFFCB-6CE0-4E6A-BA9A-69ABC65CA244}" type="presParOf" srcId="{4C6A71FE-D3BD-4651-A490-5229DBA0E3D8}" destId="{D5415752-9E07-498C-8563-8F4749DC2F92}" srcOrd="2" destOrd="0" presId="urn:microsoft.com/office/officeart/2005/8/layout/hList2"/>
    <dgm:cxn modelId="{E7D11A4D-AC17-4565-8BC6-C0B8FE9F4AA4}" type="presParOf" srcId="{D5415752-9E07-498C-8563-8F4749DC2F92}" destId="{890A153D-CFE7-4839-9058-079FCEB895E9}" srcOrd="0" destOrd="0" presId="urn:microsoft.com/office/officeart/2005/8/layout/hList2"/>
    <dgm:cxn modelId="{6BB1B550-0D93-445F-BDF6-6F7FFC73D956}" type="presParOf" srcId="{D5415752-9E07-498C-8563-8F4749DC2F92}" destId="{EA7E3683-6B30-46F6-8548-B2245DCA5B8C}" srcOrd="1" destOrd="0" presId="urn:microsoft.com/office/officeart/2005/8/layout/hList2"/>
    <dgm:cxn modelId="{092622FB-2707-4052-91A7-9B4A8FB5D513}" type="presParOf" srcId="{D5415752-9E07-498C-8563-8F4749DC2F92}" destId="{8180B73C-7AF2-46FD-B076-B925F8D03A42}" srcOrd="2" destOrd="0" presId="urn:microsoft.com/office/officeart/2005/8/layout/h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EE8F4B3-A9CF-478E-AB6C-454B6DA5B86B}"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9DA9FAD8-DFDB-4B40-AD30-9AC68F5D2096}">
      <dgm:prSet phldrT="[Text]"/>
      <dgm:spPr/>
      <dgm:t>
        <a:bodyPr/>
        <a:lstStyle/>
        <a:p>
          <a:r>
            <a:rPr lang="en-US" dirty="0" smtClean="0"/>
            <a:t>Simplifies recurring needs</a:t>
          </a:r>
          <a:endParaRPr lang="en-US" dirty="0"/>
        </a:p>
      </dgm:t>
    </dgm:pt>
    <dgm:pt modelId="{693968C3-C424-4FE3-BA18-071DF75D9D25}" type="parTrans" cxnId="{6F52CAFB-D0DC-4303-BF82-C1EAEBDC099F}">
      <dgm:prSet/>
      <dgm:spPr/>
      <dgm:t>
        <a:bodyPr/>
        <a:lstStyle/>
        <a:p>
          <a:endParaRPr lang="en-US"/>
        </a:p>
      </dgm:t>
    </dgm:pt>
    <dgm:pt modelId="{05616943-7AB9-46F4-A112-E83E68F11F11}" type="sibTrans" cxnId="{6F52CAFB-D0DC-4303-BF82-C1EAEBDC099F}">
      <dgm:prSet/>
      <dgm:spPr/>
      <dgm:t>
        <a:bodyPr/>
        <a:lstStyle/>
        <a:p>
          <a:endParaRPr lang="en-US"/>
        </a:p>
      </dgm:t>
    </dgm:pt>
    <dgm:pt modelId="{4F3A89E3-01CA-42EF-AF1B-0BFFAA41794A}">
      <dgm:prSet/>
      <dgm:spPr/>
      <dgm:t>
        <a:bodyPr/>
        <a:lstStyle/>
        <a:p>
          <a:r>
            <a:rPr lang="en-US" dirty="0" smtClean="0"/>
            <a:t>Quantity discounts</a:t>
          </a:r>
        </a:p>
      </dgm:t>
    </dgm:pt>
    <dgm:pt modelId="{E25DAD00-68FC-4A7B-A45C-E13633EFE2CD}" type="parTrans" cxnId="{287F37F9-1B2A-47FD-81E2-7A9C71A4AA2D}">
      <dgm:prSet/>
      <dgm:spPr/>
      <dgm:t>
        <a:bodyPr/>
        <a:lstStyle/>
        <a:p>
          <a:endParaRPr lang="en-US"/>
        </a:p>
      </dgm:t>
    </dgm:pt>
    <dgm:pt modelId="{7A1AA284-A96E-45BB-9030-B69C8509D862}" type="sibTrans" cxnId="{287F37F9-1B2A-47FD-81E2-7A9C71A4AA2D}">
      <dgm:prSet/>
      <dgm:spPr/>
      <dgm:t>
        <a:bodyPr/>
        <a:lstStyle/>
        <a:p>
          <a:endParaRPr lang="en-US"/>
        </a:p>
      </dgm:t>
    </dgm:pt>
    <dgm:pt modelId="{E068CF8C-3C8D-4B6E-A169-326D6C7556F3}">
      <dgm:prSet/>
      <dgm:spPr/>
      <dgm:t>
        <a:bodyPr/>
        <a:lstStyle/>
        <a:p>
          <a:r>
            <a:rPr lang="en-US" dirty="0" smtClean="0"/>
            <a:t>Saves administrative time</a:t>
          </a:r>
        </a:p>
      </dgm:t>
    </dgm:pt>
    <dgm:pt modelId="{FC59C48C-759A-45DA-8CAA-166D8E56855E}" type="parTrans" cxnId="{AFE72E8C-6935-499E-BE13-B62CAAD9E29A}">
      <dgm:prSet/>
      <dgm:spPr/>
      <dgm:t>
        <a:bodyPr/>
        <a:lstStyle/>
        <a:p>
          <a:endParaRPr lang="en-US"/>
        </a:p>
      </dgm:t>
    </dgm:pt>
    <dgm:pt modelId="{60CA5C85-2AFC-409C-A34C-F414780107C2}" type="sibTrans" cxnId="{AFE72E8C-6935-499E-BE13-B62CAAD9E29A}">
      <dgm:prSet/>
      <dgm:spPr/>
      <dgm:t>
        <a:bodyPr/>
        <a:lstStyle/>
        <a:p>
          <a:endParaRPr lang="en-US"/>
        </a:p>
      </dgm:t>
    </dgm:pt>
    <dgm:pt modelId="{BF66198B-25D4-4CEB-AB86-10E607470544}">
      <dgm:prSet/>
      <dgm:spPr/>
      <dgm:t>
        <a:bodyPr/>
        <a:lstStyle/>
        <a:p>
          <a:r>
            <a:rPr lang="en-US" dirty="0" smtClean="0"/>
            <a:t>Reduces paperwork</a:t>
          </a:r>
        </a:p>
      </dgm:t>
    </dgm:pt>
    <dgm:pt modelId="{8DF5D2C3-5353-4095-8038-C70A8E4E9BFD}" type="parTrans" cxnId="{59B7990E-8004-48D0-BADB-8A13D0DC0053}">
      <dgm:prSet/>
      <dgm:spPr/>
      <dgm:t>
        <a:bodyPr/>
        <a:lstStyle/>
        <a:p>
          <a:endParaRPr lang="en-US"/>
        </a:p>
      </dgm:t>
    </dgm:pt>
    <dgm:pt modelId="{AB774C77-DDDD-43C3-80C4-EE5391E87668}" type="sibTrans" cxnId="{59B7990E-8004-48D0-BADB-8A13D0DC0053}">
      <dgm:prSet/>
      <dgm:spPr/>
      <dgm:t>
        <a:bodyPr/>
        <a:lstStyle/>
        <a:p>
          <a:endParaRPr lang="en-US"/>
        </a:p>
      </dgm:t>
    </dgm:pt>
    <dgm:pt modelId="{8F577392-8E7A-4221-BF96-D0B2CCA2C047}">
      <dgm:prSet phldrT="[Text]"/>
      <dgm:spPr/>
      <dgm:t>
        <a:bodyPr/>
        <a:lstStyle/>
        <a:p>
          <a:r>
            <a:rPr lang="en-US" dirty="0" smtClean="0"/>
            <a:t>Benefits</a:t>
          </a:r>
          <a:endParaRPr lang="en-US" dirty="0"/>
        </a:p>
      </dgm:t>
    </dgm:pt>
    <dgm:pt modelId="{01A6E677-0E50-4CD0-BA57-7F8914AEE8D4}" type="parTrans" cxnId="{12F050D6-C939-433C-BA84-C4769ED79212}">
      <dgm:prSet/>
      <dgm:spPr/>
      <dgm:t>
        <a:bodyPr/>
        <a:lstStyle/>
        <a:p>
          <a:endParaRPr lang="en-US"/>
        </a:p>
      </dgm:t>
    </dgm:pt>
    <dgm:pt modelId="{B965C0D9-5CDE-4DEE-806A-6C1F836BF316}" type="sibTrans" cxnId="{12F050D6-C939-433C-BA84-C4769ED79212}">
      <dgm:prSet/>
      <dgm:spPr/>
      <dgm:t>
        <a:bodyPr/>
        <a:lstStyle/>
        <a:p>
          <a:endParaRPr lang="en-US"/>
        </a:p>
      </dgm:t>
    </dgm:pt>
    <dgm:pt modelId="{1F686732-D333-4BE3-8285-16088BC43B45}" type="pres">
      <dgm:prSet presAssocID="{DEE8F4B3-A9CF-478E-AB6C-454B6DA5B86B}" presName="compositeShape" presStyleCnt="0">
        <dgm:presLayoutVars>
          <dgm:chMax val="2"/>
          <dgm:dir/>
          <dgm:resizeHandles val="exact"/>
        </dgm:presLayoutVars>
      </dgm:prSet>
      <dgm:spPr/>
      <dgm:t>
        <a:bodyPr/>
        <a:lstStyle/>
        <a:p>
          <a:endParaRPr lang="en-US"/>
        </a:p>
      </dgm:t>
    </dgm:pt>
    <dgm:pt modelId="{A74A8440-8B0A-4857-A031-7F806FB7903A}" type="pres">
      <dgm:prSet presAssocID="{8F577392-8E7A-4221-BF96-D0B2CCA2C047}" presName="upArrow" presStyleLbl="node1" presStyleIdx="0" presStyleCnt="1"/>
      <dgm:spPr/>
    </dgm:pt>
    <dgm:pt modelId="{AC906536-0DD2-43C3-904E-7553C1819A93}" type="pres">
      <dgm:prSet presAssocID="{8F577392-8E7A-4221-BF96-D0B2CCA2C047}" presName="upArrowText" presStyleLbl="revTx" presStyleIdx="0" presStyleCnt="1">
        <dgm:presLayoutVars>
          <dgm:chMax val="0"/>
          <dgm:bulletEnabled val="1"/>
        </dgm:presLayoutVars>
      </dgm:prSet>
      <dgm:spPr/>
      <dgm:t>
        <a:bodyPr/>
        <a:lstStyle/>
        <a:p>
          <a:endParaRPr lang="en-US"/>
        </a:p>
      </dgm:t>
    </dgm:pt>
  </dgm:ptLst>
  <dgm:cxnLst>
    <dgm:cxn modelId="{72FF26D9-37A8-4B2E-BDCF-9ED52CD35140}" type="presOf" srcId="{BF66198B-25D4-4CEB-AB86-10E607470544}" destId="{AC906536-0DD2-43C3-904E-7553C1819A93}" srcOrd="0" destOrd="4" presId="urn:microsoft.com/office/officeart/2005/8/layout/arrow4"/>
    <dgm:cxn modelId="{EF09DA3A-6FB6-4CD8-9A8A-3C59233BD159}" type="presOf" srcId="{4F3A89E3-01CA-42EF-AF1B-0BFFAA41794A}" destId="{AC906536-0DD2-43C3-904E-7553C1819A93}" srcOrd="0" destOrd="2" presId="urn:microsoft.com/office/officeart/2005/8/layout/arrow4"/>
    <dgm:cxn modelId="{CB2368AE-80E6-4053-8BA7-A5D6BC1F2122}" type="presOf" srcId="{E068CF8C-3C8D-4B6E-A169-326D6C7556F3}" destId="{AC906536-0DD2-43C3-904E-7553C1819A93}" srcOrd="0" destOrd="3" presId="urn:microsoft.com/office/officeart/2005/8/layout/arrow4"/>
    <dgm:cxn modelId="{B0DBADF3-BD9C-42DD-955B-09692F33ECF4}" type="presOf" srcId="{8F577392-8E7A-4221-BF96-D0B2CCA2C047}" destId="{AC906536-0DD2-43C3-904E-7553C1819A93}" srcOrd="0" destOrd="0" presId="urn:microsoft.com/office/officeart/2005/8/layout/arrow4"/>
    <dgm:cxn modelId="{287F37F9-1B2A-47FD-81E2-7A9C71A4AA2D}" srcId="{8F577392-8E7A-4221-BF96-D0B2CCA2C047}" destId="{4F3A89E3-01CA-42EF-AF1B-0BFFAA41794A}" srcOrd="1" destOrd="0" parTransId="{E25DAD00-68FC-4A7B-A45C-E13633EFE2CD}" sibTransId="{7A1AA284-A96E-45BB-9030-B69C8509D862}"/>
    <dgm:cxn modelId="{6F52CAFB-D0DC-4303-BF82-C1EAEBDC099F}" srcId="{8F577392-8E7A-4221-BF96-D0B2CCA2C047}" destId="{9DA9FAD8-DFDB-4B40-AD30-9AC68F5D2096}" srcOrd="0" destOrd="0" parTransId="{693968C3-C424-4FE3-BA18-071DF75D9D25}" sibTransId="{05616943-7AB9-46F4-A112-E83E68F11F11}"/>
    <dgm:cxn modelId="{59B7990E-8004-48D0-BADB-8A13D0DC0053}" srcId="{8F577392-8E7A-4221-BF96-D0B2CCA2C047}" destId="{BF66198B-25D4-4CEB-AB86-10E607470544}" srcOrd="3" destOrd="0" parTransId="{8DF5D2C3-5353-4095-8038-C70A8E4E9BFD}" sibTransId="{AB774C77-DDDD-43C3-80C4-EE5391E87668}"/>
    <dgm:cxn modelId="{84DF2904-9713-4B03-8897-0672F74DF5BB}" type="presOf" srcId="{9DA9FAD8-DFDB-4B40-AD30-9AC68F5D2096}" destId="{AC906536-0DD2-43C3-904E-7553C1819A93}" srcOrd="0" destOrd="1" presId="urn:microsoft.com/office/officeart/2005/8/layout/arrow4"/>
    <dgm:cxn modelId="{12F050D6-C939-433C-BA84-C4769ED79212}" srcId="{DEE8F4B3-A9CF-478E-AB6C-454B6DA5B86B}" destId="{8F577392-8E7A-4221-BF96-D0B2CCA2C047}" srcOrd="0" destOrd="0" parTransId="{01A6E677-0E50-4CD0-BA57-7F8914AEE8D4}" sibTransId="{B965C0D9-5CDE-4DEE-806A-6C1F836BF316}"/>
    <dgm:cxn modelId="{9103F790-B01D-436A-865D-61F18C0A9CC3}" type="presOf" srcId="{DEE8F4B3-A9CF-478E-AB6C-454B6DA5B86B}" destId="{1F686732-D333-4BE3-8285-16088BC43B45}" srcOrd="0" destOrd="0" presId="urn:microsoft.com/office/officeart/2005/8/layout/arrow4"/>
    <dgm:cxn modelId="{AFE72E8C-6935-499E-BE13-B62CAAD9E29A}" srcId="{8F577392-8E7A-4221-BF96-D0B2CCA2C047}" destId="{E068CF8C-3C8D-4B6E-A169-326D6C7556F3}" srcOrd="2" destOrd="0" parTransId="{FC59C48C-759A-45DA-8CAA-166D8E56855E}" sibTransId="{60CA5C85-2AFC-409C-A34C-F414780107C2}"/>
    <dgm:cxn modelId="{76CDD05F-691C-4485-9B7E-748B7CFC6A15}" type="presParOf" srcId="{1F686732-D333-4BE3-8285-16088BC43B45}" destId="{A74A8440-8B0A-4857-A031-7F806FB7903A}" srcOrd="0" destOrd="0" presId="urn:microsoft.com/office/officeart/2005/8/layout/arrow4"/>
    <dgm:cxn modelId="{06F204DE-7E65-4042-91D0-5EF0938F4738}" type="presParOf" srcId="{1F686732-D333-4BE3-8285-16088BC43B45}" destId="{AC906536-0DD2-43C3-904E-7553C1819A93}" srcOrd="1" destOrd="0" presId="urn:microsoft.com/office/officeart/2005/8/layout/arrow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410261-92ED-4DEB-B6DA-66662C1C3271}"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B8A85374-F8AB-4F23-8D52-920491B65FC5}">
      <dgm:prSet phldrT="[Text]"/>
      <dgm:spPr/>
      <dgm:t>
        <a:bodyPr/>
        <a:lstStyle/>
        <a:p>
          <a:r>
            <a:rPr lang="en-US" dirty="0" smtClean="0"/>
            <a:t>Don’t:</a:t>
          </a:r>
          <a:endParaRPr lang="en-US" dirty="0"/>
        </a:p>
      </dgm:t>
    </dgm:pt>
    <dgm:pt modelId="{139BAAE1-F30B-4DFD-888F-25B2F05574D5}" type="parTrans" cxnId="{430E5436-085F-4C60-AA79-347819CBE518}">
      <dgm:prSet/>
      <dgm:spPr/>
      <dgm:t>
        <a:bodyPr/>
        <a:lstStyle/>
        <a:p>
          <a:endParaRPr lang="en-US"/>
        </a:p>
      </dgm:t>
    </dgm:pt>
    <dgm:pt modelId="{DC485CE4-4FF0-4B24-9A23-142DCB4F4B79}" type="sibTrans" cxnId="{430E5436-085F-4C60-AA79-347819CBE518}">
      <dgm:prSet/>
      <dgm:spPr/>
      <dgm:t>
        <a:bodyPr/>
        <a:lstStyle/>
        <a:p>
          <a:endParaRPr lang="en-US"/>
        </a:p>
      </dgm:t>
    </dgm:pt>
    <dgm:pt modelId="{1B27E2EE-EF58-401E-9AC8-00255752CD1A}">
      <dgm:prSet phldrT="[Text]" custT="1"/>
      <dgm:spPr/>
      <dgm:t>
        <a:bodyPr/>
        <a:lstStyle/>
        <a:p>
          <a:r>
            <a:rPr lang="en-US" sz="2000" b="1" dirty="0" smtClean="0"/>
            <a:t>Exceed the base period of your MAS contract</a:t>
          </a:r>
          <a:endParaRPr lang="en-US" sz="2000" b="1" dirty="0"/>
        </a:p>
      </dgm:t>
    </dgm:pt>
    <dgm:pt modelId="{CF08FC37-91AB-4395-B5D5-411877F1BECA}" type="parTrans" cxnId="{D0C8F4D4-A61C-462A-B727-4F7C1851072A}">
      <dgm:prSet/>
      <dgm:spPr/>
      <dgm:t>
        <a:bodyPr/>
        <a:lstStyle/>
        <a:p>
          <a:endParaRPr lang="en-US"/>
        </a:p>
      </dgm:t>
    </dgm:pt>
    <dgm:pt modelId="{9EDE2F57-0541-4FBB-B0AF-BF7F2BDDCC1D}" type="sibTrans" cxnId="{D0C8F4D4-A61C-462A-B727-4F7C1851072A}">
      <dgm:prSet/>
      <dgm:spPr/>
      <dgm:t>
        <a:bodyPr/>
        <a:lstStyle/>
        <a:p>
          <a:endParaRPr lang="en-US"/>
        </a:p>
      </dgm:t>
    </dgm:pt>
    <dgm:pt modelId="{5E9CBC47-4EE7-479B-9BB9-9A2CC6FFBFB1}">
      <dgm:prSet phldrT="[Text]"/>
      <dgm:spPr/>
      <dgm:t>
        <a:bodyPr/>
        <a:lstStyle/>
        <a:p>
          <a:r>
            <a:rPr lang="en-US" dirty="0" smtClean="0"/>
            <a:t>Do:</a:t>
          </a:r>
          <a:endParaRPr lang="en-US" dirty="0"/>
        </a:p>
      </dgm:t>
    </dgm:pt>
    <dgm:pt modelId="{6BE07FEF-A66F-4390-9307-B29EFF6D9499}" type="parTrans" cxnId="{6A010897-E793-450D-B12F-6344695FF32B}">
      <dgm:prSet/>
      <dgm:spPr/>
      <dgm:t>
        <a:bodyPr/>
        <a:lstStyle/>
        <a:p>
          <a:endParaRPr lang="en-US"/>
        </a:p>
      </dgm:t>
    </dgm:pt>
    <dgm:pt modelId="{1750B0FB-9E58-4D62-8C0D-E9960E7E54CC}" type="sibTrans" cxnId="{6A010897-E793-450D-B12F-6344695FF32B}">
      <dgm:prSet/>
      <dgm:spPr/>
      <dgm:t>
        <a:bodyPr/>
        <a:lstStyle/>
        <a:p>
          <a:endParaRPr lang="en-US"/>
        </a:p>
      </dgm:t>
    </dgm:pt>
    <dgm:pt modelId="{57F3E6AF-1DB7-4FF9-A33D-0F51D630C458}">
      <dgm:prSet phldrT="[Text]" custT="1"/>
      <dgm:spPr/>
      <dgm:t>
        <a:bodyPr/>
        <a:lstStyle/>
        <a:p>
          <a:r>
            <a:rPr lang="en-US" sz="2000" b="1" dirty="0" smtClean="0"/>
            <a:t>Provide Additional Discounts</a:t>
          </a:r>
          <a:endParaRPr lang="en-US" sz="2000" b="1" dirty="0"/>
        </a:p>
      </dgm:t>
    </dgm:pt>
    <dgm:pt modelId="{C2742001-4179-43F2-B6F6-BD54C7B4CFD9}" type="parTrans" cxnId="{6D814CDC-60ED-4874-A550-A9FAA9CFF955}">
      <dgm:prSet/>
      <dgm:spPr/>
      <dgm:t>
        <a:bodyPr/>
        <a:lstStyle/>
        <a:p>
          <a:endParaRPr lang="en-US"/>
        </a:p>
      </dgm:t>
    </dgm:pt>
    <dgm:pt modelId="{092BB647-9FBD-4B9B-B14B-D0367C7CD6FB}" type="sibTrans" cxnId="{6D814CDC-60ED-4874-A550-A9FAA9CFF955}">
      <dgm:prSet/>
      <dgm:spPr/>
      <dgm:t>
        <a:bodyPr/>
        <a:lstStyle/>
        <a:p>
          <a:endParaRPr lang="en-US"/>
        </a:p>
      </dgm:t>
    </dgm:pt>
    <dgm:pt modelId="{CA0CADC9-6A28-4782-B4C8-608D8752BCE9}">
      <dgm:prSet phldrT="[Text]" custT="1"/>
      <dgm:spPr/>
      <dgm:t>
        <a:bodyPr/>
        <a:lstStyle/>
        <a:p>
          <a:r>
            <a:rPr lang="en-US" sz="2000" b="1" dirty="0" smtClean="0"/>
            <a:t>Report Sales</a:t>
          </a:r>
          <a:endParaRPr lang="en-US" sz="2000" b="1" dirty="0"/>
        </a:p>
      </dgm:t>
    </dgm:pt>
    <dgm:pt modelId="{E3D8BE58-E6E8-4F25-86E5-034855DA3430}" type="parTrans" cxnId="{28CBE17A-C1FA-4591-910D-490A66C0D3E6}">
      <dgm:prSet/>
      <dgm:spPr/>
      <dgm:t>
        <a:bodyPr/>
        <a:lstStyle/>
        <a:p>
          <a:endParaRPr lang="en-US"/>
        </a:p>
      </dgm:t>
    </dgm:pt>
    <dgm:pt modelId="{EC1233E0-67C7-449D-A84E-AA99889CC942}" type="sibTrans" cxnId="{28CBE17A-C1FA-4591-910D-490A66C0D3E6}">
      <dgm:prSet/>
      <dgm:spPr/>
      <dgm:t>
        <a:bodyPr/>
        <a:lstStyle/>
        <a:p>
          <a:endParaRPr lang="en-US"/>
        </a:p>
      </dgm:t>
    </dgm:pt>
    <dgm:pt modelId="{9B123EC4-352A-4076-B255-04FA4E95F766}" type="pres">
      <dgm:prSet presAssocID="{B4410261-92ED-4DEB-B6DA-66662C1C3271}" presName="outerComposite" presStyleCnt="0">
        <dgm:presLayoutVars>
          <dgm:chMax val="2"/>
          <dgm:animLvl val="lvl"/>
          <dgm:resizeHandles val="exact"/>
        </dgm:presLayoutVars>
      </dgm:prSet>
      <dgm:spPr/>
      <dgm:t>
        <a:bodyPr/>
        <a:lstStyle/>
        <a:p>
          <a:endParaRPr lang="en-US"/>
        </a:p>
      </dgm:t>
    </dgm:pt>
    <dgm:pt modelId="{E67EE1A1-C382-4744-9BC3-12E477DF848F}" type="pres">
      <dgm:prSet presAssocID="{B4410261-92ED-4DEB-B6DA-66662C1C3271}" presName="dummyMaxCanvas" presStyleCnt="0"/>
      <dgm:spPr/>
    </dgm:pt>
    <dgm:pt modelId="{06E447A1-A507-4226-A674-210022833893}" type="pres">
      <dgm:prSet presAssocID="{B4410261-92ED-4DEB-B6DA-66662C1C3271}" presName="parentComposite" presStyleCnt="0"/>
      <dgm:spPr/>
    </dgm:pt>
    <dgm:pt modelId="{FCF63D11-FC98-4C2E-865B-B2A7FE2391CE}" type="pres">
      <dgm:prSet presAssocID="{B4410261-92ED-4DEB-B6DA-66662C1C3271}" presName="parent1" presStyleLbl="alignAccFollowNode1" presStyleIdx="0" presStyleCnt="4" custScaleX="162818" custLinFactNeighborX="-27933">
        <dgm:presLayoutVars>
          <dgm:chMax val="4"/>
        </dgm:presLayoutVars>
      </dgm:prSet>
      <dgm:spPr/>
      <dgm:t>
        <a:bodyPr/>
        <a:lstStyle/>
        <a:p>
          <a:endParaRPr lang="en-US"/>
        </a:p>
      </dgm:t>
    </dgm:pt>
    <dgm:pt modelId="{A1A8ACB7-3FD5-4A58-8BD2-67A54F676A6C}" type="pres">
      <dgm:prSet presAssocID="{B4410261-92ED-4DEB-B6DA-66662C1C3271}" presName="parent2" presStyleLbl="alignAccFollowNode1" presStyleIdx="1" presStyleCnt="4" custScaleX="162818" custLinFactNeighborX="51086">
        <dgm:presLayoutVars>
          <dgm:chMax val="4"/>
        </dgm:presLayoutVars>
      </dgm:prSet>
      <dgm:spPr/>
      <dgm:t>
        <a:bodyPr/>
        <a:lstStyle/>
        <a:p>
          <a:endParaRPr lang="en-US"/>
        </a:p>
      </dgm:t>
    </dgm:pt>
    <dgm:pt modelId="{E804F432-4186-4707-BA63-04FCB978E5A5}" type="pres">
      <dgm:prSet presAssocID="{B4410261-92ED-4DEB-B6DA-66662C1C3271}" presName="childrenComposite" presStyleCnt="0"/>
      <dgm:spPr/>
    </dgm:pt>
    <dgm:pt modelId="{3B1D0DC7-29EB-4D37-AECF-B795A5F0E35C}" type="pres">
      <dgm:prSet presAssocID="{B4410261-92ED-4DEB-B6DA-66662C1C3271}" presName="dummyMaxCanvas_ChildArea" presStyleCnt="0"/>
      <dgm:spPr/>
    </dgm:pt>
    <dgm:pt modelId="{57115B58-A387-473E-8D92-A30F055D437E}" type="pres">
      <dgm:prSet presAssocID="{B4410261-92ED-4DEB-B6DA-66662C1C3271}" presName="fulcrum" presStyleLbl="alignAccFollowNode1" presStyleIdx="2" presStyleCnt="4"/>
      <dgm:spPr/>
    </dgm:pt>
    <dgm:pt modelId="{D8372BF8-B423-42CC-B712-F78FD8244DE5}" type="pres">
      <dgm:prSet presAssocID="{B4410261-92ED-4DEB-B6DA-66662C1C3271}" presName="balance_12" presStyleLbl="alignAccFollowNode1" presStyleIdx="3" presStyleCnt="4" custScaleX="196089" custScaleY="169225">
        <dgm:presLayoutVars>
          <dgm:bulletEnabled val="1"/>
        </dgm:presLayoutVars>
      </dgm:prSet>
      <dgm:spPr/>
    </dgm:pt>
    <dgm:pt modelId="{9785384E-B524-49DC-BDA3-55AB6B46AB8C}" type="pres">
      <dgm:prSet presAssocID="{B4410261-92ED-4DEB-B6DA-66662C1C3271}" presName="right_12_1" presStyleLbl="node1" presStyleIdx="0" presStyleCnt="3" custScaleX="182984" custLinFactNeighborX="38347" custLinFactNeighborY="-4640">
        <dgm:presLayoutVars>
          <dgm:bulletEnabled val="1"/>
        </dgm:presLayoutVars>
      </dgm:prSet>
      <dgm:spPr/>
      <dgm:t>
        <a:bodyPr/>
        <a:lstStyle/>
        <a:p>
          <a:endParaRPr lang="en-US"/>
        </a:p>
      </dgm:t>
    </dgm:pt>
    <dgm:pt modelId="{05184B87-F452-4F67-ADD6-27777E513692}" type="pres">
      <dgm:prSet presAssocID="{B4410261-92ED-4DEB-B6DA-66662C1C3271}" presName="right_12_2" presStyleLbl="node1" presStyleIdx="1" presStyleCnt="3" custScaleX="182984" custLinFactNeighborX="38347" custLinFactNeighborY="-4640">
        <dgm:presLayoutVars>
          <dgm:bulletEnabled val="1"/>
        </dgm:presLayoutVars>
      </dgm:prSet>
      <dgm:spPr/>
      <dgm:t>
        <a:bodyPr/>
        <a:lstStyle/>
        <a:p>
          <a:endParaRPr lang="en-US"/>
        </a:p>
      </dgm:t>
    </dgm:pt>
    <dgm:pt modelId="{90F79586-A00E-49F8-A819-AD490E77FFE9}" type="pres">
      <dgm:prSet presAssocID="{B4410261-92ED-4DEB-B6DA-66662C1C3271}" presName="left_12_1" presStyleLbl="node1" presStyleIdx="2" presStyleCnt="3" custScaleX="182984" custLinFactNeighborX="-35423" custLinFactNeighborY="-10933">
        <dgm:presLayoutVars>
          <dgm:bulletEnabled val="1"/>
        </dgm:presLayoutVars>
      </dgm:prSet>
      <dgm:spPr/>
      <dgm:t>
        <a:bodyPr/>
        <a:lstStyle/>
        <a:p>
          <a:endParaRPr lang="en-US"/>
        </a:p>
      </dgm:t>
    </dgm:pt>
  </dgm:ptLst>
  <dgm:cxnLst>
    <dgm:cxn modelId="{6B55509B-2BF2-41BE-AFA3-B37CA184BAAF}" type="presOf" srcId="{CA0CADC9-6A28-4782-B4C8-608D8752BCE9}" destId="{05184B87-F452-4F67-ADD6-27777E513692}" srcOrd="0" destOrd="0" presId="urn:microsoft.com/office/officeart/2005/8/layout/balance1"/>
    <dgm:cxn modelId="{28CBE17A-C1FA-4591-910D-490A66C0D3E6}" srcId="{5E9CBC47-4EE7-479B-9BB9-9A2CC6FFBFB1}" destId="{CA0CADC9-6A28-4782-B4C8-608D8752BCE9}" srcOrd="1" destOrd="0" parTransId="{E3D8BE58-E6E8-4F25-86E5-034855DA3430}" sibTransId="{EC1233E0-67C7-449D-A84E-AA99889CC942}"/>
    <dgm:cxn modelId="{39265D91-7958-4E01-91FD-00A8B1EBC078}" type="presOf" srcId="{B8A85374-F8AB-4F23-8D52-920491B65FC5}" destId="{FCF63D11-FC98-4C2E-865B-B2A7FE2391CE}" srcOrd="0" destOrd="0" presId="urn:microsoft.com/office/officeart/2005/8/layout/balance1"/>
    <dgm:cxn modelId="{430E5436-085F-4C60-AA79-347819CBE518}" srcId="{B4410261-92ED-4DEB-B6DA-66662C1C3271}" destId="{B8A85374-F8AB-4F23-8D52-920491B65FC5}" srcOrd="0" destOrd="0" parTransId="{139BAAE1-F30B-4DFD-888F-25B2F05574D5}" sibTransId="{DC485CE4-4FF0-4B24-9A23-142DCB4F4B79}"/>
    <dgm:cxn modelId="{6A010897-E793-450D-B12F-6344695FF32B}" srcId="{B4410261-92ED-4DEB-B6DA-66662C1C3271}" destId="{5E9CBC47-4EE7-479B-9BB9-9A2CC6FFBFB1}" srcOrd="1" destOrd="0" parTransId="{6BE07FEF-A66F-4390-9307-B29EFF6D9499}" sibTransId="{1750B0FB-9E58-4D62-8C0D-E9960E7E54CC}"/>
    <dgm:cxn modelId="{D0C8F4D4-A61C-462A-B727-4F7C1851072A}" srcId="{B8A85374-F8AB-4F23-8D52-920491B65FC5}" destId="{1B27E2EE-EF58-401E-9AC8-00255752CD1A}" srcOrd="0" destOrd="0" parTransId="{CF08FC37-91AB-4395-B5D5-411877F1BECA}" sibTransId="{9EDE2F57-0541-4FBB-B0AF-BF7F2BDDCC1D}"/>
    <dgm:cxn modelId="{C74B408F-E593-4850-AFEC-B0E06427087C}" type="presOf" srcId="{B4410261-92ED-4DEB-B6DA-66662C1C3271}" destId="{9B123EC4-352A-4076-B255-04FA4E95F766}" srcOrd="0" destOrd="0" presId="urn:microsoft.com/office/officeart/2005/8/layout/balance1"/>
    <dgm:cxn modelId="{F27A127E-0C03-48FA-B917-E8CD89B7C952}" type="presOf" srcId="{5E9CBC47-4EE7-479B-9BB9-9A2CC6FFBFB1}" destId="{A1A8ACB7-3FD5-4A58-8BD2-67A54F676A6C}" srcOrd="0" destOrd="0" presId="urn:microsoft.com/office/officeart/2005/8/layout/balance1"/>
    <dgm:cxn modelId="{7C44C500-872D-47EE-B5B9-232CB622A51F}" type="presOf" srcId="{57F3E6AF-1DB7-4FF9-A33D-0F51D630C458}" destId="{9785384E-B524-49DC-BDA3-55AB6B46AB8C}" srcOrd="0" destOrd="0" presId="urn:microsoft.com/office/officeart/2005/8/layout/balance1"/>
    <dgm:cxn modelId="{CBA4385E-130E-49BC-AC7B-13225F7BD65A}" type="presOf" srcId="{1B27E2EE-EF58-401E-9AC8-00255752CD1A}" destId="{90F79586-A00E-49F8-A819-AD490E77FFE9}" srcOrd="0" destOrd="0" presId="urn:microsoft.com/office/officeart/2005/8/layout/balance1"/>
    <dgm:cxn modelId="{6D814CDC-60ED-4874-A550-A9FAA9CFF955}" srcId="{5E9CBC47-4EE7-479B-9BB9-9A2CC6FFBFB1}" destId="{57F3E6AF-1DB7-4FF9-A33D-0F51D630C458}" srcOrd="0" destOrd="0" parTransId="{C2742001-4179-43F2-B6F6-BD54C7B4CFD9}" sibTransId="{092BB647-9FBD-4B9B-B14B-D0367C7CD6FB}"/>
    <dgm:cxn modelId="{037A3274-1406-41F2-9BDB-5930D60F9E5A}" type="presParOf" srcId="{9B123EC4-352A-4076-B255-04FA4E95F766}" destId="{E67EE1A1-C382-4744-9BC3-12E477DF848F}" srcOrd="0" destOrd="0" presId="urn:microsoft.com/office/officeart/2005/8/layout/balance1"/>
    <dgm:cxn modelId="{DF162CA5-AD24-4D82-BB7B-0F851740FB34}" type="presParOf" srcId="{9B123EC4-352A-4076-B255-04FA4E95F766}" destId="{06E447A1-A507-4226-A674-210022833893}" srcOrd="1" destOrd="0" presId="urn:microsoft.com/office/officeart/2005/8/layout/balance1"/>
    <dgm:cxn modelId="{819DCDD4-7478-4684-8119-8996ABF047A5}" type="presParOf" srcId="{06E447A1-A507-4226-A674-210022833893}" destId="{FCF63D11-FC98-4C2E-865B-B2A7FE2391CE}" srcOrd="0" destOrd="0" presId="urn:microsoft.com/office/officeart/2005/8/layout/balance1"/>
    <dgm:cxn modelId="{86CE8AE1-FDFC-48E8-B9C5-5DEF7E18E379}" type="presParOf" srcId="{06E447A1-A507-4226-A674-210022833893}" destId="{A1A8ACB7-3FD5-4A58-8BD2-67A54F676A6C}" srcOrd="1" destOrd="0" presId="urn:microsoft.com/office/officeart/2005/8/layout/balance1"/>
    <dgm:cxn modelId="{EB9DFE2E-85E6-4DA7-94F7-226EB0F7361C}" type="presParOf" srcId="{9B123EC4-352A-4076-B255-04FA4E95F766}" destId="{E804F432-4186-4707-BA63-04FCB978E5A5}" srcOrd="2" destOrd="0" presId="urn:microsoft.com/office/officeart/2005/8/layout/balance1"/>
    <dgm:cxn modelId="{0483A3C3-AB03-41C6-AC4F-2541DA0D4BD5}" type="presParOf" srcId="{E804F432-4186-4707-BA63-04FCB978E5A5}" destId="{3B1D0DC7-29EB-4D37-AECF-B795A5F0E35C}" srcOrd="0" destOrd="0" presId="urn:microsoft.com/office/officeart/2005/8/layout/balance1"/>
    <dgm:cxn modelId="{9160B137-1DBB-48E7-826A-C29DD0CF967E}" type="presParOf" srcId="{E804F432-4186-4707-BA63-04FCB978E5A5}" destId="{57115B58-A387-473E-8D92-A30F055D437E}" srcOrd="1" destOrd="0" presId="urn:microsoft.com/office/officeart/2005/8/layout/balance1"/>
    <dgm:cxn modelId="{F1A33995-3509-4C75-ADE8-B4701ACD4FE0}" type="presParOf" srcId="{E804F432-4186-4707-BA63-04FCB978E5A5}" destId="{D8372BF8-B423-42CC-B712-F78FD8244DE5}" srcOrd="2" destOrd="0" presId="urn:microsoft.com/office/officeart/2005/8/layout/balance1"/>
    <dgm:cxn modelId="{AAE3E549-ABD4-43E4-91BE-03921BD5C000}" type="presParOf" srcId="{E804F432-4186-4707-BA63-04FCB978E5A5}" destId="{9785384E-B524-49DC-BDA3-55AB6B46AB8C}" srcOrd="3" destOrd="0" presId="urn:microsoft.com/office/officeart/2005/8/layout/balance1"/>
    <dgm:cxn modelId="{02524E8C-A287-4943-A623-882E00A7F3FB}" type="presParOf" srcId="{E804F432-4186-4707-BA63-04FCB978E5A5}" destId="{05184B87-F452-4F67-ADD6-27777E513692}" srcOrd="4" destOrd="0" presId="urn:microsoft.com/office/officeart/2005/8/layout/balance1"/>
    <dgm:cxn modelId="{A344C2F5-4967-4D45-81E9-1326286306A7}" type="presParOf" srcId="{E804F432-4186-4707-BA63-04FCB978E5A5}" destId="{90F79586-A00E-49F8-A819-AD490E77FFE9}" srcOrd="5" destOrd="0" presId="urn:microsoft.com/office/officeart/2005/8/layout/balance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5E3C58-E9E6-4FF6-B88F-5590D9C98DF1}"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5EEF482-05C9-42AA-AB0E-B365CDBFF05D}">
      <dgm:prSet phldrT="[Text]"/>
      <dgm:spPr/>
      <dgm:t>
        <a:bodyPr/>
        <a:lstStyle/>
        <a:p>
          <a:r>
            <a:rPr lang="en-US" dirty="0" smtClean="0"/>
            <a:t>Your Company</a:t>
          </a:r>
          <a:endParaRPr lang="en-US" dirty="0"/>
        </a:p>
      </dgm:t>
    </dgm:pt>
    <dgm:pt modelId="{AA37AC4A-9E7F-42D9-9DFB-9531696108BD}" type="parTrans" cxnId="{AFBDCDEB-FE20-4623-BDF5-8AFE8A72E2DB}">
      <dgm:prSet/>
      <dgm:spPr/>
      <dgm:t>
        <a:bodyPr/>
        <a:lstStyle/>
        <a:p>
          <a:endParaRPr lang="en-US"/>
        </a:p>
      </dgm:t>
    </dgm:pt>
    <dgm:pt modelId="{97E61D5F-D8F2-4426-BD6B-C22A45EBE843}" type="sibTrans" cxnId="{AFBDCDEB-FE20-4623-BDF5-8AFE8A72E2DB}">
      <dgm:prSet/>
      <dgm:spPr/>
      <dgm:t>
        <a:bodyPr/>
        <a:lstStyle/>
        <a:p>
          <a:endParaRPr lang="en-US"/>
        </a:p>
      </dgm:t>
    </dgm:pt>
    <dgm:pt modelId="{68EF14D1-742E-4722-AA60-E158D6D79807}">
      <dgm:prSet phldrT="[Text]"/>
      <dgm:spPr/>
      <dgm:t>
        <a:bodyPr anchor="ctr"/>
        <a:lstStyle/>
        <a:p>
          <a:pPr algn="l"/>
          <a:r>
            <a:rPr lang="en-US" dirty="0" smtClean="0"/>
            <a:t>MAS Contract Administrator</a:t>
          </a:r>
          <a:endParaRPr lang="en-US" dirty="0"/>
        </a:p>
      </dgm:t>
    </dgm:pt>
    <dgm:pt modelId="{A22C31C6-4CCA-421C-97BF-F1F76278AA63}" type="parTrans" cxnId="{05C581EE-D5F8-41A6-BBBE-BA3397D29EC2}">
      <dgm:prSet/>
      <dgm:spPr/>
      <dgm:t>
        <a:bodyPr/>
        <a:lstStyle/>
        <a:p>
          <a:endParaRPr lang="en-US"/>
        </a:p>
      </dgm:t>
    </dgm:pt>
    <dgm:pt modelId="{A7D8EE4C-8D1F-422E-BC27-C9056E61907F}" type="sibTrans" cxnId="{05C581EE-D5F8-41A6-BBBE-BA3397D29EC2}">
      <dgm:prSet/>
      <dgm:spPr/>
      <dgm:t>
        <a:bodyPr/>
        <a:lstStyle/>
        <a:p>
          <a:endParaRPr lang="en-US"/>
        </a:p>
      </dgm:t>
    </dgm:pt>
    <dgm:pt modelId="{D3AA180B-DD50-4632-A2C0-35F440DB663F}">
      <dgm:prSet phldrT="[Text]"/>
      <dgm:spPr/>
      <dgm:t>
        <a:bodyPr/>
        <a:lstStyle/>
        <a:p>
          <a:r>
            <a:rPr lang="en-US" dirty="0" smtClean="0"/>
            <a:t>GSA</a:t>
          </a:r>
          <a:endParaRPr lang="en-US" dirty="0"/>
        </a:p>
      </dgm:t>
    </dgm:pt>
    <dgm:pt modelId="{0B2D37C5-3308-41C4-BA3B-2998A29BB049}" type="parTrans" cxnId="{E5053C36-A8E8-4DB8-B93D-DAA1F1565FB0}">
      <dgm:prSet/>
      <dgm:spPr/>
      <dgm:t>
        <a:bodyPr/>
        <a:lstStyle/>
        <a:p>
          <a:endParaRPr lang="en-US"/>
        </a:p>
      </dgm:t>
    </dgm:pt>
    <dgm:pt modelId="{543AD7CB-3E3D-44BF-9202-F008D9D1E8FA}" type="sibTrans" cxnId="{E5053C36-A8E8-4DB8-B93D-DAA1F1565FB0}">
      <dgm:prSet/>
      <dgm:spPr/>
      <dgm:t>
        <a:bodyPr/>
        <a:lstStyle/>
        <a:p>
          <a:endParaRPr lang="en-US"/>
        </a:p>
      </dgm:t>
    </dgm:pt>
    <dgm:pt modelId="{AB7EAD28-97D6-4575-B793-48A0F4F4D051}">
      <dgm:prSet phldrT="[Text]"/>
      <dgm:spPr/>
      <dgm:t>
        <a:bodyPr anchor="ctr"/>
        <a:lstStyle/>
        <a:p>
          <a:r>
            <a:rPr lang="en-US" dirty="0" smtClean="0"/>
            <a:t>Industrial Operations Analyst (IOA)</a:t>
          </a:r>
          <a:endParaRPr lang="en-US" dirty="0"/>
        </a:p>
      </dgm:t>
    </dgm:pt>
    <dgm:pt modelId="{AEE05AC5-D233-423F-91D7-3F3515281EB5}" type="parTrans" cxnId="{C78EDA33-0042-4E78-98D5-08FD0528CAF5}">
      <dgm:prSet/>
      <dgm:spPr/>
      <dgm:t>
        <a:bodyPr/>
        <a:lstStyle/>
        <a:p>
          <a:endParaRPr lang="en-US"/>
        </a:p>
      </dgm:t>
    </dgm:pt>
    <dgm:pt modelId="{A402775F-8872-4864-B2B9-B1D08937FE0A}" type="sibTrans" cxnId="{C78EDA33-0042-4E78-98D5-08FD0528CAF5}">
      <dgm:prSet/>
      <dgm:spPr/>
      <dgm:t>
        <a:bodyPr/>
        <a:lstStyle/>
        <a:p>
          <a:endParaRPr lang="en-US"/>
        </a:p>
      </dgm:t>
    </dgm:pt>
    <dgm:pt modelId="{266B1CEC-1739-463D-B829-B450989A57F3}">
      <dgm:prSet/>
      <dgm:spPr/>
      <dgm:t>
        <a:bodyPr anchor="ctr"/>
        <a:lstStyle/>
        <a:p>
          <a:pPr algn="l"/>
          <a:r>
            <a:rPr lang="en-US" dirty="0" smtClean="0"/>
            <a:t>Other relevant personnel responsible for contractual functions </a:t>
          </a:r>
          <a:endParaRPr lang="en-US" dirty="0"/>
        </a:p>
      </dgm:t>
    </dgm:pt>
    <dgm:pt modelId="{D4A77BE3-7610-46A9-9212-92F083DB1B33}" type="parTrans" cxnId="{1C6EF00A-4103-4054-8CFE-E22870A64F45}">
      <dgm:prSet/>
      <dgm:spPr/>
      <dgm:t>
        <a:bodyPr/>
        <a:lstStyle/>
        <a:p>
          <a:endParaRPr lang="en-US"/>
        </a:p>
      </dgm:t>
    </dgm:pt>
    <dgm:pt modelId="{304AEF9F-B7BF-4125-AB57-DF35432C41E8}" type="sibTrans" cxnId="{1C6EF00A-4103-4054-8CFE-E22870A64F45}">
      <dgm:prSet/>
      <dgm:spPr/>
      <dgm:t>
        <a:bodyPr/>
        <a:lstStyle/>
        <a:p>
          <a:endParaRPr lang="en-US"/>
        </a:p>
      </dgm:t>
    </dgm:pt>
    <dgm:pt modelId="{A9CACDC8-B957-4157-9742-19B5FF45E1E8}" type="pres">
      <dgm:prSet presAssocID="{1D5E3C58-E9E6-4FF6-B88F-5590D9C98DF1}" presName="Name0" presStyleCnt="0">
        <dgm:presLayoutVars>
          <dgm:dir/>
          <dgm:animLvl val="lvl"/>
          <dgm:resizeHandles/>
        </dgm:presLayoutVars>
      </dgm:prSet>
      <dgm:spPr/>
      <dgm:t>
        <a:bodyPr/>
        <a:lstStyle/>
        <a:p>
          <a:endParaRPr lang="en-US"/>
        </a:p>
      </dgm:t>
    </dgm:pt>
    <dgm:pt modelId="{ADF3CB25-7A64-4B04-ADFD-7F9AB3415643}" type="pres">
      <dgm:prSet presAssocID="{95EEF482-05C9-42AA-AB0E-B365CDBFF05D}" presName="linNode" presStyleCnt="0"/>
      <dgm:spPr/>
    </dgm:pt>
    <dgm:pt modelId="{82C0EA16-59B2-42D2-B7DA-542DF0B67EA1}" type="pres">
      <dgm:prSet presAssocID="{95EEF482-05C9-42AA-AB0E-B365CDBFF05D}" presName="parentShp" presStyleLbl="node1" presStyleIdx="0" presStyleCnt="2">
        <dgm:presLayoutVars>
          <dgm:bulletEnabled val="1"/>
        </dgm:presLayoutVars>
      </dgm:prSet>
      <dgm:spPr/>
      <dgm:t>
        <a:bodyPr/>
        <a:lstStyle/>
        <a:p>
          <a:endParaRPr lang="en-US"/>
        </a:p>
      </dgm:t>
    </dgm:pt>
    <dgm:pt modelId="{B075A3CE-FDCA-407B-8699-1D148102AA34}" type="pres">
      <dgm:prSet presAssocID="{95EEF482-05C9-42AA-AB0E-B365CDBFF05D}" presName="childShp" presStyleLbl="bgAccFollowNode1" presStyleIdx="0" presStyleCnt="2">
        <dgm:presLayoutVars>
          <dgm:bulletEnabled val="1"/>
        </dgm:presLayoutVars>
      </dgm:prSet>
      <dgm:spPr/>
      <dgm:t>
        <a:bodyPr/>
        <a:lstStyle/>
        <a:p>
          <a:endParaRPr lang="en-US"/>
        </a:p>
      </dgm:t>
    </dgm:pt>
    <dgm:pt modelId="{65B3A9C5-32B4-4EF6-961A-0967B3407693}" type="pres">
      <dgm:prSet presAssocID="{97E61D5F-D8F2-4426-BD6B-C22A45EBE843}" presName="spacing" presStyleCnt="0"/>
      <dgm:spPr/>
    </dgm:pt>
    <dgm:pt modelId="{173A08BA-749C-4D27-ACBC-895C57175B60}" type="pres">
      <dgm:prSet presAssocID="{D3AA180B-DD50-4632-A2C0-35F440DB663F}" presName="linNode" presStyleCnt="0"/>
      <dgm:spPr/>
    </dgm:pt>
    <dgm:pt modelId="{69501536-4178-4FDD-9398-D4135E8CE72E}" type="pres">
      <dgm:prSet presAssocID="{D3AA180B-DD50-4632-A2C0-35F440DB663F}" presName="parentShp" presStyleLbl="node1" presStyleIdx="1" presStyleCnt="2">
        <dgm:presLayoutVars>
          <dgm:bulletEnabled val="1"/>
        </dgm:presLayoutVars>
      </dgm:prSet>
      <dgm:spPr/>
      <dgm:t>
        <a:bodyPr/>
        <a:lstStyle/>
        <a:p>
          <a:endParaRPr lang="en-US"/>
        </a:p>
      </dgm:t>
    </dgm:pt>
    <dgm:pt modelId="{31AF05C3-0353-46A6-B77D-583674111B14}" type="pres">
      <dgm:prSet presAssocID="{D3AA180B-DD50-4632-A2C0-35F440DB663F}" presName="childShp" presStyleLbl="bgAccFollowNode1" presStyleIdx="1" presStyleCnt="2">
        <dgm:presLayoutVars>
          <dgm:bulletEnabled val="1"/>
        </dgm:presLayoutVars>
      </dgm:prSet>
      <dgm:spPr/>
      <dgm:t>
        <a:bodyPr/>
        <a:lstStyle/>
        <a:p>
          <a:endParaRPr lang="en-US"/>
        </a:p>
      </dgm:t>
    </dgm:pt>
  </dgm:ptLst>
  <dgm:cxnLst>
    <dgm:cxn modelId="{97ADEF2D-2489-4E68-8A64-EEE1513A6090}" type="presOf" srcId="{68EF14D1-742E-4722-AA60-E158D6D79807}" destId="{B075A3CE-FDCA-407B-8699-1D148102AA34}" srcOrd="0" destOrd="0" presId="urn:microsoft.com/office/officeart/2005/8/layout/vList6"/>
    <dgm:cxn modelId="{05C581EE-D5F8-41A6-BBBE-BA3397D29EC2}" srcId="{95EEF482-05C9-42AA-AB0E-B365CDBFF05D}" destId="{68EF14D1-742E-4722-AA60-E158D6D79807}" srcOrd="0" destOrd="0" parTransId="{A22C31C6-4CCA-421C-97BF-F1F76278AA63}" sibTransId="{A7D8EE4C-8D1F-422E-BC27-C9056E61907F}"/>
    <dgm:cxn modelId="{356DFE34-7E82-414E-A001-93B899476F8E}" type="presOf" srcId="{95EEF482-05C9-42AA-AB0E-B365CDBFF05D}" destId="{82C0EA16-59B2-42D2-B7DA-542DF0B67EA1}" srcOrd="0" destOrd="0" presId="urn:microsoft.com/office/officeart/2005/8/layout/vList6"/>
    <dgm:cxn modelId="{4D08514A-2AF6-421F-A988-39BBCD0125BB}" type="presOf" srcId="{D3AA180B-DD50-4632-A2C0-35F440DB663F}" destId="{69501536-4178-4FDD-9398-D4135E8CE72E}" srcOrd="0" destOrd="0" presId="urn:microsoft.com/office/officeart/2005/8/layout/vList6"/>
    <dgm:cxn modelId="{AFBDCDEB-FE20-4623-BDF5-8AFE8A72E2DB}" srcId="{1D5E3C58-E9E6-4FF6-B88F-5590D9C98DF1}" destId="{95EEF482-05C9-42AA-AB0E-B365CDBFF05D}" srcOrd="0" destOrd="0" parTransId="{AA37AC4A-9E7F-42D9-9DFB-9531696108BD}" sibTransId="{97E61D5F-D8F2-4426-BD6B-C22A45EBE843}"/>
    <dgm:cxn modelId="{CD8B7254-3184-40D3-8D58-1E7D3FFDBC28}" type="presOf" srcId="{266B1CEC-1739-463D-B829-B450989A57F3}" destId="{B075A3CE-FDCA-407B-8699-1D148102AA34}" srcOrd="0" destOrd="1" presId="urn:microsoft.com/office/officeart/2005/8/layout/vList6"/>
    <dgm:cxn modelId="{1C6EF00A-4103-4054-8CFE-E22870A64F45}" srcId="{95EEF482-05C9-42AA-AB0E-B365CDBFF05D}" destId="{266B1CEC-1739-463D-B829-B450989A57F3}" srcOrd="1" destOrd="0" parTransId="{D4A77BE3-7610-46A9-9212-92F083DB1B33}" sibTransId="{304AEF9F-B7BF-4125-AB57-DF35432C41E8}"/>
    <dgm:cxn modelId="{125D94FC-D108-4F72-B392-B0143B2FC008}" type="presOf" srcId="{AB7EAD28-97D6-4575-B793-48A0F4F4D051}" destId="{31AF05C3-0353-46A6-B77D-583674111B14}" srcOrd="0" destOrd="0" presId="urn:microsoft.com/office/officeart/2005/8/layout/vList6"/>
    <dgm:cxn modelId="{C78EDA33-0042-4E78-98D5-08FD0528CAF5}" srcId="{D3AA180B-DD50-4632-A2C0-35F440DB663F}" destId="{AB7EAD28-97D6-4575-B793-48A0F4F4D051}" srcOrd="0" destOrd="0" parTransId="{AEE05AC5-D233-423F-91D7-3F3515281EB5}" sibTransId="{A402775F-8872-4864-B2B9-B1D08937FE0A}"/>
    <dgm:cxn modelId="{B49164B3-6E25-4B89-B35F-AAEC67568992}" type="presOf" srcId="{1D5E3C58-E9E6-4FF6-B88F-5590D9C98DF1}" destId="{A9CACDC8-B957-4157-9742-19B5FF45E1E8}" srcOrd="0" destOrd="0" presId="urn:microsoft.com/office/officeart/2005/8/layout/vList6"/>
    <dgm:cxn modelId="{E5053C36-A8E8-4DB8-B93D-DAA1F1565FB0}" srcId="{1D5E3C58-E9E6-4FF6-B88F-5590D9C98DF1}" destId="{D3AA180B-DD50-4632-A2C0-35F440DB663F}" srcOrd="1" destOrd="0" parTransId="{0B2D37C5-3308-41C4-BA3B-2998A29BB049}" sibTransId="{543AD7CB-3E3D-44BF-9202-F008D9D1E8FA}"/>
    <dgm:cxn modelId="{F8D8F60B-5CEF-4F0C-AF8A-91166260E622}" type="presParOf" srcId="{A9CACDC8-B957-4157-9742-19B5FF45E1E8}" destId="{ADF3CB25-7A64-4B04-ADFD-7F9AB3415643}" srcOrd="0" destOrd="0" presId="urn:microsoft.com/office/officeart/2005/8/layout/vList6"/>
    <dgm:cxn modelId="{6823D93B-9E73-4E87-942B-B482EA309A7F}" type="presParOf" srcId="{ADF3CB25-7A64-4B04-ADFD-7F9AB3415643}" destId="{82C0EA16-59B2-42D2-B7DA-542DF0B67EA1}" srcOrd="0" destOrd="0" presId="urn:microsoft.com/office/officeart/2005/8/layout/vList6"/>
    <dgm:cxn modelId="{630A01BF-1C24-4AB1-AAD0-173805299CC1}" type="presParOf" srcId="{ADF3CB25-7A64-4B04-ADFD-7F9AB3415643}" destId="{B075A3CE-FDCA-407B-8699-1D148102AA34}" srcOrd="1" destOrd="0" presId="urn:microsoft.com/office/officeart/2005/8/layout/vList6"/>
    <dgm:cxn modelId="{C02D9835-D988-42CE-81CB-856380A424AD}" type="presParOf" srcId="{A9CACDC8-B957-4157-9742-19B5FF45E1E8}" destId="{65B3A9C5-32B4-4EF6-961A-0967B3407693}" srcOrd="1" destOrd="0" presId="urn:microsoft.com/office/officeart/2005/8/layout/vList6"/>
    <dgm:cxn modelId="{6E603F1B-0343-445C-B487-D140717B2257}" type="presParOf" srcId="{A9CACDC8-B957-4157-9742-19B5FF45E1E8}" destId="{173A08BA-749C-4D27-ACBC-895C57175B60}" srcOrd="2" destOrd="0" presId="urn:microsoft.com/office/officeart/2005/8/layout/vList6"/>
    <dgm:cxn modelId="{2F151108-C973-469C-A63C-0B150421EACE}" type="presParOf" srcId="{173A08BA-749C-4D27-ACBC-895C57175B60}" destId="{69501536-4178-4FDD-9398-D4135E8CE72E}" srcOrd="0" destOrd="0" presId="urn:microsoft.com/office/officeart/2005/8/layout/vList6"/>
    <dgm:cxn modelId="{35AC4D04-5021-480C-BFDF-D8993CE49A30}" type="presParOf" srcId="{173A08BA-749C-4D27-ACBC-895C57175B60}" destId="{31AF05C3-0353-46A6-B77D-583674111B14}"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66C670-F272-4ABB-B9ED-890A4BC6DFAA}" type="doc">
      <dgm:prSet loTypeId="urn:microsoft.com/office/officeart/2005/8/layout/vList3" loCatId="list" qsTypeId="urn:microsoft.com/office/officeart/2005/8/quickstyle/simple1" qsCatId="simple" csTypeId="urn:microsoft.com/office/officeart/2005/8/colors/accent1_2" csCatId="accent1" phldr="1"/>
      <dgm:spPr/>
    </dgm:pt>
    <dgm:pt modelId="{233B34F6-A336-4394-8767-457D4841CC6B}">
      <dgm:prSet phldrT="[Text]"/>
      <dgm:spPr/>
      <dgm:t>
        <a:bodyPr/>
        <a:lstStyle/>
        <a:p>
          <a:r>
            <a:rPr lang="en-US" dirty="0" smtClean="0"/>
            <a:t>Review Pre-Visit Information</a:t>
          </a:r>
          <a:endParaRPr lang="en-US" dirty="0"/>
        </a:p>
      </dgm:t>
    </dgm:pt>
    <dgm:pt modelId="{0785E436-0B99-4F4F-B7B5-548CC0021E0A}" type="parTrans" cxnId="{44D15040-C4EA-496C-8C7D-28EE02C361FE}">
      <dgm:prSet/>
      <dgm:spPr/>
      <dgm:t>
        <a:bodyPr/>
        <a:lstStyle/>
        <a:p>
          <a:endParaRPr lang="en-US"/>
        </a:p>
      </dgm:t>
    </dgm:pt>
    <dgm:pt modelId="{7B32BCDD-3E2F-4C57-937E-D1C5B8C9D0D5}" type="sibTrans" cxnId="{44D15040-C4EA-496C-8C7D-28EE02C361FE}">
      <dgm:prSet/>
      <dgm:spPr/>
      <dgm:t>
        <a:bodyPr/>
        <a:lstStyle/>
        <a:p>
          <a:endParaRPr lang="en-US"/>
        </a:p>
      </dgm:t>
    </dgm:pt>
    <dgm:pt modelId="{A4431AED-BDAB-4024-8F57-FE40F698AAAD}">
      <dgm:prSet phldrT="[Text]"/>
      <dgm:spPr/>
      <dgm:t>
        <a:bodyPr/>
        <a:lstStyle/>
        <a:p>
          <a:r>
            <a:rPr lang="en-US" dirty="0" smtClean="0"/>
            <a:t>Access to Contract Documents</a:t>
          </a:r>
          <a:endParaRPr lang="en-US" dirty="0"/>
        </a:p>
      </dgm:t>
    </dgm:pt>
    <dgm:pt modelId="{9F16A840-8F79-434B-BDFE-80DC6EFF1D2E}" type="parTrans" cxnId="{90C6524C-5382-4D2F-85A3-B614A01C8827}">
      <dgm:prSet/>
      <dgm:spPr/>
      <dgm:t>
        <a:bodyPr/>
        <a:lstStyle/>
        <a:p>
          <a:endParaRPr lang="en-US"/>
        </a:p>
      </dgm:t>
    </dgm:pt>
    <dgm:pt modelId="{E524B1D2-8A47-40F6-AA9A-81723568B3F8}" type="sibTrans" cxnId="{90C6524C-5382-4D2F-85A3-B614A01C8827}">
      <dgm:prSet/>
      <dgm:spPr/>
      <dgm:t>
        <a:bodyPr/>
        <a:lstStyle/>
        <a:p>
          <a:endParaRPr lang="en-US"/>
        </a:p>
      </dgm:t>
    </dgm:pt>
    <dgm:pt modelId="{02EE3005-8477-4252-996B-2D0F9F77BB92}">
      <dgm:prSet phldrT="[Text]"/>
      <dgm:spPr/>
      <dgm:t>
        <a:bodyPr/>
        <a:lstStyle/>
        <a:p>
          <a:r>
            <a:rPr lang="en-US" dirty="0" smtClean="0"/>
            <a:t>Access to Resources</a:t>
          </a:r>
          <a:endParaRPr lang="en-US" dirty="0"/>
        </a:p>
      </dgm:t>
    </dgm:pt>
    <dgm:pt modelId="{5E9A1034-7F70-409E-A84F-C392D0E13F01}" type="parTrans" cxnId="{160F01B2-EF01-4DAB-893B-8765B4265F57}">
      <dgm:prSet/>
      <dgm:spPr/>
      <dgm:t>
        <a:bodyPr/>
        <a:lstStyle/>
        <a:p>
          <a:endParaRPr lang="en-US"/>
        </a:p>
      </dgm:t>
    </dgm:pt>
    <dgm:pt modelId="{C4971E92-E7F8-410A-A9A0-C6DDDFC4A624}" type="sibTrans" cxnId="{160F01B2-EF01-4DAB-893B-8765B4265F57}">
      <dgm:prSet/>
      <dgm:spPr/>
      <dgm:t>
        <a:bodyPr/>
        <a:lstStyle/>
        <a:p>
          <a:endParaRPr lang="en-US"/>
        </a:p>
      </dgm:t>
    </dgm:pt>
    <dgm:pt modelId="{7DE835CB-3E62-425B-BB8C-2B8F2A7F92C1}" type="pres">
      <dgm:prSet presAssocID="{7966C670-F272-4ABB-B9ED-890A4BC6DFAA}" presName="linearFlow" presStyleCnt="0">
        <dgm:presLayoutVars>
          <dgm:dir/>
          <dgm:resizeHandles val="exact"/>
        </dgm:presLayoutVars>
      </dgm:prSet>
      <dgm:spPr/>
    </dgm:pt>
    <dgm:pt modelId="{FC67AECF-A4A4-444A-BE39-70F3969390D1}" type="pres">
      <dgm:prSet presAssocID="{233B34F6-A336-4394-8767-457D4841CC6B}" presName="composite" presStyleCnt="0"/>
      <dgm:spPr/>
    </dgm:pt>
    <dgm:pt modelId="{529130BB-B407-4858-9709-879196D818E5}" type="pres">
      <dgm:prSet presAssocID="{233B34F6-A336-4394-8767-457D4841CC6B}" presName="imgShp" presStyleLbl="fgImgPlace1" presStyleIdx="0" presStyleCnt="3"/>
      <dgm:spPr>
        <a:blipFill rotWithShape="0">
          <a:blip xmlns:r="http://schemas.openxmlformats.org/officeDocument/2006/relationships" r:embed="rId1"/>
          <a:stretch>
            <a:fillRect/>
          </a:stretch>
        </a:blipFill>
      </dgm:spPr>
    </dgm:pt>
    <dgm:pt modelId="{59F1586F-4735-4324-8886-D80BD48CA25F}" type="pres">
      <dgm:prSet presAssocID="{233B34F6-A336-4394-8767-457D4841CC6B}" presName="txShp" presStyleLbl="node1" presStyleIdx="0" presStyleCnt="3">
        <dgm:presLayoutVars>
          <dgm:bulletEnabled val="1"/>
        </dgm:presLayoutVars>
      </dgm:prSet>
      <dgm:spPr/>
      <dgm:t>
        <a:bodyPr/>
        <a:lstStyle/>
        <a:p>
          <a:endParaRPr lang="en-US"/>
        </a:p>
      </dgm:t>
    </dgm:pt>
    <dgm:pt modelId="{6C0B1202-EF4E-42A2-A03E-60449B6BCF02}" type="pres">
      <dgm:prSet presAssocID="{7B32BCDD-3E2F-4C57-937E-D1C5B8C9D0D5}" presName="spacing" presStyleCnt="0"/>
      <dgm:spPr/>
    </dgm:pt>
    <dgm:pt modelId="{17D4D403-39D7-4542-8C41-967FE1559D6E}" type="pres">
      <dgm:prSet presAssocID="{A4431AED-BDAB-4024-8F57-FE40F698AAAD}" presName="composite" presStyleCnt="0"/>
      <dgm:spPr/>
    </dgm:pt>
    <dgm:pt modelId="{94A7B089-81B8-442D-9468-E86D61E488CA}" type="pres">
      <dgm:prSet presAssocID="{A4431AED-BDAB-4024-8F57-FE40F698AAAD}" presName="imgShp" presStyleLbl="fgImgPlace1" presStyleIdx="1" presStyleCnt="3"/>
      <dgm:spPr>
        <a:blipFill rotWithShape="0">
          <a:blip xmlns:r="http://schemas.openxmlformats.org/officeDocument/2006/relationships" r:embed="rId2"/>
          <a:stretch>
            <a:fillRect/>
          </a:stretch>
        </a:blipFill>
      </dgm:spPr>
    </dgm:pt>
    <dgm:pt modelId="{55000E8D-2D37-4A67-82A3-CCEDD0F0356D}" type="pres">
      <dgm:prSet presAssocID="{A4431AED-BDAB-4024-8F57-FE40F698AAAD}" presName="txShp" presStyleLbl="node1" presStyleIdx="1" presStyleCnt="3">
        <dgm:presLayoutVars>
          <dgm:bulletEnabled val="1"/>
        </dgm:presLayoutVars>
      </dgm:prSet>
      <dgm:spPr/>
      <dgm:t>
        <a:bodyPr/>
        <a:lstStyle/>
        <a:p>
          <a:endParaRPr lang="en-US"/>
        </a:p>
      </dgm:t>
    </dgm:pt>
    <dgm:pt modelId="{4B5C5166-862F-4EF2-95ED-15B50CC46506}" type="pres">
      <dgm:prSet presAssocID="{E524B1D2-8A47-40F6-AA9A-81723568B3F8}" presName="spacing" presStyleCnt="0"/>
      <dgm:spPr/>
    </dgm:pt>
    <dgm:pt modelId="{1232AC84-A155-4C29-8DF3-54CE3F9F8BA5}" type="pres">
      <dgm:prSet presAssocID="{02EE3005-8477-4252-996B-2D0F9F77BB92}" presName="composite" presStyleCnt="0"/>
      <dgm:spPr/>
    </dgm:pt>
    <dgm:pt modelId="{4D01F4BE-2ED2-4224-8A30-B584C5F60CF6}" type="pres">
      <dgm:prSet presAssocID="{02EE3005-8477-4252-996B-2D0F9F77BB92}" presName="imgShp" presStyleLbl="fgImgPlace1" presStyleIdx="2" presStyleCnt="3"/>
      <dgm:spPr>
        <a:blipFill rotWithShape="0">
          <a:blip xmlns:r="http://schemas.openxmlformats.org/officeDocument/2006/relationships" r:embed="rId3"/>
          <a:stretch>
            <a:fillRect/>
          </a:stretch>
        </a:blipFill>
      </dgm:spPr>
    </dgm:pt>
    <dgm:pt modelId="{5205AA27-83D3-44F4-A335-9F20B96B6123}" type="pres">
      <dgm:prSet presAssocID="{02EE3005-8477-4252-996B-2D0F9F77BB92}" presName="txShp" presStyleLbl="node1" presStyleIdx="2" presStyleCnt="3">
        <dgm:presLayoutVars>
          <dgm:bulletEnabled val="1"/>
        </dgm:presLayoutVars>
      </dgm:prSet>
      <dgm:spPr/>
      <dgm:t>
        <a:bodyPr/>
        <a:lstStyle/>
        <a:p>
          <a:endParaRPr lang="en-US"/>
        </a:p>
      </dgm:t>
    </dgm:pt>
  </dgm:ptLst>
  <dgm:cxnLst>
    <dgm:cxn modelId="{BB92E991-3082-41D0-89D1-6A0048D7EBFC}" type="presOf" srcId="{02EE3005-8477-4252-996B-2D0F9F77BB92}" destId="{5205AA27-83D3-44F4-A335-9F20B96B6123}" srcOrd="0" destOrd="0" presId="urn:microsoft.com/office/officeart/2005/8/layout/vList3"/>
    <dgm:cxn modelId="{ACA2DA27-D3C2-46C2-A4AE-A7F0E762FC35}" type="presOf" srcId="{7966C670-F272-4ABB-B9ED-890A4BC6DFAA}" destId="{7DE835CB-3E62-425B-BB8C-2B8F2A7F92C1}" srcOrd="0" destOrd="0" presId="urn:microsoft.com/office/officeart/2005/8/layout/vList3"/>
    <dgm:cxn modelId="{90C6524C-5382-4D2F-85A3-B614A01C8827}" srcId="{7966C670-F272-4ABB-B9ED-890A4BC6DFAA}" destId="{A4431AED-BDAB-4024-8F57-FE40F698AAAD}" srcOrd="1" destOrd="0" parTransId="{9F16A840-8F79-434B-BDFE-80DC6EFF1D2E}" sibTransId="{E524B1D2-8A47-40F6-AA9A-81723568B3F8}"/>
    <dgm:cxn modelId="{160F01B2-EF01-4DAB-893B-8765B4265F57}" srcId="{7966C670-F272-4ABB-B9ED-890A4BC6DFAA}" destId="{02EE3005-8477-4252-996B-2D0F9F77BB92}" srcOrd="2" destOrd="0" parTransId="{5E9A1034-7F70-409E-A84F-C392D0E13F01}" sibTransId="{C4971E92-E7F8-410A-A9A0-C6DDDFC4A624}"/>
    <dgm:cxn modelId="{A1E1F49E-7E55-433F-BDA0-B9F237BE1CB9}" type="presOf" srcId="{A4431AED-BDAB-4024-8F57-FE40F698AAAD}" destId="{55000E8D-2D37-4A67-82A3-CCEDD0F0356D}" srcOrd="0" destOrd="0" presId="urn:microsoft.com/office/officeart/2005/8/layout/vList3"/>
    <dgm:cxn modelId="{4395B813-A10E-4074-9328-98748622E1C6}" type="presOf" srcId="{233B34F6-A336-4394-8767-457D4841CC6B}" destId="{59F1586F-4735-4324-8886-D80BD48CA25F}" srcOrd="0" destOrd="0" presId="urn:microsoft.com/office/officeart/2005/8/layout/vList3"/>
    <dgm:cxn modelId="{44D15040-C4EA-496C-8C7D-28EE02C361FE}" srcId="{7966C670-F272-4ABB-B9ED-890A4BC6DFAA}" destId="{233B34F6-A336-4394-8767-457D4841CC6B}" srcOrd="0" destOrd="0" parTransId="{0785E436-0B99-4F4F-B7B5-548CC0021E0A}" sibTransId="{7B32BCDD-3E2F-4C57-937E-D1C5B8C9D0D5}"/>
    <dgm:cxn modelId="{9A63288D-763C-43C6-9EB2-778B855AFD81}" type="presParOf" srcId="{7DE835CB-3E62-425B-BB8C-2B8F2A7F92C1}" destId="{FC67AECF-A4A4-444A-BE39-70F3969390D1}" srcOrd="0" destOrd="0" presId="urn:microsoft.com/office/officeart/2005/8/layout/vList3"/>
    <dgm:cxn modelId="{935D007C-D04E-4CA5-B82B-AB11548EE620}" type="presParOf" srcId="{FC67AECF-A4A4-444A-BE39-70F3969390D1}" destId="{529130BB-B407-4858-9709-879196D818E5}" srcOrd="0" destOrd="0" presId="urn:microsoft.com/office/officeart/2005/8/layout/vList3"/>
    <dgm:cxn modelId="{387734C2-0EF5-47DA-81D4-23B36CA3BAF0}" type="presParOf" srcId="{FC67AECF-A4A4-444A-BE39-70F3969390D1}" destId="{59F1586F-4735-4324-8886-D80BD48CA25F}" srcOrd="1" destOrd="0" presId="urn:microsoft.com/office/officeart/2005/8/layout/vList3"/>
    <dgm:cxn modelId="{EC46CD10-A9C5-4064-AB54-BD08998C56FD}" type="presParOf" srcId="{7DE835CB-3E62-425B-BB8C-2B8F2A7F92C1}" destId="{6C0B1202-EF4E-42A2-A03E-60449B6BCF02}" srcOrd="1" destOrd="0" presId="urn:microsoft.com/office/officeart/2005/8/layout/vList3"/>
    <dgm:cxn modelId="{8BFE8917-A8D4-4562-9AA0-3D1A3C8AD0B4}" type="presParOf" srcId="{7DE835CB-3E62-425B-BB8C-2B8F2A7F92C1}" destId="{17D4D403-39D7-4542-8C41-967FE1559D6E}" srcOrd="2" destOrd="0" presId="urn:microsoft.com/office/officeart/2005/8/layout/vList3"/>
    <dgm:cxn modelId="{C596C084-1EE0-4BD6-9738-21741302B72A}" type="presParOf" srcId="{17D4D403-39D7-4542-8C41-967FE1559D6E}" destId="{94A7B089-81B8-442D-9468-E86D61E488CA}" srcOrd="0" destOrd="0" presId="urn:microsoft.com/office/officeart/2005/8/layout/vList3"/>
    <dgm:cxn modelId="{6ED4D854-BC0C-4817-85DB-F0F5988601A4}" type="presParOf" srcId="{17D4D403-39D7-4542-8C41-967FE1559D6E}" destId="{55000E8D-2D37-4A67-82A3-CCEDD0F0356D}" srcOrd="1" destOrd="0" presId="urn:microsoft.com/office/officeart/2005/8/layout/vList3"/>
    <dgm:cxn modelId="{DF7EE880-45A8-419C-BA29-D74016F4549D}" type="presParOf" srcId="{7DE835CB-3E62-425B-BB8C-2B8F2A7F92C1}" destId="{4B5C5166-862F-4EF2-95ED-15B50CC46506}" srcOrd="3" destOrd="0" presId="urn:microsoft.com/office/officeart/2005/8/layout/vList3"/>
    <dgm:cxn modelId="{1AFDB00F-CF03-455E-8EDA-D4D056832AC2}" type="presParOf" srcId="{7DE835CB-3E62-425B-BB8C-2B8F2A7F92C1}" destId="{1232AC84-A155-4C29-8DF3-54CE3F9F8BA5}" srcOrd="4" destOrd="0" presId="urn:microsoft.com/office/officeart/2005/8/layout/vList3"/>
    <dgm:cxn modelId="{1A841A5D-79DE-46EE-A2EC-FEAB0AB7C2DE}" type="presParOf" srcId="{1232AC84-A155-4C29-8DF3-54CE3F9F8BA5}" destId="{4D01F4BE-2ED2-4224-8A30-B584C5F60CF6}" srcOrd="0" destOrd="0" presId="urn:microsoft.com/office/officeart/2005/8/layout/vList3"/>
    <dgm:cxn modelId="{EB4A05A3-D8EA-42BB-B345-F455064C5282}" type="presParOf" srcId="{1232AC84-A155-4C29-8DF3-54CE3F9F8BA5}" destId="{5205AA27-83D3-44F4-A335-9F20B96B6123}" srcOrd="1" destOrd="0" presId="urn:microsoft.com/office/officeart/2005/8/layout/v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B5F159-F3B9-4EF7-AC3E-DC6E09BFDF7C}"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51886B6F-9870-44F0-A801-9B7C807FBED5}">
      <dgm:prSet phldrT="[Text]"/>
      <dgm:spPr/>
      <dgm:t>
        <a:bodyPr/>
        <a:lstStyle/>
        <a:p>
          <a:r>
            <a:rPr lang="en-US" b="1" dirty="0" smtClean="0"/>
            <a:t>Contractor Assistance Visit</a:t>
          </a:r>
          <a:endParaRPr lang="en-US" b="1" dirty="0"/>
        </a:p>
      </dgm:t>
    </dgm:pt>
    <dgm:pt modelId="{DF9F2A4A-2A52-4481-9A9C-2835D5A49F2D}" type="parTrans" cxnId="{3F8C70B2-FDB1-456E-8735-9A60595A8747}">
      <dgm:prSet/>
      <dgm:spPr/>
      <dgm:t>
        <a:bodyPr/>
        <a:lstStyle/>
        <a:p>
          <a:endParaRPr lang="en-US"/>
        </a:p>
      </dgm:t>
    </dgm:pt>
    <dgm:pt modelId="{B0CA42F9-7BE3-493C-B214-F51A11124166}" type="sibTrans" cxnId="{3F8C70B2-FDB1-456E-8735-9A60595A8747}">
      <dgm:prSet/>
      <dgm:spPr/>
      <dgm:t>
        <a:bodyPr/>
        <a:lstStyle/>
        <a:p>
          <a:endParaRPr lang="en-US"/>
        </a:p>
      </dgm:t>
    </dgm:pt>
    <dgm:pt modelId="{2E3BA3EF-9437-4727-B3D2-5F12CE349A5A}">
      <dgm:prSet phldrT="[Text]"/>
      <dgm:spPr/>
      <dgm:t>
        <a:bodyPr/>
        <a:lstStyle/>
        <a:p>
          <a:r>
            <a:rPr lang="en-US" b="1" dirty="0" smtClean="0"/>
            <a:t>Report Card</a:t>
          </a:r>
          <a:endParaRPr lang="en-US" b="1" dirty="0"/>
        </a:p>
      </dgm:t>
    </dgm:pt>
    <dgm:pt modelId="{D84AE645-734A-4253-A3F0-A00C7E29E0D2}" type="parTrans" cxnId="{9629A0E1-6524-4174-960A-0FE3DA79F18F}">
      <dgm:prSet/>
      <dgm:spPr/>
      <dgm:t>
        <a:bodyPr/>
        <a:lstStyle/>
        <a:p>
          <a:endParaRPr lang="en-US"/>
        </a:p>
      </dgm:t>
    </dgm:pt>
    <dgm:pt modelId="{99594708-A3BF-4EB2-8AF8-5F4178B6E719}" type="sibTrans" cxnId="{9629A0E1-6524-4174-960A-0FE3DA79F18F}">
      <dgm:prSet/>
      <dgm:spPr/>
      <dgm:t>
        <a:bodyPr/>
        <a:lstStyle/>
        <a:p>
          <a:endParaRPr lang="en-US"/>
        </a:p>
      </dgm:t>
    </dgm:pt>
    <dgm:pt modelId="{12A0D965-0B00-482F-A63E-D01E7E2B9E41}" type="pres">
      <dgm:prSet presAssocID="{78B5F159-F3B9-4EF7-AC3E-DC6E09BFDF7C}" presName="linearFlow" presStyleCnt="0">
        <dgm:presLayoutVars>
          <dgm:resizeHandles val="exact"/>
        </dgm:presLayoutVars>
      </dgm:prSet>
      <dgm:spPr/>
      <dgm:t>
        <a:bodyPr/>
        <a:lstStyle/>
        <a:p>
          <a:endParaRPr lang="en-US"/>
        </a:p>
      </dgm:t>
    </dgm:pt>
    <dgm:pt modelId="{F161D189-6BF1-4977-A399-5A94616A997B}" type="pres">
      <dgm:prSet presAssocID="{51886B6F-9870-44F0-A801-9B7C807FBED5}" presName="node" presStyleLbl="node1" presStyleIdx="0" presStyleCnt="2">
        <dgm:presLayoutVars>
          <dgm:bulletEnabled val="1"/>
        </dgm:presLayoutVars>
      </dgm:prSet>
      <dgm:spPr/>
      <dgm:t>
        <a:bodyPr/>
        <a:lstStyle/>
        <a:p>
          <a:endParaRPr lang="en-US"/>
        </a:p>
      </dgm:t>
    </dgm:pt>
    <dgm:pt modelId="{DBBDAC69-5105-4184-A6AC-DD90CAEA081B}" type="pres">
      <dgm:prSet presAssocID="{B0CA42F9-7BE3-493C-B214-F51A11124166}" presName="sibTrans" presStyleLbl="sibTrans2D1" presStyleIdx="0" presStyleCnt="1"/>
      <dgm:spPr/>
      <dgm:t>
        <a:bodyPr/>
        <a:lstStyle/>
        <a:p>
          <a:endParaRPr lang="en-US"/>
        </a:p>
      </dgm:t>
    </dgm:pt>
    <dgm:pt modelId="{6E9070D6-6F43-4689-BDC8-6820C7DC95D3}" type="pres">
      <dgm:prSet presAssocID="{B0CA42F9-7BE3-493C-B214-F51A11124166}" presName="connectorText" presStyleLbl="sibTrans2D1" presStyleIdx="0" presStyleCnt="1"/>
      <dgm:spPr/>
      <dgm:t>
        <a:bodyPr/>
        <a:lstStyle/>
        <a:p>
          <a:endParaRPr lang="en-US"/>
        </a:p>
      </dgm:t>
    </dgm:pt>
    <dgm:pt modelId="{733AB235-8D08-4FD7-B1D3-DCD521C10EE6}" type="pres">
      <dgm:prSet presAssocID="{2E3BA3EF-9437-4727-B3D2-5F12CE349A5A}" presName="node" presStyleLbl="node1" presStyleIdx="1" presStyleCnt="2">
        <dgm:presLayoutVars>
          <dgm:bulletEnabled val="1"/>
        </dgm:presLayoutVars>
      </dgm:prSet>
      <dgm:spPr/>
      <dgm:t>
        <a:bodyPr/>
        <a:lstStyle/>
        <a:p>
          <a:endParaRPr lang="en-US"/>
        </a:p>
      </dgm:t>
    </dgm:pt>
  </dgm:ptLst>
  <dgm:cxnLst>
    <dgm:cxn modelId="{07202A2B-DA61-4050-9935-F993356F0632}" type="presOf" srcId="{51886B6F-9870-44F0-A801-9B7C807FBED5}" destId="{F161D189-6BF1-4977-A399-5A94616A997B}" srcOrd="0" destOrd="0" presId="urn:microsoft.com/office/officeart/2005/8/layout/process2"/>
    <dgm:cxn modelId="{3F8C70B2-FDB1-456E-8735-9A60595A8747}" srcId="{78B5F159-F3B9-4EF7-AC3E-DC6E09BFDF7C}" destId="{51886B6F-9870-44F0-A801-9B7C807FBED5}" srcOrd="0" destOrd="0" parTransId="{DF9F2A4A-2A52-4481-9A9C-2835D5A49F2D}" sibTransId="{B0CA42F9-7BE3-493C-B214-F51A11124166}"/>
    <dgm:cxn modelId="{98D51039-0C75-4D7C-8626-1D17E799932B}" type="presOf" srcId="{B0CA42F9-7BE3-493C-B214-F51A11124166}" destId="{DBBDAC69-5105-4184-A6AC-DD90CAEA081B}" srcOrd="0" destOrd="0" presId="urn:microsoft.com/office/officeart/2005/8/layout/process2"/>
    <dgm:cxn modelId="{BBE03101-AAAB-42FA-B888-C21625768756}" type="presOf" srcId="{2E3BA3EF-9437-4727-B3D2-5F12CE349A5A}" destId="{733AB235-8D08-4FD7-B1D3-DCD521C10EE6}" srcOrd="0" destOrd="0" presId="urn:microsoft.com/office/officeart/2005/8/layout/process2"/>
    <dgm:cxn modelId="{D68FBCCF-03B1-499A-8422-DA3E959CD195}" type="presOf" srcId="{B0CA42F9-7BE3-493C-B214-F51A11124166}" destId="{6E9070D6-6F43-4689-BDC8-6820C7DC95D3}" srcOrd="1" destOrd="0" presId="urn:microsoft.com/office/officeart/2005/8/layout/process2"/>
    <dgm:cxn modelId="{9654384F-AB91-44A7-AEED-5E220BFC9BFD}" type="presOf" srcId="{78B5F159-F3B9-4EF7-AC3E-DC6E09BFDF7C}" destId="{12A0D965-0B00-482F-A63E-D01E7E2B9E41}" srcOrd="0" destOrd="0" presId="urn:microsoft.com/office/officeart/2005/8/layout/process2"/>
    <dgm:cxn modelId="{9629A0E1-6524-4174-960A-0FE3DA79F18F}" srcId="{78B5F159-F3B9-4EF7-AC3E-DC6E09BFDF7C}" destId="{2E3BA3EF-9437-4727-B3D2-5F12CE349A5A}" srcOrd="1" destOrd="0" parTransId="{D84AE645-734A-4253-A3F0-A00C7E29E0D2}" sibTransId="{99594708-A3BF-4EB2-8AF8-5F4178B6E719}"/>
    <dgm:cxn modelId="{45FE110C-E6E7-4C01-A025-642FD041B569}" type="presParOf" srcId="{12A0D965-0B00-482F-A63E-D01E7E2B9E41}" destId="{F161D189-6BF1-4977-A399-5A94616A997B}" srcOrd="0" destOrd="0" presId="urn:microsoft.com/office/officeart/2005/8/layout/process2"/>
    <dgm:cxn modelId="{B3D96C87-6FB1-4B94-B3E1-2B33DB7D329D}" type="presParOf" srcId="{12A0D965-0B00-482F-A63E-D01E7E2B9E41}" destId="{DBBDAC69-5105-4184-A6AC-DD90CAEA081B}" srcOrd="1" destOrd="0" presId="urn:microsoft.com/office/officeart/2005/8/layout/process2"/>
    <dgm:cxn modelId="{343987EF-5813-4294-8AA0-9ED26F27775D}" type="presParOf" srcId="{DBBDAC69-5105-4184-A6AC-DD90CAEA081B}" destId="{6E9070D6-6F43-4689-BDC8-6820C7DC95D3}" srcOrd="0" destOrd="0" presId="urn:microsoft.com/office/officeart/2005/8/layout/process2"/>
    <dgm:cxn modelId="{BA914D50-B04A-417D-99CF-04D00FFC0FC4}" type="presParOf" srcId="{12A0D965-0B00-482F-A63E-D01E7E2B9E41}" destId="{733AB235-8D08-4FD7-B1D3-DCD521C10EE6}" srcOrd="2"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FEE7F6-AB92-4DA9-8D89-69A1B6F3747B}" type="doc">
      <dgm:prSet loTypeId="urn:microsoft.com/office/officeart/2005/8/layout/hProcess4" loCatId="process" qsTypeId="urn:microsoft.com/office/officeart/2005/8/quickstyle/simple1" qsCatId="simple" csTypeId="urn:microsoft.com/office/officeart/2005/8/colors/accent1_2" csCatId="accent1" phldr="1"/>
      <dgm:spPr/>
    </dgm:pt>
    <dgm:pt modelId="{265FAFE0-54E9-4383-953B-1C634449EAE1}">
      <dgm:prSet phldrT="[Text]" custT="1"/>
      <dgm:spPr/>
      <dgm:t>
        <a:bodyPr/>
        <a:lstStyle/>
        <a:p>
          <a:r>
            <a:rPr lang="en-US" sz="2800" dirty="0" smtClean="0"/>
            <a:t>Categories</a:t>
          </a:r>
          <a:endParaRPr lang="en-US" sz="2800" dirty="0"/>
        </a:p>
      </dgm:t>
    </dgm:pt>
    <dgm:pt modelId="{C256BD43-0A05-4B8B-8349-10523D4F3605}" type="parTrans" cxnId="{0D44E95E-8449-4A77-8420-6E259398A924}">
      <dgm:prSet/>
      <dgm:spPr/>
      <dgm:t>
        <a:bodyPr/>
        <a:lstStyle/>
        <a:p>
          <a:endParaRPr lang="en-US"/>
        </a:p>
      </dgm:t>
    </dgm:pt>
    <dgm:pt modelId="{EE9C84C0-6EE3-4F4B-AD99-998B6040B4A4}" type="sibTrans" cxnId="{0D44E95E-8449-4A77-8420-6E259398A924}">
      <dgm:prSet/>
      <dgm:spPr/>
      <dgm:t>
        <a:bodyPr/>
        <a:lstStyle/>
        <a:p>
          <a:endParaRPr lang="en-US"/>
        </a:p>
      </dgm:t>
    </dgm:pt>
    <dgm:pt modelId="{7DD56B81-20C2-4D7E-985A-6A51A3A5B486}">
      <dgm:prSet phldrT="[Text]" custT="1"/>
      <dgm:spPr/>
      <dgm:t>
        <a:bodyPr/>
        <a:lstStyle/>
        <a:p>
          <a:r>
            <a:rPr lang="en-US" sz="2800" dirty="0" smtClean="0"/>
            <a:t>Ratings</a:t>
          </a:r>
          <a:endParaRPr lang="en-US" sz="2800" dirty="0"/>
        </a:p>
      </dgm:t>
    </dgm:pt>
    <dgm:pt modelId="{A533685F-FA8B-4F78-8C3A-F15F48BF705C}" type="parTrans" cxnId="{46DAB54E-BC35-4340-BC53-447D7A542A32}">
      <dgm:prSet/>
      <dgm:spPr/>
      <dgm:t>
        <a:bodyPr/>
        <a:lstStyle/>
        <a:p>
          <a:endParaRPr lang="en-US"/>
        </a:p>
      </dgm:t>
    </dgm:pt>
    <dgm:pt modelId="{AA74141F-A324-4DEC-BAAB-13CF94C75608}" type="sibTrans" cxnId="{46DAB54E-BC35-4340-BC53-447D7A542A32}">
      <dgm:prSet/>
      <dgm:spPr/>
      <dgm:t>
        <a:bodyPr/>
        <a:lstStyle/>
        <a:p>
          <a:endParaRPr lang="en-US"/>
        </a:p>
      </dgm:t>
    </dgm:pt>
    <dgm:pt modelId="{28FB3FB6-B537-4384-BBAD-12F35234AE02}">
      <dgm:prSet phldrT="[Text]" custT="1"/>
      <dgm:spPr/>
      <dgm:t>
        <a:bodyPr/>
        <a:lstStyle/>
        <a:p>
          <a:r>
            <a:rPr lang="en-US" sz="2800" dirty="0" smtClean="0"/>
            <a:t>Critical</a:t>
          </a:r>
          <a:endParaRPr lang="en-US" sz="2800" dirty="0"/>
        </a:p>
      </dgm:t>
    </dgm:pt>
    <dgm:pt modelId="{7EA86F45-D17E-4982-A09A-8C1CD2C1C5ED}" type="parTrans" cxnId="{0F742BEA-3DBB-489F-B762-4F73119E293C}">
      <dgm:prSet/>
      <dgm:spPr/>
      <dgm:t>
        <a:bodyPr/>
        <a:lstStyle/>
        <a:p>
          <a:endParaRPr lang="en-US"/>
        </a:p>
      </dgm:t>
    </dgm:pt>
    <dgm:pt modelId="{19752248-9A4A-45FE-996B-BCB522702348}" type="sibTrans" cxnId="{0F742BEA-3DBB-489F-B762-4F73119E293C}">
      <dgm:prSet/>
      <dgm:spPr/>
      <dgm:t>
        <a:bodyPr/>
        <a:lstStyle/>
        <a:p>
          <a:endParaRPr lang="en-US"/>
        </a:p>
      </dgm:t>
    </dgm:pt>
    <dgm:pt modelId="{BCDC8078-A22A-4B25-9A87-73960D52E5A5}">
      <dgm:prSet phldrT="[Text]" custT="1"/>
      <dgm:spPr/>
      <dgm:t>
        <a:bodyPr/>
        <a:lstStyle/>
        <a:p>
          <a:r>
            <a:rPr lang="en-US" sz="2800" dirty="0" smtClean="0"/>
            <a:t>Mandatory</a:t>
          </a:r>
          <a:endParaRPr lang="en-US" sz="2800" dirty="0"/>
        </a:p>
      </dgm:t>
    </dgm:pt>
    <dgm:pt modelId="{9D687623-D70F-4664-9029-5C9E1DCEE193}" type="parTrans" cxnId="{79D8F5DC-8786-4EF5-B834-7F0BD0237BD3}">
      <dgm:prSet/>
      <dgm:spPr/>
      <dgm:t>
        <a:bodyPr/>
        <a:lstStyle/>
        <a:p>
          <a:endParaRPr lang="en-US"/>
        </a:p>
      </dgm:t>
    </dgm:pt>
    <dgm:pt modelId="{2E515D5A-2A6A-4657-B014-BA6A04A2AB68}" type="sibTrans" cxnId="{79D8F5DC-8786-4EF5-B834-7F0BD0237BD3}">
      <dgm:prSet/>
      <dgm:spPr/>
      <dgm:t>
        <a:bodyPr/>
        <a:lstStyle/>
        <a:p>
          <a:endParaRPr lang="en-US"/>
        </a:p>
      </dgm:t>
    </dgm:pt>
    <dgm:pt modelId="{8F719DC3-7436-4377-ABC0-43B8E6248556}">
      <dgm:prSet phldrT="[Text]" custT="1"/>
      <dgm:spPr/>
      <dgm:t>
        <a:bodyPr/>
        <a:lstStyle/>
        <a:p>
          <a:r>
            <a:rPr lang="en-US" sz="2800" dirty="0" smtClean="0"/>
            <a:t>Above and Beyond</a:t>
          </a:r>
          <a:endParaRPr lang="en-US" sz="2800" dirty="0"/>
        </a:p>
      </dgm:t>
    </dgm:pt>
    <dgm:pt modelId="{4EA097FD-C094-4CA8-B9D1-220D0D0E436D}" type="parTrans" cxnId="{71CFF3CC-A7A6-43E6-A97B-F5F66DBC11DE}">
      <dgm:prSet/>
      <dgm:spPr/>
      <dgm:t>
        <a:bodyPr/>
        <a:lstStyle/>
        <a:p>
          <a:endParaRPr lang="en-US"/>
        </a:p>
      </dgm:t>
    </dgm:pt>
    <dgm:pt modelId="{FDDE286D-292C-453B-9759-9958867231A0}" type="sibTrans" cxnId="{71CFF3CC-A7A6-43E6-A97B-F5F66DBC11DE}">
      <dgm:prSet/>
      <dgm:spPr/>
      <dgm:t>
        <a:bodyPr/>
        <a:lstStyle/>
        <a:p>
          <a:endParaRPr lang="en-US"/>
        </a:p>
      </dgm:t>
    </dgm:pt>
    <dgm:pt modelId="{6DE2C464-BA67-40C4-B66D-B03CBBD01B8A}">
      <dgm:prSet phldrT="[Text]" custT="1"/>
      <dgm:spPr/>
      <dgm:t>
        <a:bodyPr/>
        <a:lstStyle/>
        <a:p>
          <a:r>
            <a:rPr lang="en-US" sz="2800" dirty="0" smtClean="0"/>
            <a:t>Exceptional</a:t>
          </a:r>
          <a:endParaRPr lang="en-US" sz="2800" dirty="0"/>
        </a:p>
      </dgm:t>
    </dgm:pt>
    <dgm:pt modelId="{2CE09CA7-81DD-48AC-AA56-2BA9FB8156E7}" type="parTrans" cxnId="{351831CF-EA02-476A-9175-D7A0118D7388}">
      <dgm:prSet/>
      <dgm:spPr/>
      <dgm:t>
        <a:bodyPr/>
        <a:lstStyle/>
        <a:p>
          <a:endParaRPr lang="en-US"/>
        </a:p>
      </dgm:t>
    </dgm:pt>
    <dgm:pt modelId="{80EF2761-72ED-4D9F-9543-523A41CFDAC8}" type="sibTrans" cxnId="{351831CF-EA02-476A-9175-D7A0118D7388}">
      <dgm:prSet/>
      <dgm:spPr/>
      <dgm:t>
        <a:bodyPr/>
        <a:lstStyle/>
        <a:p>
          <a:endParaRPr lang="en-US"/>
        </a:p>
      </dgm:t>
    </dgm:pt>
    <dgm:pt modelId="{E6C42ED5-3E22-4C05-8BFA-6DAAEB222F2B}">
      <dgm:prSet phldrT="[Text]" custT="1"/>
      <dgm:spPr/>
      <dgm:t>
        <a:bodyPr/>
        <a:lstStyle/>
        <a:p>
          <a:r>
            <a:rPr lang="en-US" sz="2800" dirty="0" smtClean="0"/>
            <a:t>Very Good</a:t>
          </a:r>
          <a:endParaRPr lang="en-US" sz="2800" dirty="0"/>
        </a:p>
      </dgm:t>
    </dgm:pt>
    <dgm:pt modelId="{F8D8CC77-78FF-45A0-B464-810033BF079A}" type="parTrans" cxnId="{E6A4F559-867D-4EAA-8620-846B81496273}">
      <dgm:prSet/>
      <dgm:spPr/>
      <dgm:t>
        <a:bodyPr/>
        <a:lstStyle/>
        <a:p>
          <a:endParaRPr lang="en-US"/>
        </a:p>
      </dgm:t>
    </dgm:pt>
    <dgm:pt modelId="{9375D927-0E02-450F-980F-35AA95259A3C}" type="sibTrans" cxnId="{E6A4F559-867D-4EAA-8620-846B81496273}">
      <dgm:prSet/>
      <dgm:spPr/>
      <dgm:t>
        <a:bodyPr/>
        <a:lstStyle/>
        <a:p>
          <a:endParaRPr lang="en-US"/>
        </a:p>
      </dgm:t>
    </dgm:pt>
    <dgm:pt modelId="{59233AD7-39B0-4D5A-B81B-0CFE9D1533C4}">
      <dgm:prSet phldrT="[Text]" custT="1"/>
      <dgm:spPr/>
      <dgm:t>
        <a:bodyPr/>
        <a:lstStyle/>
        <a:p>
          <a:r>
            <a:rPr lang="en-US" sz="2800" dirty="0" smtClean="0"/>
            <a:t>Satisfactory</a:t>
          </a:r>
          <a:endParaRPr lang="en-US" sz="2800" dirty="0"/>
        </a:p>
      </dgm:t>
    </dgm:pt>
    <dgm:pt modelId="{81218FD6-FC6D-40B8-8935-09C69F5A06C5}" type="parTrans" cxnId="{F64CB137-AB9B-4F15-8272-53C372EA434E}">
      <dgm:prSet/>
      <dgm:spPr/>
      <dgm:t>
        <a:bodyPr/>
        <a:lstStyle/>
        <a:p>
          <a:endParaRPr lang="en-US"/>
        </a:p>
      </dgm:t>
    </dgm:pt>
    <dgm:pt modelId="{723A530E-9D06-49A6-9020-24D3205BC557}" type="sibTrans" cxnId="{F64CB137-AB9B-4F15-8272-53C372EA434E}">
      <dgm:prSet/>
      <dgm:spPr/>
      <dgm:t>
        <a:bodyPr/>
        <a:lstStyle/>
        <a:p>
          <a:endParaRPr lang="en-US"/>
        </a:p>
      </dgm:t>
    </dgm:pt>
    <dgm:pt modelId="{570E84FC-871B-415C-9514-F9BB42A50FB3}">
      <dgm:prSet phldrT="[Text]" custT="1"/>
      <dgm:spPr/>
      <dgm:t>
        <a:bodyPr/>
        <a:lstStyle/>
        <a:p>
          <a:r>
            <a:rPr lang="en-US" sz="2800" dirty="0" smtClean="0"/>
            <a:t>Marginal</a:t>
          </a:r>
          <a:endParaRPr lang="en-US" sz="2800" dirty="0"/>
        </a:p>
      </dgm:t>
    </dgm:pt>
    <dgm:pt modelId="{304107BA-27DE-4610-B4DC-80DEB7E152BC}" type="parTrans" cxnId="{19AE86B4-448A-4A55-9149-FDA89D27B68A}">
      <dgm:prSet/>
      <dgm:spPr/>
      <dgm:t>
        <a:bodyPr/>
        <a:lstStyle/>
        <a:p>
          <a:endParaRPr lang="en-US"/>
        </a:p>
      </dgm:t>
    </dgm:pt>
    <dgm:pt modelId="{E0295453-F103-46DE-92AB-6396959627E7}" type="sibTrans" cxnId="{19AE86B4-448A-4A55-9149-FDA89D27B68A}">
      <dgm:prSet/>
      <dgm:spPr/>
      <dgm:t>
        <a:bodyPr/>
        <a:lstStyle/>
        <a:p>
          <a:endParaRPr lang="en-US"/>
        </a:p>
      </dgm:t>
    </dgm:pt>
    <dgm:pt modelId="{77FEFFFE-88D1-4343-B9D0-6407E137D0CA}">
      <dgm:prSet phldrT="[Text]" custT="1"/>
      <dgm:spPr/>
      <dgm:t>
        <a:bodyPr/>
        <a:lstStyle/>
        <a:p>
          <a:r>
            <a:rPr lang="en-US" sz="2800" dirty="0" smtClean="0"/>
            <a:t>Serious Concerns Exist</a:t>
          </a:r>
          <a:endParaRPr lang="en-US" sz="2800" dirty="0"/>
        </a:p>
      </dgm:t>
    </dgm:pt>
    <dgm:pt modelId="{DB9B0DC3-EB07-427E-9469-F6BED44E8EF7}" type="parTrans" cxnId="{FB68E9FA-60E0-4145-900D-3E3B869D458D}">
      <dgm:prSet/>
      <dgm:spPr/>
      <dgm:t>
        <a:bodyPr/>
        <a:lstStyle/>
        <a:p>
          <a:endParaRPr lang="en-US"/>
        </a:p>
      </dgm:t>
    </dgm:pt>
    <dgm:pt modelId="{FB17D6B9-FC64-475C-B320-6EEA7A21E230}" type="sibTrans" cxnId="{FB68E9FA-60E0-4145-900D-3E3B869D458D}">
      <dgm:prSet/>
      <dgm:spPr/>
      <dgm:t>
        <a:bodyPr/>
        <a:lstStyle/>
        <a:p>
          <a:endParaRPr lang="en-US"/>
        </a:p>
      </dgm:t>
    </dgm:pt>
    <dgm:pt modelId="{A59322EA-AB4B-45F4-B32B-9BE9776B47AF}" type="pres">
      <dgm:prSet presAssocID="{26FEE7F6-AB92-4DA9-8D89-69A1B6F3747B}" presName="Name0" presStyleCnt="0">
        <dgm:presLayoutVars>
          <dgm:dir/>
          <dgm:animLvl val="lvl"/>
          <dgm:resizeHandles val="exact"/>
        </dgm:presLayoutVars>
      </dgm:prSet>
      <dgm:spPr/>
    </dgm:pt>
    <dgm:pt modelId="{228A34D0-71B5-4289-ACB1-619CA54AEA39}" type="pres">
      <dgm:prSet presAssocID="{26FEE7F6-AB92-4DA9-8D89-69A1B6F3747B}" presName="tSp" presStyleCnt="0"/>
      <dgm:spPr/>
    </dgm:pt>
    <dgm:pt modelId="{90DBC4AD-CCEF-4EA1-AF3A-E3C3BAB02E97}" type="pres">
      <dgm:prSet presAssocID="{26FEE7F6-AB92-4DA9-8D89-69A1B6F3747B}" presName="bSp" presStyleCnt="0"/>
      <dgm:spPr/>
    </dgm:pt>
    <dgm:pt modelId="{F81C5708-2179-4AFE-BB99-C764B16FB59B}" type="pres">
      <dgm:prSet presAssocID="{26FEE7F6-AB92-4DA9-8D89-69A1B6F3747B}" presName="process" presStyleCnt="0"/>
      <dgm:spPr/>
    </dgm:pt>
    <dgm:pt modelId="{2254598C-D5BF-4B29-85F6-1FB40D17D80F}" type="pres">
      <dgm:prSet presAssocID="{265FAFE0-54E9-4383-953B-1C634449EAE1}" presName="composite1" presStyleCnt="0"/>
      <dgm:spPr/>
    </dgm:pt>
    <dgm:pt modelId="{D85B3BE2-097D-478E-9592-2C1A9D195A77}" type="pres">
      <dgm:prSet presAssocID="{265FAFE0-54E9-4383-953B-1C634449EAE1}" presName="dummyNode1" presStyleLbl="node1" presStyleIdx="0" presStyleCnt="2"/>
      <dgm:spPr/>
    </dgm:pt>
    <dgm:pt modelId="{9D92EF62-F63A-479A-BB7A-5A6192424EE6}" type="pres">
      <dgm:prSet presAssocID="{265FAFE0-54E9-4383-953B-1C634449EAE1}" presName="childNode1" presStyleLbl="bgAcc1" presStyleIdx="0" presStyleCnt="2" custScaleX="107678">
        <dgm:presLayoutVars>
          <dgm:bulletEnabled val="1"/>
        </dgm:presLayoutVars>
      </dgm:prSet>
      <dgm:spPr/>
      <dgm:t>
        <a:bodyPr/>
        <a:lstStyle/>
        <a:p>
          <a:endParaRPr lang="en-US"/>
        </a:p>
      </dgm:t>
    </dgm:pt>
    <dgm:pt modelId="{CB34C1DC-F47E-400A-BBD4-4C66DAAF3C47}" type="pres">
      <dgm:prSet presAssocID="{265FAFE0-54E9-4383-953B-1C634449EAE1}" presName="childNode1tx" presStyleLbl="bgAcc1" presStyleIdx="0" presStyleCnt="2">
        <dgm:presLayoutVars>
          <dgm:bulletEnabled val="1"/>
        </dgm:presLayoutVars>
      </dgm:prSet>
      <dgm:spPr/>
      <dgm:t>
        <a:bodyPr/>
        <a:lstStyle/>
        <a:p>
          <a:endParaRPr lang="en-US"/>
        </a:p>
      </dgm:t>
    </dgm:pt>
    <dgm:pt modelId="{EAB36451-887B-456C-AE6D-EA4937A9D4F7}" type="pres">
      <dgm:prSet presAssocID="{265FAFE0-54E9-4383-953B-1C634449EAE1}" presName="parentNode1" presStyleLbl="node1" presStyleIdx="0" presStyleCnt="2">
        <dgm:presLayoutVars>
          <dgm:chMax val="1"/>
          <dgm:bulletEnabled val="1"/>
        </dgm:presLayoutVars>
      </dgm:prSet>
      <dgm:spPr/>
      <dgm:t>
        <a:bodyPr/>
        <a:lstStyle/>
        <a:p>
          <a:endParaRPr lang="en-US"/>
        </a:p>
      </dgm:t>
    </dgm:pt>
    <dgm:pt modelId="{5162C6BF-012C-4C1F-A3E9-ABD5E667C968}" type="pres">
      <dgm:prSet presAssocID="{265FAFE0-54E9-4383-953B-1C634449EAE1}" presName="connSite1" presStyleCnt="0"/>
      <dgm:spPr/>
    </dgm:pt>
    <dgm:pt modelId="{A12BEBC0-2AC7-44CA-AE50-2653E8F36DFC}" type="pres">
      <dgm:prSet presAssocID="{EE9C84C0-6EE3-4F4B-AD99-998B6040B4A4}" presName="Name9" presStyleLbl="sibTrans2D1" presStyleIdx="0" presStyleCnt="1"/>
      <dgm:spPr/>
      <dgm:t>
        <a:bodyPr/>
        <a:lstStyle/>
        <a:p>
          <a:endParaRPr lang="en-US"/>
        </a:p>
      </dgm:t>
    </dgm:pt>
    <dgm:pt modelId="{F3C700F8-E558-4949-ABFA-10E5B3BC8BFD}" type="pres">
      <dgm:prSet presAssocID="{7DD56B81-20C2-4D7E-985A-6A51A3A5B486}" presName="composite2" presStyleCnt="0"/>
      <dgm:spPr/>
    </dgm:pt>
    <dgm:pt modelId="{D464A1CB-73B2-440D-9360-927E86BEC630}" type="pres">
      <dgm:prSet presAssocID="{7DD56B81-20C2-4D7E-985A-6A51A3A5B486}" presName="dummyNode2" presStyleLbl="node1" presStyleIdx="0" presStyleCnt="2"/>
      <dgm:spPr/>
    </dgm:pt>
    <dgm:pt modelId="{A78689C3-EC68-42FA-A946-56D4839E1095}" type="pres">
      <dgm:prSet presAssocID="{7DD56B81-20C2-4D7E-985A-6A51A3A5B486}" presName="childNode2" presStyleLbl="bgAcc1" presStyleIdx="1" presStyleCnt="2" custScaleX="171773" custScaleY="125386">
        <dgm:presLayoutVars>
          <dgm:bulletEnabled val="1"/>
        </dgm:presLayoutVars>
      </dgm:prSet>
      <dgm:spPr/>
      <dgm:t>
        <a:bodyPr/>
        <a:lstStyle/>
        <a:p>
          <a:endParaRPr lang="en-US"/>
        </a:p>
      </dgm:t>
    </dgm:pt>
    <dgm:pt modelId="{01F838E7-44C9-41C7-BCBA-D4309F98D09C}" type="pres">
      <dgm:prSet presAssocID="{7DD56B81-20C2-4D7E-985A-6A51A3A5B486}" presName="childNode2tx" presStyleLbl="bgAcc1" presStyleIdx="1" presStyleCnt="2">
        <dgm:presLayoutVars>
          <dgm:bulletEnabled val="1"/>
        </dgm:presLayoutVars>
      </dgm:prSet>
      <dgm:spPr/>
      <dgm:t>
        <a:bodyPr/>
        <a:lstStyle/>
        <a:p>
          <a:endParaRPr lang="en-US"/>
        </a:p>
      </dgm:t>
    </dgm:pt>
    <dgm:pt modelId="{0397EDD9-B4F0-4D1B-807E-2C15F6FE4C5F}" type="pres">
      <dgm:prSet presAssocID="{7DD56B81-20C2-4D7E-985A-6A51A3A5B486}" presName="parentNode2" presStyleLbl="node1" presStyleIdx="1" presStyleCnt="2" custLinFactNeighborX="-952" custLinFactNeighborY="-22927">
        <dgm:presLayoutVars>
          <dgm:chMax val="0"/>
          <dgm:bulletEnabled val="1"/>
        </dgm:presLayoutVars>
      </dgm:prSet>
      <dgm:spPr/>
      <dgm:t>
        <a:bodyPr/>
        <a:lstStyle/>
        <a:p>
          <a:endParaRPr lang="en-US"/>
        </a:p>
      </dgm:t>
    </dgm:pt>
    <dgm:pt modelId="{826DB3AC-3176-48B5-9608-AD540B1EFFDA}" type="pres">
      <dgm:prSet presAssocID="{7DD56B81-20C2-4D7E-985A-6A51A3A5B486}" presName="connSite2" presStyleCnt="0"/>
      <dgm:spPr/>
    </dgm:pt>
  </dgm:ptLst>
  <dgm:cxnLst>
    <dgm:cxn modelId="{0D44E95E-8449-4A77-8420-6E259398A924}" srcId="{26FEE7F6-AB92-4DA9-8D89-69A1B6F3747B}" destId="{265FAFE0-54E9-4383-953B-1C634449EAE1}" srcOrd="0" destOrd="0" parTransId="{C256BD43-0A05-4B8B-8349-10523D4F3605}" sibTransId="{EE9C84C0-6EE3-4F4B-AD99-998B6040B4A4}"/>
    <dgm:cxn modelId="{46DAB54E-BC35-4340-BC53-447D7A542A32}" srcId="{26FEE7F6-AB92-4DA9-8D89-69A1B6F3747B}" destId="{7DD56B81-20C2-4D7E-985A-6A51A3A5B486}" srcOrd="1" destOrd="0" parTransId="{A533685F-FA8B-4F78-8C3A-F15F48BF705C}" sibTransId="{AA74141F-A324-4DEC-BAAB-13CF94C75608}"/>
    <dgm:cxn modelId="{E2C38E96-7BA1-4AD1-84EC-5CE41C53E1EC}" type="presOf" srcId="{28FB3FB6-B537-4384-BBAD-12F35234AE02}" destId="{CB34C1DC-F47E-400A-BBD4-4C66DAAF3C47}" srcOrd="1" destOrd="0" presId="urn:microsoft.com/office/officeart/2005/8/layout/hProcess4"/>
    <dgm:cxn modelId="{7D1C1712-E3AC-40AC-A001-9006A4B997C2}" type="presOf" srcId="{77FEFFFE-88D1-4343-B9D0-6407E137D0CA}" destId="{A78689C3-EC68-42FA-A946-56D4839E1095}" srcOrd="0" destOrd="4" presId="urn:microsoft.com/office/officeart/2005/8/layout/hProcess4"/>
    <dgm:cxn modelId="{79D8F5DC-8786-4EF5-B834-7F0BD0237BD3}" srcId="{265FAFE0-54E9-4383-953B-1C634449EAE1}" destId="{BCDC8078-A22A-4B25-9A87-73960D52E5A5}" srcOrd="1" destOrd="0" parTransId="{9D687623-D70F-4664-9029-5C9E1DCEE193}" sibTransId="{2E515D5A-2A6A-4657-B014-BA6A04A2AB68}"/>
    <dgm:cxn modelId="{B548FD85-25EF-44DE-B9B2-C169EDD0BBF0}" type="presOf" srcId="{7DD56B81-20C2-4D7E-985A-6A51A3A5B486}" destId="{0397EDD9-B4F0-4D1B-807E-2C15F6FE4C5F}" srcOrd="0" destOrd="0" presId="urn:microsoft.com/office/officeart/2005/8/layout/hProcess4"/>
    <dgm:cxn modelId="{351831CF-EA02-476A-9175-D7A0118D7388}" srcId="{7DD56B81-20C2-4D7E-985A-6A51A3A5B486}" destId="{6DE2C464-BA67-40C4-B66D-B03CBBD01B8A}" srcOrd="0" destOrd="0" parTransId="{2CE09CA7-81DD-48AC-AA56-2BA9FB8156E7}" sibTransId="{80EF2761-72ED-4D9F-9543-523A41CFDAC8}"/>
    <dgm:cxn modelId="{19AE86B4-448A-4A55-9149-FDA89D27B68A}" srcId="{7DD56B81-20C2-4D7E-985A-6A51A3A5B486}" destId="{570E84FC-871B-415C-9514-F9BB42A50FB3}" srcOrd="3" destOrd="0" parTransId="{304107BA-27DE-4610-B4DC-80DEB7E152BC}" sibTransId="{E0295453-F103-46DE-92AB-6396959627E7}"/>
    <dgm:cxn modelId="{07B12690-EDE3-4DF4-815B-665F02AFC041}" type="presOf" srcId="{EE9C84C0-6EE3-4F4B-AD99-998B6040B4A4}" destId="{A12BEBC0-2AC7-44CA-AE50-2653E8F36DFC}" srcOrd="0" destOrd="0" presId="urn:microsoft.com/office/officeart/2005/8/layout/hProcess4"/>
    <dgm:cxn modelId="{71CFF3CC-A7A6-43E6-A97B-F5F66DBC11DE}" srcId="{265FAFE0-54E9-4383-953B-1C634449EAE1}" destId="{8F719DC3-7436-4377-ABC0-43B8E6248556}" srcOrd="2" destOrd="0" parTransId="{4EA097FD-C094-4CA8-B9D1-220D0D0E436D}" sibTransId="{FDDE286D-292C-453B-9759-9958867231A0}"/>
    <dgm:cxn modelId="{A568D86A-7B12-4D4D-AB2A-2D0788D6B0B5}" type="presOf" srcId="{8F719DC3-7436-4377-ABC0-43B8E6248556}" destId="{9D92EF62-F63A-479A-BB7A-5A6192424EE6}" srcOrd="0" destOrd="2" presId="urn:microsoft.com/office/officeart/2005/8/layout/hProcess4"/>
    <dgm:cxn modelId="{C6E3FC4F-FE17-4B96-A5B0-BF360D781E63}" type="presOf" srcId="{59233AD7-39B0-4D5A-B81B-0CFE9D1533C4}" destId="{01F838E7-44C9-41C7-BCBA-D4309F98D09C}" srcOrd="1" destOrd="2" presId="urn:microsoft.com/office/officeart/2005/8/layout/hProcess4"/>
    <dgm:cxn modelId="{06E02142-FA53-423E-9503-5F73A15637D0}" type="presOf" srcId="{77FEFFFE-88D1-4343-B9D0-6407E137D0CA}" destId="{01F838E7-44C9-41C7-BCBA-D4309F98D09C}" srcOrd="1" destOrd="4" presId="urn:microsoft.com/office/officeart/2005/8/layout/hProcess4"/>
    <dgm:cxn modelId="{193CA4DA-1858-4E68-96D7-032D84AB7712}" type="presOf" srcId="{28FB3FB6-B537-4384-BBAD-12F35234AE02}" destId="{9D92EF62-F63A-479A-BB7A-5A6192424EE6}" srcOrd="0" destOrd="0" presId="urn:microsoft.com/office/officeart/2005/8/layout/hProcess4"/>
    <dgm:cxn modelId="{E58F04DA-7EDA-4707-AF89-84DB8EF94DFD}" type="presOf" srcId="{BCDC8078-A22A-4B25-9A87-73960D52E5A5}" destId="{9D92EF62-F63A-479A-BB7A-5A6192424EE6}" srcOrd="0" destOrd="1" presId="urn:microsoft.com/office/officeart/2005/8/layout/hProcess4"/>
    <dgm:cxn modelId="{A129B18E-FA9D-4ACC-8379-D54882FE70C5}" type="presOf" srcId="{E6C42ED5-3E22-4C05-8BFA-6DAAEB222F2B}" destId="{01F838E7-44C9-41C7-BCBA-D4309F98D09C}" srcOrd="1" destOrd="1" presId="urn:microsoft.com/office/officeart/2005/8/layout/hProcess4"/>
    <dgm:cxn modelId="{AD95E87A-DC8C-49E4-86D0-49B82B5DB7E9}" type="presOf" srcId="{570E84FC-871B-415C-9514-F9BB42A50FB3}" destId="{A78689C3-EC68-42FA-A946-56D4839E1095}" srcOrd="0" destOrd="3" presId="urn:microsoft.com/office/officeart/2005/8/layout/hProcess4"/>
    <dgm:cxn modelId="{FB68E9FA-60E0-4145-900D-3E3B869D458D}" srcId="{7DD56B81-20C2-4D7E-985A-6A51A3A5B486}" destId="{77FEFFFE-88D1-4343-B9D0-6407E137D0CA}" srcOrd="4" destOrd="0" parTransId="{DB9B0DC3-EB07-427E-9469-F6BED44E8EF7}" sibTransId="{FB17D6B9-FC64-475C-B320-6EEA7A21E230}"/>
    <dgm:cxn modelId="{03E31382-9BFE-43F3-BFEF-A23B7193913A}" type="presOf" srcId="{BCDC8078-A22A-4B25-9A87-73960D52E5A5}" destId="{CB34C1DC-F47E-400A-BBD4-4C66DAAF3C47}" srcOrd="1" destOrd="1" presId="urn:microsoft.com/office/officeart/2005/8/layout/hProcess4"/>
    <dgm:cxn modelId="{1B0D905D-F9AB-4030-8950-74FAA9233ABE}" type="presOf" srcId="{6DE2C464-BA67-40C4-B66D-B03CBBD01B8A}" destId="{A78689C3-EC68-42FA-A946-56D4839E1095}" srcOrd="0" destOrd="0" presId="urn:microsoft.com/office/officeart/2005/8/layout/hProcess4"/>
    <dgm:cxn modelId="{4FF04193-B64F-4070-AA24-4645B8BB6F9E}" type="presOf" srcId="{8F719DC3-7436-4377-ABC0-43B8E6248556}" destId="{CB34C1DC-F47E-400A-BBD4-4C66DAAF3C47}" srcOrd="1" destOrd="2" presId="urn:microsoft.com/office/officeart/2005/8/layout/hProcess4"/>
    <dgm:cxn modelId="{E6A4F559-867D-4EAA-8620-846B81496273}" srcId="{7DD56B81-20C2-4D7E-985A-6A51A3A5B486}" destId="{E6C42ED5-3E22-4C05-8BFA-6DAAEB222F2B}" srcOrd="1" destOrd="0" parTransId="{F8D8CC77-78FF-45A0-B464-810033BF079A}" sibTransId="{9375D927-0E02-450F-980F-35AA95259A3C}"/>
    <dgm:cxn modelId="{53DB152F-FA1C-43DD-A30C-AA18659F2E4A}" type="presOf" srcId="{265FAFE0-54E9-4383-953B-1C634449EAE1}" destId="{EAB36451-887B-456C-AE6D-EA4937A9D4F7}" srcOrd="0" destOrd="0" presId="urn:microsoft.com/office/officeart/2005/8/layout/hProcess4"/>
    <dgm:cxn modelId="{638388B9-5E12-4019-8479-DB173065FC6A}" type="presOf" srcId="{E6C42ED5-3E22-4C05-8BFA-6DAAEB222F2B}" destId="{A78689C3-EC68-42FA-A946-56D4839E1095}" srcOrd="0" destOrd="1" presId="urn:microsoft.com/office/officeart/2005/8/layout/hProcess4"/>
    <dgm:cxn modelId="{71BFF438-B3CC-4428-BC46-3FC4D62A9F07}" type="presOf" srcId="{6DE2C464-BA67-40C4-B66D-B03CBBD01B8A}" destId="{01F838E7-44C9-41C7-BCBA-D4309F98D09C}" srcOrd="1" destOrd="0" presId="urn:microsoft.com/office/officeart/2005/8/layout/hProcess4"/>
    <dgm:cxn modelId="{3CCD563B-F58F-4AE4-9DA9-DCD4A61A60E5}" type="presOf" srcId="{570E84FC-871B-415C-9514-F9BB42A50FB3}" destId="{01F838E7-44C9-41C7-BCBA-D4309F98D09C}" srcOrd="1" destOrd="3" presId="urn:microsoft.com/office/officeart/2005/8/layout/hProcess4"/>
    <dgm:cxn modelId="{F64CB137-AB9B-4F15-8272-53C372EA434E}" srcId="{7DD56B81-20C2-4D7E-985A-6A51A3A5B486}" destId="{59233AD7-39B0-4D5A-B81B-0CFE9D1533C4}" srcOrd="2" destOrd="0" parTransId="{81218FD6-FC6D-40B8-8935-09C69F5A06C5}" sibTransId="{723A530E-9D06-49A6-9020-24D3205BC557}"/>
    <dgm:cxn modelId="{97ED64E3-82B4-49A8-BBF5-A03A8D7F39EA}" type="presOf" srcId="{59233AD7-39B0-4D5A-B81B-0CFE9D1533C4}" destId="{A78689C3-EC68-42FA-A946-56D4839E1095}" srcOrd="0" destOrd="2" presId="urn:microsoft.com/office/officeart/2005/8/layout/hProcess4"/>
    <dgm:cxn modelId="{E29BB940-BC59-4882-80C0-DB4F965EE3A0}" type="presOf" srcId="{26FEE7F6-AB92-4DA9-8D89-69A1B6F3747B}" destId="{A59322EA-AB4B-45F4-B32B-9BE9776B47AF}" srcOrd="0" destOrd="0" presId="urn:microsoft.com/office/officeart/2005/8/layout/hProcess4"/>
    <dgm:cxn modelId="{0F742BEA-3DBB-489F-B762-4F73119E293C}" srcId="{265FAFE0-54E9-4383-953B-1C634449EAE1}" destId="{28FB3FB6-B537-4384-BBAD-12F35234AE02}" srcOrd="0" destOrd="0" parTransId="{7EA86F45-D17E-4982-A09A-8C1CD2C1C5ED}" sibTransId="{19752248-9A4A-45FE-996B-BCB522702348}"/>
    <dgm:cxn modelId="{B106F493-6A67-46BE-85D8-1920E26FF5C6}" type="presParOf" srcId="{A59322EA-AB4B-45F4-B32B-9BE9776B47AF}" destId="{228A34D0-71B5-4289-ACB1-619CA54AEA39}" srcOrd="0" destOrd="0" presId="urn:microsoft.com/office/officeart/2005/8/layout/hProcess4"/>
    <dgm:cxn modelId="{6936D018-1FCF-4A6F-97E8-AAD048CE9479}" type="presParOf" srcId="{A59322EA-AB4B-45F4-B32B-9BE9776B47AF}" destId="{90DBC4AD-CCEF-4EA1-AF3A-E3C3BAB02E97}" srcOrd="1" destOrd="0" presId="urn:microsoft.com/office/officeart/2005/8/layout/hProcess4"/>
    <dgm:cxn modelId="{D690B2E6-B85F-429C-B2CE-CE34AC69BDC5}" type="presParOf" srcId="{A59322EA-AB4B-45F4-B32B-9BE9776B47AF}" destId="{F81C5708-2179-4AFE-BB99-C764B16FB59B}" srcOrd="2" destOrd="0" presId="urn:microsoft.com/office/officeart/2005/8/layout/hProcess4"/>
    <dgm:cxn modelId="{5066BE59-D51D-4DEB-874F-AFCC1DE745FE}" type="presParOf" srcId="{F81C5708-2179-4AFE-BB99-C764B16FB59B}" destId="{2254598C-D5BF-4B29-85F6-1FB40D17D80F}" srcOrd="0" destOrd="0" presId="urn:microsoft.com/office/officeart/2005/8/layout/hProcess4"/>
    <dgm:cxn modelId="{53B6111D-2914-41B5-BF19-8DEDC4434C2B}" type="presParOf" srcId="{2254598C-D5BF-4B29-85F6-1FB40D17D80F}" destId="{D85B3BE2-097D-478E-9592-2C1A9D195A77}" srcOrd="0" destOrd="0" presId="urn:microsoft.com/office/officeart/2005/8/layout/hProcess4"/>
    <dgm:cxn modelId="{E4106928-1517-4D4A-9957-4111076E2E66}" type="presParOf" srcId="{2254598C-D5BF-4B29-85F6-1FB40D17D80F}" destId="{9D92EF62-F63A-479A-BB7A-5A6192424EE6}" srcOrd="1" destOrd="0" presId="urn:microsoft.com/office/officeart/2005/8/layout/hProcess4"/>
    <dgm:cxn modelId="{6C4F9FA5-A9EA-4357-86A4-C598E7600CFE}" type="presParOf" srcId="{2254598C-D5BF-4B29-85F6-1FB40D17D80F}" destId="{CB34C1DC-F47E-400A-BBD4-4C66DAAF3C47}" srcOrd="2" destOrd="0" presId="urn:microsoft.com/office/officeart/2005/8/layout/hProcess4"/>
    <dgm:cxn modelId="{6ACE0609-66B8-401E-9B3F-CF413A468F37}" type="presParOf" srcId="{2254598C-D5BF-4B29-85F6-1FB40D17D80F}" destId="{EAB36451-887B-456C-AE6D-EA4937A9D4F7}" srcOrd="3" destOrd="0" presId="urn:microsoft.com/office/officeart/2005/8/layout/hProcess4"/>
    <dgm:cxn modelId="{8FAE6043-3973-410A-9393-EA586DBB46C6}" type="presParOf" srcId="{2254598C-D5BF-4B29-85F6-1FB40D17D80F}" destId="{5162C6BF-012C-4C1F-A3E9-ABD5E667C968}" srcOrd="4" destOrd="0" presId="urn:microsoft.com/office/officeart/2005/8/layout/hProcess4"/>
    <dgm:cxn modelId="{6E960252-EF72-456E-A9D5-1AD1FAE374E0}" type="presParOf" srcId="{F81C5708-2179-4AFE-BB99-C764B16FB59B}" destId="{A12BEBC0-2AC7-44CA-AE50-2653E8F36DFC}" srcOrd="1" destOrd="0" presId="urn:microsoft.com/office/officeart/2005/8/layout/hProcess4"/>
    <dgm:cxn modelId="{3E0A9402-31F4-4DB7-A419-62E9824F7114}" type="presParOf" srcId="{F81C5708-2179-4AFE-BB99-C764B16FB59B}" destId="{F3C700F8-E558-4949-ABFA-10E5B3BC8BFD}" srcOrd="2" destOrd="0" presId="urn:microsoft.com/office/officeart/2005/8/layout/hProcess4"/>
    <dgm:cxn modelId="{2E9AEC5D-9410-4D82-B6E1-5144A52301FB}" type="presParOf" srcId="{F3C700F8-E558-4949-ABFA-10E5B3BC8BFD}" destId="{D464A1CB-73B2-440D-9360-927E86BEC630}" srcOrd="0" destOrd="0" presId="urn:microsoft.com/office/officeart/2005/8/layout/hProcess4"/>
    <dgm:cxn modelId="{9362C485-2B51-4F86-B947-8BD259004FA6}" type="presParOf" srcId="{F3C700F8-E558-4949-ABFA-10E5B3BC8BFD}" destId="{A78689C3-EC68-42FA-A946-56D4839E1095}" srcOrd="1" destOrd="0" presId="urn:microsoft.com/office/officeart/2005/8/layout/hProcess4"/>
    <dgm:cxn modelId="{20C356EC-4DEC-47B2-B276-60A65CCEAF3F}" type="presParOf" srcId="{F3C700F8-E558-4949-ABFA-10E5B3BC8BFD}" destId="{01F838E7-44C9-41C7-BCBA-D4309F98D09C}" srcOrd="2" destOrd="0" presId="urn:microsoft.com/office/officeart/2005/8/layout/hProcess4"/>
    <dgm:cxn modelId="{0D73D781-784B-473E-A456-D3CB5BA9F9E5}" type="presParOf" srcId="{F3C700F8-E558-4949-ABFA-10E5B3BC8BFD}" destId="{0397EDD9-B4F0-4D1B-807E-2C15F6FE4C5F}" srcOrd="3" destOrd="0" presId="urn:microsoft.com/office/officeart/2005/8/layout/hProcess4"/>
    <dgm:cxn modelId="{C6182142-F50C-419B-A2EC-D17512494D16}" type="presParOf" srcId="{F3C700F8-E558-4949-ABFA-10E5B3BC8BFD}" destId="{826DB3AC-3176-48B5-9608-AD540B1EFFDA}" srcOrd="4" destOrd="0" presId="urn:microsoft.com/office/officeart/2005/8/layout/h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40F180-5B9A-45B5-A30A-6B2E277688C5}" type="doc">
      <dgm:prSet loTypeId="urn:microsoft.com/office/officeart/2005/8/layout/chart3" loCatId="relationship" qsTypeId="urn:microsoft.com/office/officeart/2005/8/quickstyle/3d1" qsCatId="3D" csTypeId="urn:microsoft.com/office/officeart/2005/8/colors/accent1_3" csCatId="accent1" phldr="1"/>
      <dgm:spPr/>
    </dgm:pt>
    <dgm:pt modelId="{7B07A330-46F1-4CE8-8D4E-B9C684CE46F5}">
      <dgm:prSet phldrT="[Text]" custT="1"/>
      <dgm:spPr/>
      <dgm:t>
        <a:bodyPr/>
        <a:lstStyle/>
        <a:p>
          <a:r>
            <a:rPr lang="en-US" sz="2400" dirty="0" smtClean="0"/>
            <a:t>Government (Not Reportable)</a:t>
          </a:r>
          <a:endParaRPr lang="en-US" sz="2400" dirty="0"/>
        </a:p>
      </dgm:t>
    </dgm:pt>
    <dgm:pt modelId="{73618B90-9F89-4DE3-97C8-4A4EFCE636F9}" type="parTrans" cxnId="{37B620DA-4D66-4412-8B68-9E8616F1179C}">
      <dgm:prSet/>
      <dgm:spPr/>
      <dgm:t>
        <a:bodyPr/>
        <a:lstStyle/>
        <a:p>
          <a:endParaRPr lang="en-US"/>
        </a:p>
      </dgm:t>
    </dgm:pt>
    <dgm:pt modelId="{A3CC29EA-2B29-43CD-B257-83EB0DBC5E5A}" type="sibTrans" cxnId="{37B620DA-4D66-4412-8B68-9E8616F1179C}">
      <dgm:prSet/>
      <dgm:spPr/>
      <dgm:t>
        <a:bodyPr/>
        <a:lstStyle/>
        <a:p>
          <a:endParaRPr lang="en-US"/>
        </a:p>
      </dgm:t>
    </dgm:pt>
    <dgm:pt modelId="{3BC91F90-6CEA-4CC1-A0E6-EF3C395B188C}">
      <dgm:prSet phldrT="[Text]" custT="1"/>
      <dgm:spPr/>
      <dgm:t>
        <a:bodyPr/>
        <a:lstStyle/>
        <a:p>
          <a:r>
            <a:rPr lang="en-US" sz="2400" dirty="0" smtClean="0"/>
            <a:t>Commercial</a:t>
          </a:r>
          <a:endParaRPr lang="en-US" sz="2400" dirty="0"/>
        </a:p>
      </dgm:t>
    </dgm:pt>
    <dgm:pt modelId="{D288F519-FA19-42C2-B766-CE021B362117}" type="parTrans" cxnId="{4BE1DAC0-53CF-445B-B729-D4E6C8952F7F}">
      <dgm:prSet/>
      <dgm:spPr/>
      <dgm:t>
        <a:bodyPr/>
        <a:lstStyle/>
        <a:p>
          <a:endParaRPr lang="en-US"/>
        </a:p>
      </dgm:t>
    </dgm:pt>
    <dgm:pt modelId="{C471C63E-2634-413F-B342-35ED7837E0A9}" type="sibTrans" cxnId="{4BE1DAC0-53CF-445B-B729-D4E6C8952F7F}">
      <dgm:prSet/>
      <dgm:spPr/>
      <dgm:t>
        <a:bodyPr/>
        <a:lstStyle/>
        <a:p>
          <a:endParaRPr lang="en-US"/>
        </a:p>
      </dgm:t>
    </dgm:pt>
    <dgm:pt modelId="{D605ACEF-7658-478E-B3FF-0740AA55638A}">
      <dgm:prSet phldrT="[Text]" custT="1"/>
      <dgm:spPr/>
      <dgm:t>
        <a:bodyPr/>
        <a:lstStyle/>
        <a:p>
          <a:r>
            <a:rPr lang="en-US" sz="2400" dirty="0" smtClean="0"/>
            <a:t>GSA Reportable</a:t>
          </a:r>
          <a:endParaRPr lang="en-US" sz="2400" dirty="0"/>
        </a:p>
      </dgm:t>
    </dgm:pt>
    <dgm:pt modelId="{20966113-2524-48DA-AA07-C0AEC9B398B0}" type="parTrans" cxnId="{33C8595D-37EF-4927-9F60-C289EBE4577C}">
      <dgm:prSet/>
      <dgm:spPr/>
      <dgm:t>
        <a:bodyPr/>
        <a:lstStyle/>
        <a:p>
          <a:endParaRPr lang="en-US"/>
        </a:p>
      </dgm:t>
    </dgm:pt>
    <dgm:pt modelId="{349DC4F0-00C8-405E-BE14-F5163FDC9D05}" type="sibTrans" cxnId="{33C8595D-37EF-4927-9F60-C289EBE4577C}">
      <dgm:prSet/>
      <dgm:spPr/>
      <dgm:t>
        <a:bodyPr/>
        <a:lstStyle/>
        <a:p>
          <a:endParaRPr lang="en-US"/>
        </a:p>
      </dgm:t>
    </dgm:pt>
    <dgm:pt modelId="{E21F6CA2-8C9D-435E-9531-EF49CBF39850}" type="pres">
      <dgm:prSet presAssocID="{C640F180-5B9A-45B5-A30A-6B2E277688C5}" presName="compositeShape" presStyleCnt="0">
        <dgm:presLayoutVars>
          <dgm:chMax val="7"/>
          <dgm:dir/>
          <dgm:resizeHandles val="exact"/>
        </dgm:presLayoutVars>
      </dgm:prSet>
      <dgm:spPr/>
    </dgm:pt>
    <dgm:pt modelId="{E59189DD-4FB4-4E13-A1D1-D52EB0B1B4D8}" type="pres">
      <dgm:prSet presAssocID="{C640F180-5B9A-45B5-A30A-6B2E277688C5}" presName="wedge1" presStyleLbl="node1" presStyleIdx="0" presStyleCnt="3" custScaleX="113893" custScaleY="112718"/>
      <dgm:spPr/>
      <dgm:t>
        <a:bodyPr/>
        <a:lstStyle/>
        <a:p>
          <a:endParaRPr lang="en-US"/>
        </a:p>
      </dgm:t>
    </dgm:pt>
    <dgm:pt modelId="{B8DBCC7F-A8B6-4997-902C-3AC837987304}" type="pres">
      <dgm:prSet presAssocID="{C640F180-5B9A-45B5-A30A-6B2E277688C5}" presName="wedge1Tx" presStyleLbl="node1" presStyleIdx="0" presStyleCnt="3">
        <dgm:presLayoutVars>
          <dgm:chMax val="0"/>
          <dgm:chPref val="0"/>
          <dgm:bulletEnabled val="1"/>
        </dgm:presLayoutVars>
      </dgm:prSet>
      <dgm:spPr/>
      <dgm:t>
        <a:bodyPr/>
        <a:lstStyle/>
        <a:p>
          <a:endParaRPr lang="en-US"/>
        </a:p>
      </dgm:t>
    </dgm:pt>
    <dgm:pt modelId="{26EFB5C0-E0DC-4328-A06A-3E5B0A58F3AD}" type="pres">
      <dgm:prSet presAssocID="{C640F180-5B9A-45B5-A30A-6B2E277688C5}" presName="wedge2" presStyleLbl="node1" presStyleIdx="1" presStyleCnt="3" custScaleX="113893" custScaleY="112718"/>
      <dgm:spPr/>
      <dgm:t>
        <a:bodyPr/>
        <a:lstStyle/>
        <a:p>
          <a:endParaRPr lang="en-US"/>
        </a:p>
      </dgm:t>
    </dgm:pt>
    <dgm:pt modelId="{2A4A6A53-A130-4EB0-9037-83DC8A8D0A5D}" type="pres">
      <dgm:prSet presAssocID="{C640F180-5B9A-45B5-A30A-6B2E277688C5}" presName="wedge2Tx" presStyleLbl="node1" presStyleIdx="1" presStyleCnt="3">
        <dgm:presLayoutVars>
          <dgm:chMax val="0"/>
          <dgm:chPref val="0"/>
          <dgm:bulletEnabled val="1"/>
        </dgm:presLayoutVars>
      </dgm:prSet>
      <dgm:spPr/>
      <dgm:t>
        <a:bodyPr/>
        <a:lstStyle/>
        <a:p>
          <a:endParaRPr lang="en-US"/>
        </a:p>
      </dgm:t>
    </dgm:pt>
    <dgm:pt modelId="{0BA7218A-A54E-4527-A345-181B478B1911}" type="pres">
      <dgm:prSet presAssocID="{C640F180-5B9A-45B5-A30A-6B2E277688C5}" presName="wedge3" presStyleLbl="node1" presStyleIdx="2" presStyleCnt="3" custScaleX="113893" custScaleY="112718"/>
      <dgm:spPr/>
      <dgm:t>
        <a:bodyPr/>
        <a:lstStyle/>
        <a:p>
          <a:endParaRPr lang="en-US"/>
        </a:p>
      </dgm:t>
    </dgm:pt>
    <dgm:pt modelId="{0991C101-5C73-439D-897B-67A1AD115F93}" type="pres">
      <dgm:prSet presAssocID="{C640F180-5B9A-45B5-A30A-6B2E277688C5}" presName="wedge3Tx" presStyleLbl="node1" presStyleIdx="2" presStyleCnt="3">
        <dgm:presLayoutVars>
          <dgm:chMax val="0"/>
          <dgm:chPref val="0"/>
          <dgm:bulletEnabled val="1"/>
        </dgm:presLayoutVars>
      </dgm:prSet>
      <dgm:spPr/>
      <dgm:t>
        <a:bodyPr/>
        <a:lstStyle/>
        <a:p>
          <a:endParaRPr lang="en-US"/>
        </a:p>
      </dgm:t>
    </dgm:pt>
  </dgm:ptLst>
  <dgm:cxnLst>
    <dgm:cxn modelId="{768E5CE5-70B0-4B59-8DBB-CB209E77E4B8}" type="presOf" srcId="{D605ACEF-7658-478E-B3FF-0740AA55638A}" destId="{E59189DD-4FB4-4E13-A1D1-D52EB0B1B4D8}" srcOrd="0" destOrd="0" presId="urn:microsoft.com/office/officeart/2005/8/layout/chart3"/>
    <dgm:cxn modelId="{72861EA0-1FCE-4ED8-B22B-62F18E01212B}" type="presOf" srcId="{3BC91F90-6CEA-4CC1-A0E6-EF3C395B188C}" destId="{0BA7218A-A54E-4527-A345-181B478B1911}" srcOrd="0" destOrd="0" presId="urn:microsoft.com/office/officeart/2005/8/layout/chart3"/>
    <dgm:cxn modelId="{C6453587-356A-4D1B-8B78-5DDE7018CF26}" type="presOf" srcId="{7B07A330-46F1-4CE8-8D4E-B9C684CE46F5}" destId="{26EFB5C0-E0DC-4328-A06A-3E5B0A58F3AD}" srcOrd="0" destOrd="0" presId="urn:microsoft.com/office/officeart/2005/8/layout/chart3"/>
    <dgm:cxn modelId="{C9FB3409-FA67-43F5-9DF5-8255628E71BA}" type="presOf" srcId="{C640F180-5B9A-45B5-A30A-6B2E277688C5}" destId="{E21F6CA2-8C9D-435E-9531-EF49CBF39850}" srcOrd="0" destOrd="0" presId="urn:microsoft.com/office/officeart/2005/8/layout/chart3"/>
    <dgm:cxn modelId="{37B620DA-4D66-4412-8B68-9E8616F1179C}" srcId="{C640F180-5B9A-45B5-A30A-6B2E277688C5}" destId="{7B07A330-46F1-4CE8-8D4E-B9C684CE46F5}" srcOrd="1" destOrd="0" parTransId="{73618B90-9F89-4DE3-97C8-4A4EFCE636F9}" sibTransId="{A3CC29EA-2B29-43CD-B257-83EB0DBC5E5A}"/>
    <dgm:cxn modelId="{14F3BDD6-EF7F-41A6-A694-0C1D82AAC826}" type="presOf" srcId="{7B07A330-46F1-4CE8-8D4E-B9C684CE46F5}" destId="{2A4A6A53-A130-4EB0-9037-83DC8A8D0A5D}" srcOrd="1" destOrd="0" presId="urn:microsoft.com/office/officeart/2005/8/layout/chart3"/>
    <dgm:cxn modelId="{4903AA3C-62D2-4E78-932B-6F72D319A2DF}" type="presOf" srcId="{D605ACEF-7658-478E-B3FF-0740AA55638A}" destId="{B8DBCC7F-A8B6-4997-902C-3AC837987304}" srcOrd="1" destOrd="0" presId="urn:microsoft.com/office/officeart/2005/8/layout/chart3"/>
    <dgm:cxn modelId="{6F7E444A-A464-4617-B000-F193526153FD}" type="presOf" srcId="{3BC91F90-6CEA-4CC1-A0E6-EF3C395B188C}" destId="{0991C101-5C73-439D-897B-67A1AD115F93}" srcOrd="1" destOrd="0" presId="urn:microsoft.com/office/officeart/2005/8/layout/chart3"/>
    <dgm:cxn modelId="{33C8595D-37EF-4927-9F60-C289EBE4577C}" srcId="{C640F180-5B9A-45B5-A30A-6B2E277688C5}" destId="{D605ACEF-7658-478E-B3FF-0740AA55638A}" srcOrd="0" destOrd="0" parTransId="{20966113-2524-48DA-AA07-C0AEC9B398B0}" sibTransId="{349DC4F0-00C8-405E-BE14-F5163FDC9D05}"/>
    <dgm:cxn modelId="{4BE1DAC0-53CF-445B-B729-D4E6C8952F7F}" srcId="{C640F180-5B9A-45B5-A30A-6B2E277688C5}" destId="{3BC91F90-6CEA-4CC1-A0E6-EF3C395B188C}" srcOrd="2" destOrd="0" parTransId="{D288F519-FA19-42C2-B766-CE021B362117}" sibTransId="{C471C63E-2634-413F-B342-35ED7837E0A9}"/>
    <dgm:cxn modelId="{AD82060F-6015-44AD-A4B7-134B4FDC39F0}" type="presParOf" srcId="{E21F6CA2-8C9D-435E-9531-EF49CBF39850}" destId="{E59189DD-4FB4-4E13-A1D1-D52EB0B1B4D8}" srcOrd="0" destOrd="0" presId="urn:microsoft.com/office/officeart/2005/8/layout/chart3"/>
    <dgm:cxn modelId="{352BB6D1-CCED-4FE3-A713-EEB48B7EC9FF}" type="presParOf" srcId="{E21F6CA2-8C9D-435E-9531-EF49CBF39850}" destId="{B8DBCC7F-A8B6-4997-902C-3AC837987304}" srcOrd="1" destOrd="0" presId="urn:microsoft.com/office/officeart/2005/8/layout/chart3"/>
    <dgm:cxn modelId="{4AD4EB68-8C15-4F48-8EBC-6DA5E1BC9EE6}" type="presParOf" srcId="{E21F6CA2-8C9D-435E-9531-EF49CBF39850}" destId="{26EFB5C0-E0DC-4328-A06A-3E5B0A58F3AD}" srcOrd="2" destOrd="0" presId="urn:microsoft.com/office/officeart/2005/8/layout/chart3"/>
    <dgm:cxn modelId="{D0F68644-3AC1-4760-80BC-F5A82F6F1D94}" type="presParOf" srcId="{E21F6CA2-8C9D-435E-9531-EF49CBF39850}" destId="{2A4A6A53-A130-4EB0-9037-83DC8A8D0A5D}" srcOrd="3" destOrd="0" presId="urn:microsoft.com/office/officeart/2005/8/layout/chart3"/>
    <dgm:cxn modelId="{20D93F68-1651-4B2E-85D9-6CFF7CCA1B21}" type="presParOf" srcId="{E21F6CA2-8C9D-435E-9531-EF49CBF39850}" destId="{0BA7218A-A54E-4527-A345-181B478B1911}" srcOrd="4" destOrd="0" presId="urn:microsoft.com/office/officeart/2005/8/layout/chart3"/>
    <dgm:cxn modelId="{9444536A-688D-4FBF-A2A3-FC39BA2228C3}" type="presParOf" srcId="{E21F6CA2-8C9D-435E-9531-EF49CBF39850}" destId="{0991C101-5C73-439D-897B-67A1AD115F93}" srcOrd="5" destOrd="0" presId="urn:microsoft.com/office/officeart/2005/8/layout/char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E83E9F-985D-4F67-8967-8687DAC6D10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AD116A0-F36C-4474-84EC-F53AB212885F}">
      <dgm:prSet phldrT="[Text]"/>
      <dgm:spPr>
        <a:ln>
          <a:solidFill>
            <a:srgbClr val="00B050"/>
          </a:solidFill>
        </a:ln>
      </dgm:spPr>
      <dgm:t>
        <a:bodyPr/>
        <a:lstStyle/>
        <a:p>
          <a:r>
            <a:rPr lang="en-US" dirty="0" smtClean="0"/>
            <a:t>DO</a:t>
          </a:r>
          <a:endParaRPr lang="en-US" dirty="0"/>
        </a:p>
      </dgm:t>
    </dgm:pt>
    <dgm:pt modelId="{87B4B4F6-FCA4-4E95-A64F-674698D1F61B}" type="parTrans" cxnId="{348FA7A7-B6F4-4D2B-A44B-9E60BD314EE3}">
      <dgm:prSet/>
      <dgm:spPr/>
      <dgm:t>
        <a:bodyPr/>
        <a:lstStyle/>
        <a:p>
          <a:endParaRPr lang="en-US"/>
        </a:p>
      </dgm:t>
    </dgm:pt>
    <dgm:pt modelId="{2DED4CD4-5063-412C-8424-EF50011F3A28}" type="sibTrans" cxnId="{348FA7A7-B6F4-4D2B-A44B-9E60BD314EE3}">
      <dgm:prSet/>
      <dgm:spPr/>
      <dgm:t>
        <a:bodyPr/>
        <a:lstStyle/>
        <a:p>
          <a:endParaRPr lang="en-US"/>
        </a:p>
      </dgm:t>
    </dgm:pt>
    <dgm:pt modelId="{57B98623-ABCB-490E-8F9D-E8224D88E1A2}">
      <dgm:prSet phldrT="[Text]"/>
      <dgm:spPr>
        <a:ln>
          <a:solidFill>
            <a:srgbClr val="00B050"/>
          </a:solidFill>
        </a:ln>
      </dgm:spPr>
      <dgm:t>
        <a:bodyPr/>
        <a:lstStyle/>
        <a:p>
          <a:r>
            <a:rPr lang="en-US" dirty="0" smtClean="0"/>
            <a:t>Items on your GSA Pricelist</a:t>
          </a:r>
          <a:endParaRPr lang="en-US" dirty="0"/>
        </a:p>
      </dgm:t>
    </dgm:pt>
    <dgm:pt modelId="{E7A5C715-60CA-4249-A0C9-F1066EA52124}" type="parTrans" cxnId="{1656F0D7-531D-4EA5-A918-7EED2548F673}">
      <dgm:prSet/>
      <dgm:spPr>
        <a:ln>
          <a:solidFill>
            <a:srgbClr val="00B050"/>
          </a:solidFill>
        </a:ln>
      </dgm:spPr>
      <dgm:t>
        <a:bodyPr/>
        <a:lstStyle/>
        <a:p>
          <a:endParaRPr lang="en-US"/>
        </a:p>
      </dgm:t>
    </dgm:pt>
    <dgm:pt modelId="{1DED3B9F-E542-44DD-B393-0465DE46FE0A}" type="sibTrans" cxnId="{1656F0D7-531D-4EA5-A918-7EED2548F673}">
      <dgm:prSet/>
      <dgm:spPr/>
      <dgm:t>
        <a:bodyPr/>
        <a:lstStyle/>
        <a:p>
          <a:endParaRPr lang="en-US"/>
        </a:p>
      </dgm:t>
    </dgm:pt>
    <dgm:pt modelId="{54B53402-731B-40A3-863C-97F46BEEFDF2}">
      <dgm:prSet phldrT="[Text]"/>
      <dgm:spPr>
        <a:ln>
          <a:solidFill>
            <a:srgbClr val="00B050"/>
          </a:solidFill>
        </a:ln>
      </dgm:spPr>
      <dgm:t>
        <a:bodyPr/>
        <a:lstStyle/>
        <a:p>
          <a:r>
            <a:rPr lang="en-US" dirty="0" smtClean="0"/>
            <a:t>Services on your GSA Pricelist</a:t>
          </a:r>
          <a:endParaRPr lang="en-US" dirty="0"/>
        </a:p>
      </dgm:t>
    </dgm:pt>
    <dgm:pt modelId="{8345C358-4D91-4E50-A077-B869C2F618BD}" type="parTrans" cxnId="{E34EBAEE-6DF9-4F52-B6D9-1AD202E4BD7F}">
      <dgm:prSet/>
      <dgm:spPr>
        <a:ln>
          <a:solidFill>
            <a:srgbClr val="00B050"/>
          </a:solidFill>
        </a:ln>
      </dgm:spPr>
      <dgm:t>
        <a:bodyPr/>
        <a:lstStyle/>
        <a:p>
          <a:endParaRPr lang="en-US"/>
        </a:p>
      </dgm:t>
    </dgm:pt>
    <dgm:pt modelId="{99C47FAF-C87E-4ADF-94DA-AC691B42EA01}" type="sibTrans" cxnId="{E34EBAEE-6DF9-4F52-B6D9-1AD202E4BD7F}">
      <dgm:prSet/>
      <dgm:spPr/>
      <dgm:t>
        <a:bodyPr/>
        <a:lstStyle/>
        <a:p>
          <a:endParaRPr lang="en-US"/>
        </a:p>
      </dgm:t>
    </dgm:pt>
    <dgm:pt modelId="{5621ACEF-2EC6-48F3-93D6-B00509C9BABD}">
      <dgm:prSet phldrT="[Text]"/>
      <dgm:spPr>
        <a:ln>
          <a:solidFill>
            <a:srgbClr val="FF0000"/>
          </a:solidFill>
        </a:ln>
      </dgm:spPr>
      <dgm:t>
        <a:bodyPr/>
        <a:lstStyle/>
        <a:p>
          <a:r>
            <a:rPr lang="en-US" dirty="0" smtClean="0"/>
            <a:t>DON’T</a:t>
          </a:r>
          <a:endParaRPr lang="en-US" dirty="0"/>
        </a:p>
      </dgm:t>
    </dgm:pt>
    <dgm:pt modelId="{E6352735-7C22-4CF6-B0C9-C0076174A836}" type="parTrans" cxnId="{1728F4C9-222D-4B5B-8931-33B8F7F7208F}">
      <dgm:prSet/>
      <dgm:spPr/>
      <dgm:t>
        <a:bodyPr/>
        <a:lstStyle/>
        <a:p>
          <a:endParaRPr lang="en-US"/>
        </a:p>
      </dgm:t>
    </dgm:pt>
    <dgm:pt modelId="{E93F6B7E-F7CA-4D94-9D30-37004A64BB1A}" type="sibTrans" cxnId="{1728F4C9-222D-4B5B-8931-33B8F7F7208F}">
      <dgm:prSet/>
      <dgm:spPr/>
      <dgm:t>
        <a:bodyPr/>
        <a:lstStyle/>
        <a:p>
          <a:endParaRPr lang="en-US"/>
        </a:p>
      </dgm:t>
    </dgm:pt>
    <dgm:pt modelId="{0158E674-F422-4776-9F6E-1F5A2B1BF0F8}">
      <dgm:prSet phldrT="[Text]"/>
      <dgm:spPr>
        <a:ln>
          <a:solidFill>
            <a:srgbClr val="FF0000"/>
          </a:solidFill>
        </a:ln>
      </dgm:spPr>
      <dgm:t>
        <a:bodyPr/>
        <a:lstStyle/>
        <a:p>
          <a:r>
            <a:rPr lang="en-US" dirty="0" smtClean="0"/>
            <a:t>Open Market</a:t>
          </a:r>
          <a:endParaRPr lang="en-US" dirty="0"/>
        </a:p>
      </dgm:t>
    </dgm:pt>
    <dgm:pt modelId="{CAA535A8-BD7F-41ED-963B-3D74122DBC71}" type="parTrans" cxnId="{91EB3A31-7618-455E-A92A-6275D9F60DD1}">
      <dgm:prSet/>
      <dgm:spPr>
        <a:ln>
          <a:solidFill>
            <a:srgbClr val="FF0000"/>
          </a:solidFill>
        </a:ln>
      </dgm:spPr>
      <dgm:t>
        <a:bodyPr/>
        <a:lstStyle/>
        <a:p>
          <a:endParaRPr lang="en-US"/>
        </a:p>
      </dgm:t>
    </dgm:pt>
    <dgm:pt modelId="{6B17EFB8-631E-464D-BE66-F8FB98CA0D8D}" type="sibTrans" cxnId="{91EB3A31-7618-455E-A92A-6275D9F60DD1}">
      <dgm:prSet/>
      <dgm:spPr/>
      <dgm:t>
        <a:bodyPr/>
        <a:lstStyle/>
        <a:p>
          <a:endParaRPr lang="en-US"/>
        </a:p>
      </dgm:t>
    </dgm:pt>
    <dgm:pt modelId="{7D8F63E2-8C1B-4288-9165-977F88E5E556}">
      <dgm:prSet phldrT="[Text]"/>
      <dgm:spPr>
        <a:ln>
          <a:solidFill>
            <a:srgbClr val="FF0000"/>
          </a:solidFill>
        </a:ln>
      </dgm:spPr>
      <dgm:t>
        <a:bodyPr/>
        <a:lstStyle/>
        <a:p>
          <a:r>
            <a:rPr lang="en-US" dirty="0" smtClean="0"/>
            <a:t>Travel</a:t>
          </a:r>
          <a:endParaRPr lang="en-US" dirty="0"/>
        </a:p>
      </dgm:t>
    </dgm:pt>
    <dgm:pt modelId="{F5EDA416-D43C-43AF-B967-1B85AD5059EA}" type="parTrans" cxnId="{376E009A-024E-44C4-9A71-D3300EFB67D0}">
      <dgm:prSet/>
      <dgm:spPr>
        <a:ln>
          <a:solidFill>
            <a:srgbClr val="FF0000"/>
          </a:solidFill>
        </a:ln>
      </dgm:spPr>
      <dgm:t>
        <a:bodyPr/>
        <a:lstStyle/>
        <a:p>
          <a:endParaRPr lang="en-US"/>
        </a:p>
      </dgm:t>
    </dgm:pt>
    <dgm:pt modelId="{73BFAFD1-DD41-437B-9FA5-9003D742088F}" type="sibTrans" cxnId="{376E009A-024E-44C4-9A71-D3300EFB67D0}">
      <dgm:prSet/>
      <dgm:spPr/>
      <dgm:t>
        <a:bodyPr/>
        <a:lstStyle/>
        <a:p>
          <a:endParaRPr lang="en-US"/>
        </a:p>
      </dgm:t>
    </dgm:pt>
    <dgm:pt modelId="{F30057AE-E407-428D-9DE6-CC7F056ECD62}">
      <dgm:prSet phldrT="[Text]"/>
      <dgm:spPr>
        <a:ln>
          <a:solidFill>
            <a:srgbClr val="00B050"/>
          </a:solidFill>
        </a:ln>
      </dgm:spPr>
      <dgm:t>
        <a:bodyPr/>
        <a:lstStyle/>
        <a:p>
          <a:r>
            <a:rPr lang="en-US" dirty="0" smtClean="0"/>
            <a:t>Under the correct SIN</a:t>
          </a:r>
          <a:endParaRPr lang="en-US" dirty="0"/>
        </a:p>
      </dgm:t>
    </dgm:pt>
    <dgm:pt modelId="{3DFAB4D7-91BD-44F2-8399-BFA133D0211A}" type="parTrans" cxnId="{5CDCA5B5-9BB9-45EA-AA56-A4BE4DF0196A}">
      <dgm:prSet/>
      <dgm:spPr>
        <a:ln>
          <a:solidFill>
            <a:srgbClr val="00B050"/>
          </a:solidFill>
        </a:ln>
      </dgm:spPr>
      <dgm:t>
        <a:bodyPr/>
        <a:lstStyle/>
        <a:p>
          <a:endParaRPr lang="en-US"/>
        </a:p>
      </dgm:t>
    </dgm:pt>
    <dgm:pt modelId="{C85308DD-8FAE-4397-9780-CE704D68A32B}" type="sibTrans" cxnId="{5CDCA5B5-9BB9-45EA-AA56-A4BE4DF0196A}">
      <dgm:prSet/>
      <dgm:spPr/>
      <dgm:t>
        <a:bodyPr/>
        <a:lstStyle/>
        <a:p>
          <a:endParaRPr lang="en-US"/>
        </a:p>
      </dgm:t>
    </dgm:pt>
    <dgm:pt modelId="{6D8D0B38-538B-4E8A-B547-11613048B7E5}" type="pres">
      <dgm:prSet presAssocID="{A2E83E9F-985D-4F67-8967-8687DAC6D109}" presName="hierChild1" presStyleCnt="0">
        <dgm:presLayoutVars>
          <dgm:chPref val="1"/>
          <dgm:dir/>
          <dgm:animOne val="branch"/>
          <dgm:animLvl val="lvl"/>
          <dgm:resizeHandles/>
        </dgm:presLayoutVars>
      </dgm:prSet>
      <dgm:spPr/>
      <dgm:t>
        <a:bodyPr/>
        <a:lstStyle/>
        <a:p>
          <a:endParaRPr lang="en-US"/>
        </a:p>
      </dgm:t>
    </dgm:pt>
    <dgm:pt modelId="{81413002-443A-40C0-AC20-4E0F14A671A2}" type="pres">
      <dgm:prSet presAssocID="{6AD116A0-F36C-4474-84EC-F53AB212885F}" presName="hierRoot1" presStyleCnt="0"/>
      <dgm:spPr/>
    </dgm:pt>
    <dgm:pt modelId="{5CA075A8-57FC-49FE-BD4C-E38EFCDDA332}" type="pres">
      <dgm:prSet presAssocID="{6AD116A0-F36C-4474-84EC-F53AB212885F}" presName="composite" presStyleCnt="0"/>
      <dgm:spPr/>
    </dgm:pt>
    <dgm:pt modelId="{ED2867FB-822F-4993-AF3C-098BEB091A4E}" type="pres">
      <dgm:prSet presAssocID="{6AD116A0-F36C-4474-84EC-F53AB212885F}" presName="background" presStyleLbl="node0" presStyleIdx="0" presStyleCnt="2"/>
      <dgm:spPr>
        <a:solidFill>
          <a:srgbClr val="00B050"/>
        </a:solidFill>
      </dgm:spPr>
      <dgm:t>
        <a:bodyPr/>
        <a:lstStyle/>
        <a:p>
          <a:endParaRPr lang="en-US"/>
        </a:p>
      </dgm:t>
    </dgm:pt>
    <dgm:pt modelId="{451C1CC7-7BBE-4895-B1B2-294542C07C94}" type="pres">
      <dgm:prSet presAssocID="{6AD116A0-F36C-4474-84EC-F53AB212885F}" presName="text" presStyleLbl="fgAcc0" presStyleIdx="0" presStyleCnt="2">
        <dgm:presLayoutVars>
          <dgm:chPref val="3"/>
        </dgm:presLayoutVars>
      </dgm:prSet>
      <dgm:spPr/>
      <dgm:t>
        <a:bodyPr/>
        <a:lstStyle/>
        <a:p>
          <a:endParaRPr lang="en-US"/>
        </a:p>
      </dgm:t>
    </dgm:pt>
    <dgm:pt modelId="{E8AA8221-E1C6-4F6F-984C-56674950C216}" type="pres">
      <dgm:prSet presAssocID="{6AD116A0-F36C-4474-84EC-F53AB212885F}" presName="hierChild2" presStyleCnt="0"/>
      <dgm:spPr/>
    </dgm:pt>
    <dgm:pt modelId="{9A73709D-89BC-4E85-9D74-FD783EB67FBE}" type="pres">
      <dgm:prSet presAssocID="{E7A5C715-60CA-4249-A0C9-F1066EA52124}" presName="Name10" presStyleLbl="parChTrans1D2" presStyleIdx="0" presStyleCnt="5"/>
      <dgm:spPr/>
      <dgm:t>
        <a:bodyPr/>
        <a:lstStyle/>
        <a:p>
          <a:endParaRPr lang="en-US"/>
        </a:p>
      </dgm:t>
    </dgm:pt>
    <dgm:pt modelId="{9819B172-EA13-4240-A71C-19F36F52D159}" type="pres">
      <dgm:prSet presAssocID="{57B98623-ABCB-490E-8F9D-E8224D88E1A2}" presName="hierRoot2" presStyleCnt="0"/>
      <dgm:spPr/>
    </dgm:pt>
    <dgm:pt modelId="{E56BF8E5-8F23-4124-A8D0-068B593B9749}" type="pres">
      <dgm:prSet presAssocID="{57B98623-ABCB-490E-8F9D-E8224D88E1A2}" presName="composite2" presStyleCnt="0"/>
      <dgm:spPr/>
    </dgm:pt>
    <dgm:pt modelId="{7581542E-6808-402A-B6FE-4003BBA74567}" type="pres">
      <dgm:prSet presAssocID="{57B98623-ABCB-490E-8F9D-E8224D88E1A2}" presName="background2" presStyleLbl="node2" presStyleIdx="0" presStyleCnt="5"/>
      <dgm:spPr>
        <a:solidFill>
          <a:srgbClr val="00B050"/>
        </a:solidFill>
      </dgm:spPr>
      <dgm:t>
        <a:bodyPr/>
        <a:lstStyle/>
        <a:p>
          <a:endParaRPr lang="en-US"/>
        </a:p>
      </dgm:t>
    </dgm:pt>
    <dgm:pt modelId="{4220ECE9-EA56-4888-A315-88F7D3FB1D10}" type="pres">
      <dgm:prSet presAssocID="{57B98623-ABCB-490E-8F9D-E8224D88E1A2}" presName="text2" presStyleLbl="fgAcc2" presStyleIdx="0" presStyleCnt="5">
        <dgm:presLayoutVars>
          <dgm:chPref val="3"/>
        </dgm:presLayoutVars>
      </dgm:prSet>
      <dgm:spPr/>
      <dgm:t>
        <a:bodyPr/>
        <a:lstStyle/>
        <a:p>
          <a:endParaRPr lang="en-US"/>
        </a:p>
      </dgm:t>
    </dgm:pt>
    <dgm:pt modelId="{D9067C1B-A6EB-40B9-AB8B-FE20CCA0FBCE}" type="pres">
      <dgm:prSet presAssocID="{57B98623-ABCB-490E-8F9D-E8224D88E1A2}" presName="hierChild3" presStyleCnt="0"/>
      <dgm:spPr/>
    </dgm:pt>
    <dgm:pt modelId="{6B63F78E-0C09-436D-A047-42FE58D280D7}" type="pres">
      <dgm:prSet presAssocID="{8345C358-4D91-4E50-A077-B869C2F618BD}" presName="Name10" presStyleLbl="parChTrans1D2" presStyleIdx="1" presStyleCnt="5"/>
      <dgm:spPr/>
      <dgm:t>
        <a:bodyPr/>
        <a:lstStyle/>
        <a:p>
          <a:endParaRPr lang="en-US"/>
        </a:p>
      </dgm:t>
    </dgm:pt>
    <dgm:pt modelId="{FFDCAEE5-84B2-49D8-8535-50ABDA598DDB}" type="pres">
      <dgm:prSet presAssocID="{54B53402-731B-40A3-863C-97F46BEEFDF2}" presName="hierRoot2" presStyleCnt="0"/>
      <dgm:spPr/>
    </dgm:pt>
    <dgm:pt modelId="{461F2C8C-D647-4825-856F-ABB73C5C6BBC}" type="pres">
      <dgm:prSet presAssocID="{54B53402-731B-40A3-863C-97F46BEEFDF2}" presName="composite2" presStyleCnt="0"/>
      <dgm:spPr/>
    </dgm:pt>
    <dgm:pt modelId="{7FA1300D-5B69-4B51-B233-734048579A48}" type="pres">
      <dgm:prSet presAssocID="{54B53402-731B-40A3-863C-97F46BEEFDF2}" presName="background2" presStyleLbl="node2" presStyleIdx="1" presStyleCnt="5"/>
      <dgm:spPr>
        <a:solidFill>
          <a:srgbClr val="00B050"/>
        </a:solidFill>
      </dgm:spPr>
      <dgm:t>
        <a:bodyPr/>
        <a:lstStyle/>
        <a:p>
          <a:endParaRPr lang="en-US"/>
        </a:p>
      </dgm:t>
    </dgm:pt>
    <dgm:pt modelId="{2DD1E610-5022-452A-8336-C809FD1D94B7}" type="pres">
      <dgm:prSet presAssocID="{54B53402-731B-40A3-863C-97F46BEEFDF2}" presName="text2" presStyleLbl="fgAcc2" presStyleIdx="1" presStyleCnt="5">
        <dgm:presLayoutVars>
          <dgm:chPref val="3"/>
        </dgm:presLayoutVars>
      </dgm:prSet>
      <dgm:spPr/>
      <dgm:t>
        <a:bodyPr/>
        <a:lstStyle/>
        <a:p>
          <a:endParaRPr lang="en-US"/>
        </a:p>
      </dgm:t>
    </dgm:pt>
    <dgm:pt modelId="{ABF7840F-B32D-4D1D-AE3A-2E8A126915B7}" type="pres">
      <dgm:prSet presAssocID="{54B53402-731B-40A3-863C-97F46BEEFDF2}" presName="hierChild3" presStyleCnt="0"/>
      <dgm:spPr/>
    </dgm:pt>
    <dgm:pt modelId="{F360C90D-890B-4330-BE4A-CD878537507B}" type="pres">
      <dgm:prSet presAssocID="{3DFAB4D7-91BD-44F2-8399-BFA133D0211A}" presName="Name10" presStyleLbl="parChTrans1D2" presStyleIdx="2" presStyleCnt="5"/>
      <dgm:spPr/>
      <dgm:t>
        <a:bodyPr/>
        <a:lstStyle/>
        <a:p>
          <a:endParaRPr lang="en-US"/>
        </a:p>
      </dgm:t>
    </dgm:pt>
    <dgm:pt modelId="{7DD09883-E404-477E-B19D-01C363426B08}" type="pres">
      <dgm:prSet presAssocID="{F30057AE-E407-428D-9DE6-CC7F056ECD62}" presName="hierRoot2" presStyleCnt="0"/>
      <dgm:spPr/>
    </dgm:pt>
    <dgm:pt modelId="{2DFF1BA9-2E59-4E91-B3D2-27F3B2255B2B}" type="pres">
      <dgm:prSet presAssocID="{F30057AE-E407-428D-9DE6-CC7F056ECD62}" presName="composite2" presStyleCnt="0"/>
      <dgm:spPr/>
    </dgm:pt>
    <dgm:pt modelId="{DC995C62-5167-429B-BE66-391AE6A85EE7}" type="pres">
      <dgm:prSet presAssocID="{F30057AE-E407-428D-9DE6-CC7F056ECD62}" presName="background2" presStyleLbl="node2" presStyleIdx="2" presStyleCnt="5"/>
      <dgm:spPr>
        <a:solidFill>
          <a:srgbClr val="00B050"/>
        </a:solidFill>
      </dgm:spPr>
      <dgm:t>
        <a:bodyPr/>
        <a:lstStyle/>
        <a:p>
          <a:endParaRPr lang="en-US"/>
        </a:p>
      </dgm:t>
    </dgm:pt>
    <dgm:pt modelId="{432C20A4-3F1D-4225-B660-4818A57BDCF9}" type="pres">
      <dgm:prSet presAssocID="{F30057AE-E407-428D-9DE6-CC7F056ECD62}" presName="text2" presStyleLbl="fgAcc2" presStyleIdx="2" presStyleCnt="5">
        <dgm:presLayoutVars>
          <dgm:chPref val="3"/>
        </dgm:presLayoutVars>
      </dgm:prSet>
      <dgm:spPr/>
      <dgm:t>
        <a:bodyPr/>
        <a:lstStyle/>
        <a:p>
          <a:endParaRPr lang="en-US"/>
        </a:p>
      </dgm:t>
    </dgm:pt>
    <dgm:pt modelId="{FB26AE8B-2084-4DBD-84B7-1CB872BF251A}" type="pres">
      <dgm:prSet presAssocID="{F30057AE-E407-428D-9DE6-CC7F056ECD62}" presName="hierChild3" presStyleCnt="0"/>
      <dgm:spPr/>
    </dgm:pt>
    <dgm:pt modelId="{90364C87-3205-4290-A823-CC16BB36014E}" type="pres">
      <dgm:prSet presAssocID="{5621ACEF-2EC6-48F3-93D6-B00509C9BABD}" presName="hierRoot1" presStyleCnt="0"/>
      <dgm:spPr/>
    </dgm:pt>
    <dgm:pt modelId="{55165611-D2C1-47A0-B140-040A394028CB}" type="pres">
      <dgm:prSet presAssocID="{5621ACEF-2EC6-48F3-93D6-B00509C9BABD}" presName="composite" presStyleCnt="0"/>
      <dgm:spPr/>
    </dgm:pt>
    <dgm:pt modelId="{CF587B0E-3788-46B6-BC9E-15867B0F6996}" type="pres">
      <dgm:prSet presAssocID="{5621ACEF-2EC6-48F3-93D6-B00509C9BABD}" presName="background" presStyleLbl="node0" presStyleIdx="1" presStyleCnt="2"/>
      <dgm:spPr>
        <a:solidFill>
          <a:srgbClr val="FF0000"/>
        </a:solidFill>
      </dgm:spPr>
      <dgm:t>
        <a:bodyPr/>
        <a:lstStyle/>
        <a:p>
          <a:endParaRPr lang="en-US"/>
        </a:p>
      </dgm:t>
    </dgm:pt>
    <dgm:pt modelId="{3F7E0AFE-66FF-4838-8211-21AD9137E18C}" type="pres">
      <dgm:prSet presAssocID="{5621ACEF-2EC6-48F3-93D6-B00509C9BABD}" presName="text" presStyleLbl="fgAcc0" presStyleIdx="1" presStyleCnt="2">
        <dgm:presLayoutVars>
          <dgm:chPref val="3"/>
        </dgm:presLayoutVars>
      </dgm:prSet>
      <dgm:spPr/>
      <dgm:t>
        <a:bodyPr/>
        <a:lstStyle/>
        <a:p>
          <a:endParaRPr lang="en-US"/>
        </a:p>
      </dgm:t>
    </dgm:pt>
    <dgm:pt modelId="{4FB832EA-6A90-469D-AE32-4A944F8BE0C3}" type="pres">
      <dgm:prSet presAssocID="{5621ACEF-2EC6-48F3-93D6-B00509C9BABD}" presName="hierChild2" presStyleCnt="0"/>
      <dgm:spPr/>
    </dgm:pt>
    <dgm:pt modelId="{46A63D31-BBE0-47C2-A28F-D34DF9882027}" type="pres">
      <dgm:prSet presAssocID="{CAA535A8-BD7F-41ED-963B-3D74122DBC71}" presName="Name10" presStyleLbl="parChTrans1D2" presStyleIdx="3" presStyleCnt="5"/>
      <dgm:spPr/>
      <dgm:t>
        <a:bodyPr/>
        <a:lstStyle/>
        <a:p>
          <a:endParaRPr lang="en-US"/>
        </a:p>
      </dgm:t>
    </dgm:pt>
    <dgm:pt modelId="{0B148115-44EC-4211-B57C-06899587788E}" type="pres">
      <dgm:prSet presAssocID="{0158E674-F422-4776-9F6E-1F5A2B1BF0F8}" presName="hierRoot2" presStyleCnt="0"/>
      <dgm:spPr/>
    </dgm:pt>
    <dgm:pt modelId="{2C5B6C59-74AA-4CB2-AB1F-FA9C7D7A029C}" type="pres">
      <dgm:prSet presAssocID="{0158E674-F422-4776-9F6E-1F5A2B1BF0F8}" presName="composite2" presStyleCnt="0"/>
      <dgm:spPr/>
    </dgm:pt>
    <dgm:pt modelId="{24882BE5-4CD0-4F8E-BAF1-710A20FECD22}" type="pres">
      <dgm:prSet presAssocID="{0158E674-F422-4776-9F6E-1F5A2B1BF0F8}" presName="background2" presStyleLbl="node2" presStyleIdx="3" presStyleCnt="5"/>
      <dgm:spPr>
        <a:solidFill>
          <a:srgbClr val="FF0000"/>
        </a:solidFill>
      </dgm:spPr>
      <dgm:t>
        <a:bodyPr/>
        <a:lstStyle/>
        <a:p>
          <a:endParaRPr lang="en-US"/>
        </a:p>
      </dgm:t>
    </dgm:pt>
    <dgm:pt modelId="{0CB154A5-9D04-4AE9-A4FC-AB3DD5972603}" type="pres">
      <dgm:prSet presAssocID="{0158E674-F422-4776-9F6E-1F5A2B1BF0F8}" presName="text2" presStyleLbl="fgAcc2" presStyleIdx="3" presStyleCnt="5">
        <dgm:presLayoutVars>
          <dgm:chPref val="3"/>
        </dgm:presLayoutVars>
      </dgm:prSet>
      <dgm:spPr/>
      <dgm:t>
        <a:bodyPr/>
        <a:lstStyle/>
        <a:p>
          <a:endParaRPr lang="en-US"/>
        </a:p>
      </dgm:t>
    </dgm:pt>
    <dgm:pt modelId="{FE73D45B-9AE9-4139-ABA5-5395DDD9B612}" type="pres">
      <dgm:prSet presAssocID="{0158E674-F422-4776-9F6E-1F5A2B1BF0F8}" presName="hierChild3" presStyleCnt="0"/>
      <dgm:spPr/>
    </dgm:pt>
    <dgm:pt modelId="{886ABC10-8183-43CE-9175-4B81D5CEFB12}" type="pres">
      <dgm:prSet presAssocID="{F5EDA416-D43C-43AF-B967-1B85AD5059EA}" presName="Name10" presStyleLbl="parChTrans1D2" presStyleIdx="4" presStyleCnt="5"/>
      <dgm:spPr/>
      <dgm:t>
        <a:bodyPr/>
        <a:lstStyle/>
        <a:p>
          <a:endParaRPr lang="en-US"/>
        </a:p>
      </dgm:t>
    </dgm:pt>
    <dgm:pt modelId="{4CAF99A4-BF67-4701-8149-BC53BC8B1D17}" type="pres">
      <dgm:prSet presAssocID="{7D8F63E2-8C1B-4288-9165-977F88E5E556}" presName="hierRoot2" presStyleCnt="0"/>
      <dgm:spPr/>
    </dgm:pt>
    <dgm:pt modelId="{9D5269EC-8DEE-4129-B94C-E8CB64D68E58}" type="pres">
      <dgm:prSet presAssocID="{7D8F63E2-8C1B-4288-9165-977F88E5E556}" presName="composite2" presStyleCnt="0"/>
      <dgm:spPr/>
    </dgm:pt>
    <dgm:pt modelId="{49C55BE1-C75A-47CD-8914-7DED2A51F4BA}" type="pres">
      <dgm:prSet presAssocID="{7D8F63E2-8C1B-4288-9165-977F88E5E556}" presName="background2" presStyleLbl="node2" presStyleIdx="4" presStyleCnt="5"/>
      <dgm:spPr>
        <a:solidFill>
          <a:srgbClr val="FF0000"/>
        </a:solidFill>
      </dgm:spPr>
      <dgm:t>
        <a:bodyPr/>
        <a:lstStyle/>
        <a:p>
          <a:endParaRPr lang="en-US"/>
        </a:p>
      </dgm:t>
    </dgm:pt>
    <dgm:pt modelId="{23F1991B-96C8-4EF8-9155-F25CA4A6A042}" type="pres">
      <dgm:prSet presAssocID="{7D8F63E2-8C1B-4288-9165-977F88E5E556}" presName="text2" presStyleLbl="fgAcc2" presStyleIdx="4" presStyleCnt="5">
        <dgm:presLayoutVars>
          <dgm:chPref val="3"/>
        </dgm:presLayoutVars>
      </dgm:prSet>
      <dgm:spPr/>
      <dgm:t>
        <a:bodyPr/>
        <a:lstStyle/>
        <a:p>
          <a:endParaRPr lang="en-US"/>
        </a:p>
      </dgm:t>
    </dgm:pt>
    <dgm:pt modelId="{7A856258-74F1-48EE-AA57-9DEECC364041}" type="pres">
      <dgm:prSet presAssocID="{7D8F63E2-8C1B-4288-9165-977F88E5E556}" presName="hierChild3" presStyleCnt="0"/>
      <dgm:spPr/>
    </dgm:pt>
  </dgm:ptLst>
  <dgm:cxnLst>
    <dgm:cxn modelId="{376E009A-024E-44C4-9A71-D3300EFB67D0}" srcId="{5621ACEF-2EC6-48F3-93D6-B00509C9BABD}" destId="{7D8F63E2-8C1B-4288-9165-977F88E5E556}" srcOrd="1" destOrd="0" parTransId="{F5EDA416-D43C-43AF-B967-1B85AD5059EA}" sibTransId="{73BFAFD1-DD41-437B-9FA5-9003D742088F}"/>
    <dgm:cxn modelId="{5CDCA5B5-9BB9-45EA-AA56-A4BE4DF0196A}" srcId="{6AD116A0-F36C-4474-84EC-F53AB212885F}" destId="{F30057AE-E407-428D-9DE6-CC7F056ECD62}" srcOrd="2" destOrd="0" parTransId="{3DFAB4D7-91BD-44F2-8399-BFA133D0211A}" sibTransId="{C85308DD-8FAE-4397-9780-CE704D68A32B}"/>
    <dgm:cxn modelId="{1656F0D7-531D-4EA5-A918-7EED2548F673}" srcId="{6AD116A0-F36C-4474-84EC-F53AB212885F}" destId="{57B98623-ABCB-490E-8F9D-E8224D88E1A2}" srcOrd="0" destOrd="0" parTransId="{E7A5C715-60CA-4249-A0C9-F1066EA52124}" sibTransId="{1DED3B9F-E542-44DD-B393-0465DE46FE0A}"/>
    <dgm:cxn modelId="{10E1DE7D-045B-4624-B4DE-9DAC7A72C0C8}" type="presOf" srcId="{A2E83E9F-985D-4F67-8967-8687DAC6D109}" destId="{6D8D0B38-538B-4E8A-B547-11613048B7E5}" srcOrd="0" destOrd="0" presId="urn:microsoft.com/office/officeart/2005/8/layout/hierarchy1"/>
    <dgm:cxn modelId="{16ABAF28-832A-4732-A8A0-EEEC3A9C73E9}" type="presOf" srcId="{5621ACEF-2EC6-48F3-93D6-B00509C9BABD}" destId="{3F7E0AFE-66FF-4838-8211-21AD9137E18C}" srcOrd="0" destOrd="0" presId="urn:microsoft.com/office/officeart/2005/8/layout/hierarchy1"/>
    <dgm:cxn modelId="{646604BC-A5F8-4E52-AAC7-95689B68A2BC}" type="presOf" srcId="{8345C358-4D91-4E50-A077-B869C2F618BD}" destId="{6B63F78E-0C09-436D-A047-42FE58D280D7}" srcOrd="0" destOrd="0" presId="urn:microsoft.com/office/officeart/2005/8/layout/hierarchy1"/>
    <dgm:cxn modelId="{19E3C9CC-ED89-4738-A8E4-0E571CACFA76}" type="presOf" srcId="{E7A5C715-60CA-4249-A0C9-F1066EA52124}" destId="{9A73709D-89BC-4E85-9D74-FD783EB67FBE}" srcOrd="0" destOrd="0" presId="urn:microsoft.com/office/officeart/2005/8/layout/hierarchy1"/>
    <dgm:cxn modelId="{26854B6A-F044-4F14-8CD1-229C96E35336}" type="presOf" srcId="{6AD116A0-F36C-4474-84EC-F53AB212885F}" destId="{451C1CC7-7BBE-4895-B1B2-294542C07C94}" srcOrd="0" destOrd="0" presId="urn:microsoft.com/office/officeart/2005/8/layout/hierarchy1"/>
    <dgm:cxn modelId="{BC7D6FE4-5BA7-4E36-B551-B2838125D1BA}" type="presOf" srcId="{0158E674-F422-4776-9F6E-1F5A2B1BF0F8}" destId="{0CB154A5-9D04-4AE9-A4FC-AB3DD5972603}" srcOrd="0" destOrd="0" presId="urn:microsoft.com/office/officeart/2005/8/layout/hierarchy1"/>
    <dgm:cxn modelId="{E34EBAEE-6DF9-4F52-B6D9-1AD202E4BD7F}" srcId="{6AD116A0-F36C-4474-84EC-F53AB212885F}" destId="{54B53402-731B-40A3-863C-97F46BEEFDF2}" srcOrd="1" destOrd="0" parTransId="{8345C358-4D91-4E50-A077-B869C2F618BD}" sibTransId="{99C47FAF-C87E-4ADF-94DA-AC691B42EA01}"/>
    <dgm:cxn modelId="{83459C45-34BB-4670-AD28-0015E2140339}" type="presOf" srcId="{CAA535A8-BD7F-41ED-963B-3D74122DBC71}" destId="{46A63D31-BBE0-47C2-A28F-D34DF9882027}" srcOrd="0" destOrd="0" presId="urn:microsoft.com/office/officeart/2005/8/layout/hierarchy1"/>
    <dgm:cxn modelId="{8BA67CDC-3156-4132-BC22-93BD6FDEE656}" type="presOf" srcId="{3DFAB4D7-91BD-44F2-8399-BFA133D0211A}" destId="{F360C90D-890B-4330-BE4A-CD878537507B}" srcOrd="0" destOrd="0" presId="urn:microsoft.com/office/officeart/2005/8/layout/hierarchy1"/>
    <dgm:cxn modelId="{91EB3A31-7618-455E-A92A-6275D9F60DD1}" srcId="{5621ACEF-2EC6-48F3-93D6-B00509C9BABD}" destId="{0158E674-F422-4776-9F6E-1F5A2B1BF0F8}" srcOrd="0" destOrd="0" parTransId="{CAA535A8-BD7F-41ED-963B-3D74122DBC71}" sibTransId="{6B17EFB8-631E-464D-BE66-F8FB98CA0D8D}"/>
    <dgm:cxn modelId="{86AC5812-4AF0-4752-AC0E-0C573D0BDF0C}" type="presOf" srcId="{54B53402-731B-40A3-863C-97F46BEEFDF2}" destId="{2DD1E610-5022-452A-8336-C809FD1D94B7}" srcOrd="0" destOrd="0" presId="urn:microsoft.com/office/officeart/2005/8/layout/hierarchy1"/>
    <dgm:cxn modelId="{CD467B33-7333-4FE2-B7AE-ED2384B13279}" type="presOf" srcId="{F30057AE-E407-428D-9DE6-CC7F056ECD62}" destId="{432C20A4-3F1D-4225-B660-4818A57BDCF9}" srcOrd="0" destOrd="0" presId="urn:microsoft.com/office/officeart/2005/8/layout/hierarchy1"/>
    <dgm:cxn modelId="{39E3CA58-49A2-48C6-ACD1-E873AFD12CE0}" type="presOf" srcId="{F5EDA416-D43C-43AF-B967-1B85AD5059EA}" destId="{886ABC10-8183-43CE-9175-4B81D5CEFB12}" srcOrd="0" destOrd="0" presId="urn:microsoft.com/office/officeart/2005/8/layout/hierarchy1"/>
    <dgm:cxn modelId="{348FA7A7-B6F4-4D2B-A44B-9E60BD314EE3}" srcId="{A2E83E9F-985D-4F67-8967-8687DAC6D109}" destId="{6AD116A0-F36C-4474-84EC-F53AB212885F}" srcOrd="0" destOrd="0" parTransId="{87B4B4F6-FCA4-4E95-A64F-674698D1F61B}" sibTransId="{2DED4CD4-5063-412C-8424-EF50011F3A28}"/>
    <dgm:cxn modelId="{1728F4C9-222D-4B5B-8931-33B8F7F7208F}" srcId="{A2E83E9F-985D-4F67-8967-8687DAC6D109}" destId="{5621ACEF-2EC6-48F3-93D6-B00509C9BABD}" srcOrd="1" destOrd="0" parTransId="{E6352735-7C22-4CF6-B0C9-C0076174A836}" sibTransId="{E93F6B7E-F7CA-4D94-9D30-37004A64BB1A}"/>
    <dgm:cxn modelId="{FD10C7EA-12FB-4FCE-8BFC-0DE1BADB939E}" type="presOf" srcId="{57B98623-ABCB-490E-8F9D-E8224D88E1A2}" destId="{4220ECE9-EA56-4888-A315-88F7D3FB1D10}" srcOrd="0" destOrd="0" presId="urn:microsoft.com/office/officeart/2005/8/layout/hierarchy1"/>
    <dgm:cxn modelId="{8F401A55-B3A0-4754-86DB-E90F09C05AA9}" type="presOf" srcId="{7D8F63E2-8C1B-4288-9165-977F88E5E556}" destId="{23F1991B-96C8-4EF8-9155-F25CA4A6A042}" srcOrd="0" destOrd="0" presId="urn:microsoft.com/office/officeart/2005/8/layout/hierarchy1"/>
    <dgm:cxn modelId="{5706767E-39D2-40D6-8E04-D1325B8DCE02}" type="presParOf" srcId="{6D8D0B38-538B-4E8A-B547-11613048B7E5}" destId="{81413002-443A-40C0-AC20-4E0F14A671A2}" srcOrd="0" destOrd="0" presId="urn:microsoft.com/office/officeart/2005/8/layout/hierarchy1"/>
    <dgm:cxn modelId="{D9E00C92-0EF3-4016-A2B6-188BA3EC5267}" type="presParOf" srcId="{81413002-443A-40C0-AC20-4E0F14A671A2}" destId="{5CA075A8-57FC-49FE-BD4C-E38EFCDDA332}" srcOrd="0" destOrd="0" presId="urn:microsoft.com/office/officeart/2005/8/layout/hierarchy1"/>
    <dgm:cxn modelId="{472C5AEC-A539-476C-A1C0-CCF53AB28B6B}" type="presParOf" srcId="{5CA075A8-57FC-49FE-BD4C-E38EFCDDA332}" destId="{ED2867FB-822F-4993-AF3C-098BEB091A4E}" srcOrd="0" destOrd="0" presId="urn:microsoft.com/office/officeart/2005/8/layout/hierarchy1"/>
    <dgm:cxn modelId="{990242B5-69F3-42CC-8F48-118F076F2576}" type="presParOf" srcId="{5CA075A8-57FC-49FE-BD4C-E38EFCDDA332}" destId="{451C1CC7-7BBE-4895-B1B2-294542C07C94}" srcOrd="1" destOrd="0" presId="urn:microsoft.com/office/officeart/2005/8/layout/hierarchy1"/>
    <dgm:cxn modelId="{E1924EA3-C40C-40BB-8B39-A14E8FB6A493}" type="presParOf" srcId="{81413002-443A-40C0-AC20-4E0F14A671A2}" destId="{E8AA8221-E1C6-4F6F-984C-56674950C216}" srcOrd="1" destOrd="0" presId="urn:microsoft.com/office/officeart/2005/8/layout/hierarchy1"/>
    <dgm:cxn modelId="{581A851B-D044-4BB6-8AA6-4F0936AE04AB}" type="presParOf" srcId="{E8AA8221-E1C6-4F6F-984C-56674950C216}" destId="{9A73709D-89BC-4E85-9D74-FD783EB67FBE}" srcOrd="0" destOrd="0" presId="urn:microsoft.com/office/officeart/2005/8/layout/hierarchy1"/>
    <dgm:cxn modelId="{D5BB7D39-20ED-4AB1-931E-015B248FFCD7}" type="presParOf" srcId="{E8AA8221-E1C6-4F6F-984C-56674950C216}" destId="{9819B172-EA13-4240-A71C-19F36F52D159}" srcOrd="1" destOrd="0" presId="urn:microsoft.com/office/officeart/2005/8/layout/hierarchy1"/>
    <dgm:cxn modelId="{AC7C7A71-2D79-4E0C-9AB3-602010A324F8}" type="presParOf" srcId="{9819B172-EA13-4240-A71C-19F36F52D159}" destId="{E56BF8E5-8F23-4124-A8D0-068B593B9749}" srcOrd="0" destOrd="0" presId="urn:microsoft.com/office/officeart/2005/8/layout/hierarchy1"/>
    <dgm:cxn modelId="{ABBC9FAC-0BD1-4A7B-A404-1E90DAC58A61}" type="presParOf" srcId="{E56BF8E5-8F23-4124-A8D0-068B593B9749}" destId="{7581542E-6808-402A-B6FE-4003BBA74567}" srcOrd="0" destOrd="0" presId="urn:microsoft.com/office/officeart/2005/8/layout/hierarchy1"/>
    <dgm:cxn modelId="{7A9AB107-8119-48B7-9009-6D4CCF246A9B}" type="presParOf" srcId="{E56BF8E5-8F23-4124-A8D0-068B593B9749}" destId="{4220ECE9-EA56-4888-A315-88F7D3FB1D10}" srcOrd="1" destOrd="0" presId="urn:microsoft.com/office/officeart/2005/8/layout/hierarchy1"/>
    <dgm:cxn modelId="{6F300972-199C-4498-8318-52269E86EB46}" type="presParOf" srcId="{9819B172-EA13-4240-A71C-19F36F52D159}" destId="{D9067C1B-A6EB-40B9-AB8B-FE20CCA0FBCE}" srcOrd="1" destOrd="0" presId="urn:microsoft.com/office/officeart/2005/8/layout/hierarchy1"/>
    <dgm:cxn modelId="{6DDB5579-1D6E-4FDB-BDFB-566BEBC70B6E}" type="presParOf" srcId="{E8AA8221-E1C6-4F6F-984C-56674950C216}" destId="{6B63F78E-0C09-436D-A047-42FE58D280D7}" srcOrd="2" destOrd="0" presId="urn:microsoft.com/office/officeart/2005/8/layout/hierarchy1"/>
    <dgm:cxn modelId="{24C23C83-9187-4332-834C-4984319396A0}" type="presParOf" srcId="{E8AA8221-E1C6-4F6F-984C-56674950C216}" destId="{FFDCAEE5-84B2-49D8-8535-50ABDA598DDB}" srcOrd="3" destOrd="0" presId="urn:microsoft.com/office/officeart/2005/8/layout/hierarchy1"/>
    <dgm:cxn modelId="{5386FA9C-523E-4B9B-A0C7-4878BDA91CF8}" type="presParOf" srcId="{FFDCAEE5-84B2-49D8-8535-50ABDA598DDB}" destId="{461F2C8C-D647-4825-856F-ABB73C5C6BBC}" srcOrd="0" destOrd="0" presId="urn:microsoft.com/office/officeart/2005/8/layout/hierarchy1"/>
    <dgm:cxn modelId="{0E2D4AE3-121D-4563-8EEB-8657FA26BD84}" type="presParOf" srcId="{461F2C8C-D647-4825-856F-ABB73C5C6BBC}" destId="{7FA1300D-5B69-4B51-B233-734048579A48}" srcOrd="0" destOrd="0" presId="urn:microsoft.com/office/officeart/2005/8/layout/hierarchy1"/>
    <dgm:cxn modelId="{E58E5497-65D2-4C37-926F-7327AC5AB993}" type="presParOf" srcId="{461F2C8C-D647-4825-856F-ABB73C5C6BBC}" destId="{2DD1E610-5022-452A-8336-C809FD1D94B7}" srcOrd="1" destOrd="0" presId="urn:microsoft.com/office/officeart/2005/8/layout/hierarchy1"/>
    <dgm:cxn modelId="{E3C236A0-7CFE-47C4-90E3-2C83141CCF64}" type="presParOf" srcId="{FFDCAEE5-84B2-49D8-8535-50ABDA598DDB}" destId="{ABF7840F-B32D-4D1D-AE3A-2E8A126915B7}" srcOrd="1" destOrd="0" presId="urn:microsoft.com/office/officeart/2005/8/layout/hierarchy1"/>
    <dgm:cxn modelId="{423AFC41-CCB1-475B-92A7-18D7F28460A7}" type="presParOf" srcId="{E8AA8221-E1C6-4F6F-984C-56674950C216}" destId="{F360C90D-890B-4330-BE4A-CD878537507B}" srcOrd="4" destOrd="0" presId="urn:microsoft.com/office/officeart/2005/8/layout/hierarchy1"/>
    <dgm:cxn modelId="{2037D1FC-2AAB-4699-9BD2-CFFD822B868F}" type="presParOf" srcId="{E8AA8221-E1C6-4F6F-984C-56674950C216}" destId="{7DD09883-E404-477E-B19D-01C363426B08}" srcOrd="5" destOrd="0" presId="urn:microsoft.com/office/officeart/2005/8/layout/hierarchy1"/>
    <dgm:cxn modelId="{EC1DF628-F617-4248-A27B-D010EC108AE0}" type="presParOf" srcId="{7DD09883-E404-477E-B19D-01C363426B08}" destId="{2DFF1BA9-2E59-4E91-B3D2-27F3B2255B2B}" srcOrd="0" destOrd="0" presId="urn:microsoft.com/office/officeart/2005/8/layout/hierarchy1"/>
    <dgm:cxn modelId="{D9CD42CF-6AD2-4470-B9DB-21D989DDE1B9}" type="presParOf" srcId="{2DFF1BA9-2E59-4E91-B3D2-27F3B2255B2B}" destId="{DC995C62-5167-429B-BE66-391AE6A85EE7}" srcOrd="0" destOrd="0" presId="urn:microsoft.com/office/officeart/2005/8/layout/hierarchy1"/>
    <dgm:cxn modelId="{9261941A-8FC1-401C-BD3C-B1AECF71B5C6}" type="presParOf" srcId="{2DFF1BA9-2E59-4E91-B3D2-27F3B2255B2B}" destId="{432C20A4-3F1D-4225-B660-4818A57BDCF9}" srcOrd="1" destOrd="0" presId="urn:microsoft.com/office/officeart/2005/8/layout/hierarchy1"/>
    <dgm:cxn modelId="{5E8B1749-77C3-466C-832D-736CA91F249A}" type="presParOf" srcId="{7DD09883-E404-477E-B19D-01C363426B08}" destId="{FB26AE8B-2084-4DBD-84B7-1CB872BF251A}" srcOrd="1" destOrd="0" presId="urn:microsoft.com/office/officeart/2005/8/layout/hierarchy1"/>
    <dgm:cxn modelId="{5E0EBDA8-A373-4EDE-99DE-8C2AB8593328}" type="presParOf" srcId="{6D8D0B38-538B-4E8A-B547-11613048B7E5}" destId="{90364C87-3205-4290-A823-CC16BB36014E}" srcOrd="1" destOrd="0" presId="urn:microsoft.com/office/officeart/2005/8/layout/hierarchy1"/>
    <dgm:cxn modelId="{8381F8C0-ECC8-4471-A1F3-BA63A807A657}" type="presParOf" srcId="{90364C87-3205-4290-A823-CC16BB36014E}" destId="{55165611-D2C1-47A0-B140-040A394028CB}" srcOrd="0" destOrd="0" presId="urn:microsoft.com/office/officeart/2005/8/layout/hierarchy1"/>
    <dgm:cxn modelId="{A7629479-4C4A-4225-B20B-F7A7183B1CA4}" type="presParOf" srcId="{55165611-D2C1-47A0-B140-040A394028CB}" destId="{CF587B0E-3788-46B6-BC9E-15867B0F6996}" srcOrd="0" destOrd="0" presId="urn:microsoft.com/office/officeart/2005/8/layout/hierarchy1"/>
    <dgm:cxn modelId="{CC9A3447-94AE-465B-961A-AA235E7B3EF4}" type="presParOf" srcId="{55165611-D2C1-47A0-B140-040A394028CB}" destId="{3F7E0AFE-66FF-4838-8211-21AD9137E18C}" srcOrd="1" destOrd="0" presId="urn:microsoft.com/office/officeart/2005/8/layout/hierarchy1"/>
    <dgm:cxn modelId="{4A63F7F0-F872-4D6A-80A9-1402ED46ED5F}" type="presParOf" srcId="{90364C87-3205-4290-A823-CC16BB36014E}" destId="{4FB832EA-6A90-469D-AE32-4A944F8BE0C3}" srcOrd="1" destOrd="0" presId="urn:microsoft.com/office/officeart/2005/8/layout/hierarchy1"/>
    <dgm:cxn modelId="{BD59D2D2-373D-4062-9BE1-2F69AFFBC1A4}" type="presParOf" srcId="{4FB832EA-6A90-469D-AE32-4A944F8BE0C3}" destId="{46A63D31-BBE0-47C2-A28F-D34DF9882027}" srcOrd="0" destOrd="0" presId="urn:microsoft.com/office/officeart/2005/8/layout/hierarchy1"/>
    <dgm:cxn modelId="{D0D2CF88-9098-4633-B79A-ED85AF81545B}" type="presParOf" srcId="{4FB832EA-6A90-469D-AE32-4A944F8BE0C3}" destId="{0B148115-44EC-4211-B57C-06899587788E}" srcOrd="1" destOrd="0" presId="urn:microsoft.com/office/officeart/2005/8/layout/hierarchy1"/>
    <dgm:cxn modelId="{B6E84826-D40A-495C-BC32-760A1F219C4C}" type="presParOf" srcId="{0B148115-44EC-4211-B57C-06899587788E}" destId="{2C5B6C59-74AA-4CB2-AB1F-FA9C7D7A029C}" srcOrd="0" destOrd="0" presId="urn:microsoft.com/office/officeart/2005/8/layout/hierarchy1"/>
    <dgm:cxn modelId="{66FC6A43-E43F-4453-8B1C-FFED154A1666}" type="presParOf" srcId="{2C5B6C59-74AA-4CB2-AB1F-FA9C7D7A029C}" destId="{24882BE5-4CD0-4F8E-BAF1-710A20FECD22}" srcOrd="0" destOrd="0" presId="urn:microsoft.com/office/officeart/2005/8/layout/hierarchy1"/>
    <dgm:cxn modelId="{F1AD6E82-156F-43A5-819D-A41A06D57D4E}" type="presParOf" srcId="{2C5B6C59-74AA-4CB2-AB1F-FA9C7D7A029C}" destId="{0CB154A5-9D04-4AE9-A4FC-AB3DD5972603}" srcOrd="1" destOrd="0" presId="urn:microsoft.com/office/officeart/2005/8/layout/hierarchy1"/>
    <dgm:cxn modelId="{6CEE219D-292B-4E84-A6F3-FC3D61910107}" type="presParOf" srcId="{0B148115-44EC-4211-B57C-06899587788E}" destId="{FE73D45B-9AE9-4139-ABA5-5395DDD9B612}" srcOrd="1" destOrd="0" presId="urn:microsoft.com/office/officeart/2005/8/layout/hierarchy1"/>
    <dgm:cxn modelId="{82211251-EE15-4F13-BE62-C1E81A82B8FD}" type="presParOf" srcId="{4FB832EA-6A90-469D-AE32-4A944F8BE0C3}" destId="{886ABC10-8183-43CE-9175-4B81D5CEFB12}" srcOrd="2" destOrd="0" presId="urn:microsoft.com/office/officeart/2005/8/layout/hierarchy1"/>
    <dgm:cxn modelId="{181F5E34-9773-447E-A9B4-7071BB677B3F}" type="presParOf" srcId="{4FB832EA-6A90-469D-AE32-4A944F8BE0C3}" destId="{4CAF99A4-BF67-4701-8149-BC53BC8B1D17}" srcOrd="3" destOrd="0" presId="urn:microsoft.com/office/officeart/2005/8/layout/hierarchy1"/>
    <dgm:cxn modelId="{FE66FBE2-6611-44E2-B8DE-5B9222CB10CC}" type="presParOf" srcId="{4CAF99A4-BF67-4701-8149-BC53BC8B1D17}" destId="{9D5269EC-8DEE-4129-B94C-E8CB64D68E58}" srcOrd="0" destOrd="0" presId="urn:microsoft.com/office/officeart/2005/8/layout/hierarchy1"/>
    <dgm:cxn modelId="{91186380-ED75-4398-BA11-0D249BBA8209}" type="presParOf" srcId="{9D5269EC-8DEE-4129-B94C-E8CB64D68E58}" destId="{49C55BE1-C75A-47CD-8914-7DED2A51F4BA}" srcOrd="0" destOrd="0" presId="urn:microsoft.com/office/officeart/2005/8/layout/hierarchy1"/>
    <dgm:cxn modelId="{F8AE5FA5-AA1F-4651-ACC9-D3BB218D127C}" type="presParOf" srcId="{9D5269EC-8DEE-4129-B94C-E8CB64D68E58}" destId="{23F1991B-96C8-4EF8-9155-F25CA4A6A042}" srcOrd="1" destOrd="0" presId="urn:microsoft.com/office/officeart/2005/8/layout/hierarchy1"/>
    <dgm:cxn modelId="{F8A145DE-2732-4E6C-B116-B5477AD7A540}" type="presParOf" srcId="{4CAF99A4-BF67-4701-8149-BC53BC8B1D17}" destId="{7A856258-74F1-48EE-AA57-9DEECC364041}"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5909B1-8C23-4DEC-8A42-9DC58E6F39CC}"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B0EFB421-CB9C-4787-95D5-E006A47B7BCF}">
      <dgm:prSet phldrT="[Text]"/>
      <dgm:spPr/>
      <dgm:t>
        <a:bodyPr/>
        <a:lstStyle/>
        <a:p>
          <a:r>
            <a:rPr lang="en-US" dirty="0" smtClean="0"/>
            <a:t>Terms</a:t>
          </a:r>
          <a:endParaRPr lang="en-US" dirty="0"/>
        </a:p>
      </dgm:t>
    </dgm:pt>
    <dgm:pt modelId="{85BFB2F6-D1E9-4197-B8DB-CA4CA3B10617}" type="parTrans" cxnId="{7AAEC55B-D7D3-4B0E-87F1-0BC1A72F4C85}">
      <dgm:prSet/>
      <dgm:spPr/>
      <dgm:t>
        <a:bodyPr/>
        <a:lstStyle/>
        <a:p>
          <a:endParaRPr lang="en-US"/>
        </a:p>
      </dgm:t>
    </dgm:pt>
    <dgm:pt modelId="{466C337D-1064-4303-AC8D-A2493FBB006C}" type="sibTrans" cxnId="{7AAEC55B-D7D3-4B0E-87F1-0BC1A72F4C85}">
      <dgm:prSet/>
      <dgm:spPr/>
      <dgm:t>
        <a:bodyPr/>
        <a:lstStyle/>
        <a:p>
          <a:endParaRPr lang="en-US"/>
        </a:p>
      </dgm:t>
    </dgm:pt>
    <dgm:pt modelId="{3866E765-C87B-4E86-BBBA-554489D1A3DD}">
      <dgm:prSet phldrT="[Text]"/>
      <dgm:spPr/>
      <dgm:t>
        <a:bodyPr/>
        <a:lstStyle/>
        <a:p>
          <a:r>
            <a:rPr lang="en-US" dirty="0" smtClean="0"/>
            <a:t>Items/ Services</a:t>
          </a:r>
          <a:endParaRPr lang="en-US" dirty="0"/>
        </a:p>
      </dgm:t>
    </dgm:pt>
    <dgm:pt modelId="{56F91DA3-B607-4B2B-B502-3F3C948891D1}" type="parTrans" cxnId="{3631B4C1-BB3F-4B52-ABAE-BD4C16F2F9C5}">
      <dgm:prSet/>
      <dgm:spPr/>
      <dgm:t>
        <a:bodyPr/>
        <a:lstStyle/>
        <a:p>
          <a:endParaRPr lang="en-US"/>
        </a:p>
      </dgm:t>
    </dgm:pt>
    <dgm:pt modelId="{1D54FA1A-D8A6-4BDB-9D62-702405DABB4E}" type="sibTrans" cxnId="{3631B4C1-BB3F-4B52-ABAE-BD4C16F2F9C5}">
      <dgm:prSet/>
      <dgm:spPr/>
      <dgm:t>
        <a:bodyPr/>
        <a:lstStyle/>
        <a:p>
          <a:endParaRPr lang="en-US"/>
        </a:p>
      </dgm:t>
    </dgm:pt>
    <dgm:pt modelId="{88E0FE38-5131-42CC-862B-4423CFED4916}">
      <dgm:prSet phldrT="[Text]"/>
      <dgm:spPr/>
      <dgm:t>
        <a:bodyPr/>
        <a:lstStyle/>
        <a:p>
          <a:r>
            <a:rPr lang="en-US" dirty="0" smtClean="0"/>
            <a:t>Conditions</a:t>
          </a:r>
          <a:endParaRPr lang="en-US" dirty="0"/>
        </a:p>
      </dgm:t>
    </dgm:pt>
    <dgm:pt modelId="{DB6C7D61-F1E5-4457-9681-C5E2E8D3E10C}" type="parTrans" cxnId="{C5693C4B-289F-4AD9-A3E1-DED858B7F255}">
      <dgm:prSet/>
      <dgm:spPr/>
      <dgm:t>
        <a:bodyPr/>
        <a:lstStyle/>
        <a:p>
          <a:endParaRPr lang="en-US"/>
        </a:p>
      </dgm:t>
    </dgm:pt>
    <dgm:pt modelId="{97092107-41A3-492D-8317-28F89E6BD185}" type="sibTrans" cxnId="{C5693C4B-289F-4AD9-A3E1-DED858B7F255}">
      <dgm:prSet/>
      <dgm:spPr/>
      <dgm:t>
        <a:bodyPr/>
        <a:lstStyle/>
        <a:p>
          <a:endParaRPr lang="en-US"/>
        </a:p>
      </dgm:t>
    </dgm:pt>
    <dgm:pt modelId="{47AEE53F-43EE-41BA-B914-28E7548BDE7E}">
      <dgm:prSet phldrT="[Text]"/>
      <dgm:spPr/>
      <dgm:t>
        <a:bodyPr/>
        <a:lstStyle/>
        <a:p>
          <a:r>
            <a:rPr lang="en-US" dirty="0" smtClean="0"/>
            <a:t>Pricelist</a:t>
          </a:r>
          <a:endParaRPr lang="en-US" dirty="0"/>
        </a:p>
      </dgm:t>
    </dgm:pt>
    <dgm:pt modelId="{C894EA21-3C71-4B53-ABAF-57F4AEED9E06}" type="parTrans" cxnId="{4D58ABD6-7EA4-4C64-86C3-B2DA8C420861}">
      <dgm:prSet/>
      <dgm:spPr/>
      <dgm:t>
        <a:bodyPr/>
        <a:lstStyle/>
        <a:p>
          <a:endParaRPr lang="en-US"/>
        </a:p>
      </dgm:t>
    </dgm:pt>
    <dgm:pt modelId="{E8E43560-1C34-4BE8-BD56-5CF29F51B8E3}" type="sibTrans" cxnId="{4D58ABD6-7EA4-4C64-86C3-B2DA8C420861}">
      <dgm:prSet/>
      <dgm:spPr/>
      <dgm:t>
        <a:bodyPr/>
        <a:lstStyle/>
        <a:p>
          <a:endParaRPr lang="en-US"/>
        </a:p>
      </dgm:t>
    </dgm:pt>
    <dgm:pt modelId="{A3C63BDA-7DA9-4325-96A8-22B334A4764D}" type="pres">
      <dgm:prSet presAssocID="{0F5909B1-8C23-4DEC-8A42-9DC58E6F39CC}" presName="Name0" presStyleCnt="0">
        <dgm:presLayoutVars>
          <dgm:chMax val="4"/>
          <dgm:resizeHandles val="exact"/>
        </dgm:presLayoutVars>
      </dgm:prSet>
      <dgm:spPr/>
      <dgm:t>
        <a:bodyPr/>
        <a:lstStyle/>
        <a:p>
          <a:endParaRPr lang="en-US"/>
        </a:p>
      </dgm:t>
    </dgm:pt>
    <dgm:pt modelId="{30446EB8-336A-42D8-BCEC-39AE29E70A0B}" type="pres">
      <dgm:prSet presAssocID="{0F5909B1-8C23-4DEC-8A42-9DC58E6F39CC}" presName="ellipse" presStyleLbl="trBgShp" presStyleIdx="0" presStyleCnt="1"/>
      <dgm:spPr/>
    </dgm:pt>
    <dgm:pt modelId="{BDEBCD63-8E43-4E10-B986-A7826F5557D6}" type="pres">
      <dgm:prSet presAssocID="{0F5909B1-8C23-4DEC-8A42-9DC58E6F39CC}" presName="arrow1" presStyleLbl="fgShp" presStyleIdx="0" presStyleCnt="1"/>
      <dgm:spPr/>
    </dgm:pt>
    <dgm:pt modelId="{D0536E01-A0AF-430D-BEF2-04CFE6DF86EA}" type="pres">
      <dgm:prSet presAssocID="{0F5909B1-8C23-4DEC-8A42-9DC58E6F39CC}" presName="rectangle" presStyleLbl="revTx" presStyleIdx="0" presStyleCnt="1">
        <dgm:presLayoutVars>
          <dgm:bulletEnabled val="1"/>
        </dgm:presLayoutVars>
      </dgm:prSet>
      <dgm:spPr/>
      <dgm:t>
        <a:bodyPr/>
        <a:lstStyle/>
        <a:p>
          <a:endParaRPr lang="en-US"/>
        </a:p>
      </dgm:t>
    </dgm:pt>
    <dgm:pt modelId="{FB4CFC7F-C24C-4EAF-953C-58DFF62DEB02}" type="pres">
      <dgm:prSet presAssocID="{88E0FE38-5131-42CC-862B-4423CFED4916}" presName="item1" presStyleLbl="node1" presStyleIdx="0" presStyleCnt="3">
        <dgm:presLayoutVars>
          <dgm:bulletEnabled val="1"/>
        </dgm:presLayoutVars>
      </dgm:prSet>
      <dgm:spPr/>
      <dgm:t>
        <a:bodyPr/>
        <a:lstStyle/>
        <a:p>
          <a:endParaRPr lang="en-US"/>
        </a:p>
      </dgm:t>
    </dgm:pt>
    <dgm:pt modelId="{A5A8FA15-D4FB-4BA7-B536-FE9D830127D8}" type="pres">
      <dgm:prSet presAssocID="{3866E765-C87B-4E86-BBBA-554489D1A3DD}" presName="item2" presStyleLbl="node1" presStyleIdx="1" presStyleCnt="3">
        <dgm:presLayoutVars>
          <dgm:bulletEnabled val="1"/>
        </dgm:presLayoutVars>
      </dgm:prSet>
      <dgm:spPr/>
      <dgm:t>
        <a:bodyPr/>
        <a:lstStyle/>
        <a:p>
          <a:endParaRPr lang="en-US"/>
        </a:p>
      </dgm:t>
    </dgm:pt>
    <dgm:pt modelId="{AF004D83-2F4F-45EF-9F93-27D996FE9873}" type="pres">
      <dgm:prSet presAssocID="{47AEE53F-43EE-41BA-B914-28E7548BDE7E}" presName="item3" presStyleLbl="node1" presStyleIdx="2" presStyleCnt="3">
        <dgm:presLayoutVars>
          <dgm:bulletEnabled val="1"/>
        </dgm:presLayoutVars>
      </dgm:prSet>
      <dgm:spPr/>
      <dgm:t>
        <a:bodyPr/>
        <a:lstStyle/>
        <a:p>
          <a:endParaRPr lang="en-US"/>
        </a:p>
      </dgm:t>
    </dgm:pt>
    <dgm:pt modelId="{B5870790-D61D-4339-ADC5-4C1672A6CFFD}" type="pres">
      <dgm:prSet presAssocID="{0F5909B1-8C23-4DEC-8A42-9DC58E6F39CC}" presName="funnel" presStyleLbl="trAlignAcc1" presStyleIdx="0" presStyleCnt="1"/>
      <dgm:spPr/>
    </dgm:pt>
  </dgm:ptLst>
  <dgm:cxnLst>
    <dgm:cxn modelId="{30336473-E364-4FFE-8B2A-7557C36A9C65}" type="presOf" srcId="{3866E765-C87B-4E86-BBBA-554489D1A3DD}" destId="{FB4CFC7F-C24C-4EAF-953C-58DFF62DEB02}" srcOrd="0" destOrd="0" presId="urn:microsoft.com/office/officeart/2005/8/layout/funnel1"/>
    <dgm:cxn modelId="{3631B4C1-BB3F-4B52-ABAE-BD4C16F2F9C5}" srcId="{0F5909B1-8C23-4DEC-8A42-9DC58E6F39CC}" destId="{3866E765-C87B-4E86-BBBA-554489D1A3DD}" srcOrd="2" destOrd="0" parTransId="{56F91DA3-B607-4B2B-B502-3F3C948891D1}" sibTransId="{1D54FA1A-D8A6-4BDB-9D62-702405DABB4E}"/>
    <dgm:cxn modelId="{4D58ABD6-7EA4-4C64-86C3-B2DA8C420861}" srcId="{0F5909B1-8C23-4DEC-8A42-9DC58E6F39CC}" destId="{47AEE53F-43EE-41BA-B914-28E7548BDE7E}" srcOrd="3" destOrd="0" parTransId="{C894EA21-3C71-4B53-ABAF-57F4AEED9E06}" sibTransId="{E8E43560-1C34-4BE8-BD56-5CF29F51B8E3}"/>
    <dgm:cxn modelId="{C5693C4B-289F-4AD9-A3E1-DED858B7F255}" srcId="{0F5909B1-8C23-4DEC-8A42-9DC58E6F39CC}" destId="{88E0FE38-5131-42CC-862B-4423CFED4916}" srcOrd="1" destOrd="0" parTransId="{DB6C7D61-F1E5-4457-9681-C5E2E8D3E10C}" sibTransId="{97092107-41A3-492D-8317-28F89E6BD185}"/>
    <dgm:cxn modelId="{E40ED77C-7EB8-4A8F-BC8B-D22FF7A8776D}" type="presOf" srcId="{47AEE53F-43EE-41BA-B914-28E7548BDE7E}" destId="{D0536E01-A0AF-430D-BEF2-04CFE6DF86EA}" srcOrd="0" destOrd="0" presId="urn:microsoft.com/office/officeart/2005/8/layout/funnel1"/>
    <dgm:cxn modelId="{4D23678B-AD57-420A-AE15-78E1C167558F}" type="presOf" srcId="{B0EFB421-CB9C-4787-95D5-E006A47B7BCF}" destId="{AF004D83-2F4F-45EF-9F93-27D996FE9873}" srcOrd="0" destOrd="0" presId="urn:microsoft.com/office/officeart/2005/8/layout/funnel1"/>
    <dgm:cxn modelId="{C02CD2C6-C3FC-4F95-918D-405279201552}" type="presOf" srcId="{0F5909B1-8C23-4DEC-8A42-9DC58E6F39CC}" destId="{A3C63BDA-7DA9-4325-96A8-22B334A4764D}" srcOrd="0" destOrd="0" presId="urn:microsoft.com/office/officeart/2005/8/layout/funnel1"/>
    <dgm:cxn modelId="{20B9D0C6-2454-4674-AE02-128927B881A4}" type="presOf" srcId="{88E0FE38-5131-42CC-862B-4423CFED4916}" destId="{A5A8FA15-D4FB-4BA7-B536-FE9D830127D8}" srcOrd="0" destOrd="0" presId="urn:microsoft.com/office/officeart/2005/8/layout/funnel1"/>
    <dgm:cxn modelId="{7AAEC55B-D7D3-4B0E-87F1-0BC1A72F4C85}" srcId="{0F5909B1-8C23-4DEC-8A42-9DC58E6F39CC}" destId="{B0EFB421-CB9C-4787-95D5-E006A47B7BCF}" srcOrd="0" destOrd="0" parTransId="{85BFB2F6-D1E9-4197-B8DB-CA4CA3B10617}" sibTransId="{466C337D-1064-4303-AC8D-A2493FBB006C}"/>
    <dgm:cxn modelId="{C3138783-341B-4B73-97D0-9E120EAFBA5E}" type="presParOf" srcId="{A3C63BDA-7DA9-4325-96A8-22B334A4764D}" destId="{30446EB8-336A-42D8-BCEC-39AE29E70A0B}" srcOrd="0" destOrd="0" presId="urn:microsoft.com/office/officeart/2005/8/layout/funnel1"/>
    <dgm:cxn modelId="{0B7A97F8-2F89-48B9-8990-9FF7BFCC23E9}" type="presParOf" srcId="{A3C63BDA-7DA9-4325-96A8-22B334A4764D}" destId="{BDEBCD63-8E43-4E10-B986-A7826F5557D6}" srcOrd="1" destOrd="0" presId="urn:microsoft.com/office/officeart/2005/8/layout/funnel1"/>
    <dgm:cxn modelId="{6993A1AF-8DFC-4041-9EB4-D9AF8BF4C6BC}" type="presParOf" srcId="{A3C63BDA-7DA9-4325-96A8-22B334A4764D}" destId="{D0536E01-A0AF-430D-BEF2-04CFE6DF86EA}" srcOrd="2" destOrd="0" presId="urn:microsoft.com/office/officeart/2005/8/layout/funnel1"/>
    <dgm:cxn modelId="{7AC1F2CF-1214-4F1C-9C79-1762D3BB3E37}" type="presParOf" srcId="{A3C63BDA-7DA9-4325-96A8-22B334A4764D}" destId="{FB4CFC7F-C24C-4EAF-953C-58DFF62DEB02}" srcOrd="3" destOrd="0" presId="urn:microsoft.com/office/officeart/2005/8/layout/funnel1"/>
    <dgm:cxn modelId="{2F816D94-8FC3-40A6-BB52-01AFB53A8A99}" type="presParOf" srcId="{A3C63BDA-7DA9-4325-96A8-22B334A4764D}" destId="{A5A8FA15-D4FB-4BA7-B536-FE9D830127D8}" srcOrd="4" destOrd="0" presId="urn:microsoft.com/office/officeart/2005/8/layout/funnel1"/>
    <dgm:cxn modelId="{F5D33698-789C-4737-8582-B311B44DCEC7}" type="presParOf" srcId="{A3C63BDA-7DA9-4325-96A8-22B334A4764D}" destId="{AF004D83-2F4F-45EF-9F93-27D996FE9873}" srcOrd="5" destOrd="0" presId="urn:microsoft.com/office/officeart/2005/8/layout/funnel1"/>
    <dgm:cxn modelId="{2693C0C7-6B45-4ADC-91B9-14AE8720F817}" type="presParOf" srcId="{A3C63BDA-7DA9-4325-96A8-22B334A4764D}" destId="{B5870790-D61D-4339-ADC5-4C1672A6CFFD}" srcOrd="6" destOrd="0" presId="urn:microsoft.com/office/officeart/2005/8/layout/funne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C2B57F-986C-4761-A0F0-9A7B44763C76}" type="doc">
      <dgm:prSet loTypeId="urn:microsoft.com/office/officeart/2005/8/layout/target2" loCatId="relationship" qsTypeId="urn:microsoft.com/office/officeart/2005/8/quickstyle/simple1" qsCatId="simple" csTypeId="urn:microsoft.com/office/officeart/2005/8/colors/accent1_2" csCatId="accent1" phldr="1"/>
      <dgm:spPr/>
    </dgm:pt>
    <dgm:pt modelId="{962459EE-CE47-4F41-BB36-6372B22A7E55}">
      <dgm:prSet phldrT="[Text]"/>
      <dgm:spPr/>
      <dgm:t>
        <a:bodyPr/>
        <a:lstStyle/>
        <a:p>
          <a:r>
            <a:rPr lang="en-US" dirty="0" smtClean="0"/>
            <a:t>Schedule</a:t>
          </a:r>
          <a:endParaRPr lang="en-US" dirty="0"/>
        </a:p>
      </dgm:t>
    </dgm:pt>
    <dgm:pt modelId="{B1D41634-3664-4162-88AF-795EF051844C}" type="parTrans" cxnId="{72F3B99D-0E07-44D9-951F-0917B2A7EAE4}">
      <dgm:prSet/>
      <dgm:spPr/>
      <dgm:t>
        <a:bodyPr/>
        <a:lstStyle/>
        <a:p>
          <a:endParaRPr lang="en-US"/>
        </a:p>
      </dgm:t>
    </dgm:pt>
    <dgm:pt modelId="{B318A461-C57C-4CF3-B686-9491B7F84CE2}" type="sibTrans" cxnId="{72F3B99D-0E07-44D9-951F-0917B2A7EAE4}">
      <dgm:prSet/>
      <dgm:spPr/>
      <dgm:t>
        <a:bodyPr/>
        <a:lstStyle/>
        <a:p>
          <a:endParaRPr lang="en-US"/>
        </a:p>
      </dgm:t>
    </dgm:pt>
    <dgm:pt modelId="{A80A5A46-94AC-4C6E-B7B4-653CAD7547B8}">
      <dgm:prSet phldrT="[Text]"/>
      <dgm:spPr/>
      <dgm:t>
        <a:bodyPr/>
        <a:lstStyle/>
        <a:p>
          <a:r>
            <a:rPr lang="en-US" dirty="0" smtClean="0"/>
            <a:t>SINs</a:t>
          </a:r>
          <a:endParaRPr lang="en-US" dirty="0"/>
        </a:p>
      </dgm:t>
    </dgm:pt>
    <dgm:pt modelId="{81BF0A4B-E6B5-41E0-BC56-CFDAE71B7565}" type="parTrans" cxnId="{80410442-46E9-4282-ACBB-3717CF0724F4}">
      <dgm:prSet/>
      <dgm:spPr/>
      <dgm:t>
        <a:bodyPr/>
        <a:lstStyle/>
        <a:p>
          <a:endParaRPr lang="en-US"/>
        </a:p>
      </dgm:t>
    </dgm:pt>
    <dgm:pt modelId="{611182F3-F77D-4D27-8E09-388F45D7FBE9}" type="sibTrans" cxnId="{80410442-46E9-4282-ACBB-3717CF0724F4}">
      <dgm:prSet/>
      <dgm:spPr/>
      <dgm:t>
        <a:bodyPr/>
        <a:lstStyle/>
        <a:p>
          <a:endParaRPr lang="en-US"/>
        </a:p>
      </dgm:t>
    </dgm:pt>
    <dgm:pt modelId="{0BB50A48-1527-43BC-B57D-7EDC347330FA}">
      <dgm:prSet/>
      <dgm:spPr/>
      <dgm:t>
        <a:bodyPr/>
        <a:lstStyle/>
        <a:p>
          <a:r>
            <a:rPr lang="en-US" dirty="0" smtClean="0"/>
            <a:t>On Your Approved GSA Pricelist</a:t>
          </a:r>
          <a:endParaRPr lang="en-US" dirty="0"/>
        </a:p>
      </dgm:t>
    </dgm:pt>
    <dgm:pt modelId="{46EAE7D9-9B31-4FE9-8F5E-C8D9DAFCF786}" type="parTrans" cxnId="{F90F3408-5CC4-4115-ADA0-2A1FACC73ACD}">
      <dgm:prSet/>
      <dgm:spPr/>
      <dgm:t>
        <a:bodyPr/>
        <a:lstStyle/>
        <a:p>
          <a:endParaRPr lang="en-US"/>
        </a:p>
      </dgm:t>
    </dgm:pt>
    <dgm:pt modelId="{D4F296B4-314C-445E-8C13-5E1E9D1433D8}" type="sibTrans" cxnId="{F90F3408-5CC4-4115-ADA0-2A1FACC73ACD}">
      <dgm:prSet/>
      <dgm:spPr/>
      <dgm:t>
        <a:bodyPr/>
        <a:lstStyle/>
        <a:p>
          <a:endParaRPr lang="en-US"/>
        </a:p>
      </dgm:t>
    </dgm:pt>
    <dgm:pt modelId="{0787A459-7ADB-4DF9-A485-00D7C3FF5E51}">
      <dgm:prSet phldrT="[Text]"/>
      <dgm:spPr/>
      <dgm:t>
        <a:bodyPr/>
        <a:lstStyle/>
        <a:p>
          <a:r>
            <a:rPr lang="en-US" dirty="0" smtClean="0"/>
            <a:t>Commercial Pricelist</a:t>
          </a:r>
          <a:endParaRPr lang="en-US" dirty="0"/>
        </a:p>
      </dgm:t>
    </dgm:pt>
    <dgm:pt modelId="{164B006E-9543-47C1-AA7F-3210B8EEC77E}" type="parTrans" cxnId="{A68D191B-9E7B-4413-B87A-90680DBFF6A9}">
      <dgm:prSet/>
      <dgm:spPr/>
      <dgm:t>
        <a:bodyPr/>
        <a:lstStyle/>
        <a:p>
          <a:endParaRPr lang="en-US"/>
        </a:p>
      </dgm:t>
    </dgm:pt>
    <dgm:pt modelId="{CD0DE9B2-73A7-4ED2-B3BD-56FFD1964D3F}" type="sibTrans" cxnId="{A68D191B-9E7B-4413-B87A-90680DBFF6A9}">
      <dgm:prSet/>
      <dgm:spPr/>
      <dgm:t>
        <a:bodyPr/>
        <a:lstStyle/>
        <a:p>
          <a:endParaRPr lang="en-US"/>
        </a:p>
      </dgm:t>
    </dgm:pt>
    <dgm:pt modelId="{90579DD7-BF02-4187-BEAD-A6B507AB3154}" type="pres">
      <dgm:prSet presAssocID="{FAC2B57F-986C-4761-A0F0-9A7B44763C76}" presName="Name0" presStyleCnt="0">
        <dgm:presLayoutVars>
          <dgm:chMax val="3"/>
          <dgm:chPref val="1"/>
          <dgm:dir/>
          <dgm:animLvl val="lvl"/>
          <dgm:resizeHandles/>
        </dgm:presLayoutVars>
      </dgm:prSet>
      <dgm:spPr/>
    </dgm:pt>
    <dgm:pt modelId="{36E8AC68-1064-4B33-BFCA-FA46DDCD1A82}" type="pres">
      <dgm:prSet presAssocID="{FAC2B57F-986C-4761-A0F0-9A7B44763C76}" presName="outerBox" presStyleCnt="0"/>
      <dgm:spPr/>
    </dgm:pt>
    <dgm:pt modelId="{C350867C-E4D3-4107-849D-73D202DF57F8}" type="pres">
      <dgm:prSet presAssocID="{FAC2B57F-986C-4761-A0F0-9A7B44763C76}" presName="outerBoxParent" presStyleLbl="node1" presStyleIdx="0" presStyleCnt="3"/>
      <dgm:spPr/>
      <dgm:t>
        <a:bodyPr/>
        <a:lstStyle/>
        <a:p>
          <a:endParaRPr lang="en-US"/>
        </a:p>
      </dgm:t>
    </dgm:pt>
    <dgm:pt modelId="{C7A2B009-BB4C-420C-ABAF-EA6498A0E7D9}" type="pres">
      <dgm:prSet presAssocID="{FAC2B57F-986C-4761-A0F0-9A7B44763C76}" presName="outerBoxChildren" presStyleCnt="0"/>
      <dgm:spPr/>
    </dgm:pt>
    <dgm:pt modelId="{EEBB90B2-16BF-4192-80AC-8262A6AE9CD9}" type="pres">
      <dgm:prSet presAssocID="{FAC2B57F-986C-4761-A0F0-9A7B44763C76}" presName="middleBox" presStyleCnt="0"/>
      <dgm:spPr/>
    </dgm:pt>
    <dgm:pt modelId="{79EA7F37-8449-4EBF-9702-0DE421071328}" type="pres">
      <dgm:prSet presAssocID="{FAC2B57F-986C-4761-A0F0-9A7B44763C76}" presName="middleBoxParent" presStyleLbl="node1" presStyleIdx="1" presStyleCnt="3"/>
      <dgm:spPr/>
      <dgm:t>
        <a:bodyPr/>
        <a:lstStyle/>
        <a:p>
          <a:endParaRPr lang="en-US"/>
        </a:p>
      </dgm:t>
    </dgm:pt>
    <dgm:pt modelId="{0F019493-54E8-4002-99C6-B1E85091DD65}" type="pres">
      <dgm:prSet presAssocID="{FAC2B57F-986C-4761-A0F0-9A7B44763C76}" presName="middleBoxChildren" presStyleCnt="0"/>
      <dgm:spPr/>
    </dgm:pt>
    <dgm:pt modelId="{51702AE1-9E09-4819-823C-64124A05F3F4}" type="pres">
      <dgm:prSet presAssocID="{FAC2B57F-986C-4761-A0F0-9A7B44763C76}" presName="centerBox" presStyleCnt="0"/>
      <dgm:spPr/>
    </dgm:pt>
    <dgm:pt modelId="{F705FA76-442F-45AD-8FE8-B78B43A746C5}" type="pres">
      <dgm:prSet presAssocID="{FAC2B57F-986C-4761-A0F0-9A7B44763C76}" presName="centerBoxParent" presStyleLbl="node1" presStyleIdx="2" presStyleCnt="3"/>
      <dgm:spPr/>
      <dgm:t>
        <a:bodyPr/>
        <a:lstStyle/>
        <a:p>
          <a:endParaRPr lang="en-US"/>
        </a:p>
      </dgm:t>
    </dgm:pt>
    <dgm:pt modelId="{9A5CBD78-D00D-4D15-B60F-CB5A046FEEF1}" type="pres">
      <dgm:prSet presAssocID="{FAC2B57F-986C-4761-A0F0-9A7B44763C76}" presName="centerBoxChildren" presStyleCnt="0"/>
      <dgm:spPr/>
    </dgm:pt>
    <dgm:pt modelId="{B8217B08-01E0-4061-B85A-E551E319AFC8}" type="pres">
      <dgm:prSet presAssocID="{0BB50A48-1527-43BC-B57D-7EDC347330FA}" presName="cChild" presStyleLbl="fgAcc1" presStyleIdx="0" presStyleCnt="1">
        <dgm:presLayoutVars>
          <dgm:bulletEnabled val="1"/>
        </dgm:presLayoutVars>
      </dgm:prSet>
      <dgm:spPr/>
      <dgm:t>
        <a:bodyPr/>
        <a:lstStyle/>
        <a:p>
          <a:endParaRPr lang="en-US"/>
        </a:p>
      </dgm:t>
    </dgm:pt>
  </dgm:ptLst>
  <dgm:cxnLst>
    <dgm:cxn modelId="{28B45849-4AD2-4559-8A2C-2756F932530D}" type="presOf" srcId="{FAC2B57F-986C-4761-A0F0-9A7B44763C76}" destId="{90579DD7-BF02-4187-BEAD-A6B507AB3154}" srcOrd="0" destOrd="0" presId="urn:microsoft.com/office/officeart/2005/8/layout/target2"/>
    <dgm:cxn modelId="{80410442-46E9-4282-ACBB-3717CF0724F4}" srcId="{FAC2B57F-986C-4761-A0F0-9A7B44763C76}" destId="{A80A5A46-94AC-4C6E-B7B4-653CAD7547B8}" srcOrd="2" destOrd="0" parTransId="{81BF0A4B-E6B5-41E0-BC56-CFDAE71B7565}" sibTransId="{611182F3-F77D-4D27-8E09-388F45D7FBE9}"/>
    <dgm:cxn modelId="{C7D79C45-F04D-4BFA-B2FE-4D991CDA0CB5}" type="presOf" srcId="{0BB50A48-1527-43BC-B57D-7EDC347330FA}" destId="{B8217B08-01E0-4061-B85A-E551E319AFC8}" srcOrd="0" destOrd="0" presId="urn:microsoft.com/office/officeart/2005/8/layout/target2"/>
    <dgm:cxn modelId="{F90F3408-5CC4-4115-ADA0-2A1FACC73ACD}" srcId="{A80A5A46-94AC-4C6E-B7B4-653CAD7547B8}" destId="{0BB50A48-1527-43BC-B57D-7EDC347330FA}" srcOrd="0" destOrd="0" parTransId="{46EAE7D9-9B31-4FE9-8F5E-C8D9DAFCF786}" sibTransId="{D4F296B4-314C-445E-8C13-5E1E9D1433D8}"/>
    <dgm:cxn modelId="{A68D191B-9E7B-4413-B87A-90680DBFF6A9}" srcId="{FAC2B57F-986C-4761-A0F0-9A7B44763C76}" destId="{0787A459-7ADB-4DF9-A485-00D7C3FF5E51}" srcOrd="0" destOrd="0" parTransId="{164B006E-9543-47C1-AA7F-3210B8EEC77E}" sibTransId="{CD0DE9B2-73A7-4ED2-B3BD-56FFD1964D3F}"/>
    <dgm:cxn modelId="{41BCB029-E626-45AC-AD8F-56C9E4E64D8D}" type="presOf" srcId="{0787A459-7ADB-4DF9-A485-00D7C3FF5E51}" destId="{C350867C-E4D3-4107-849D-73D202DF57F8}" srcOrd="0" destOrd="0" presId="urn:microsoft.com/office/officeart/2005/8/layout/target2"/>
    <dgm:cxn modelId="{DD49266B-3A5F-41EF-BC26-B5408FDD79CF}" type="presOf" srcId="{962459EE-CE47-4F41-BB36-6372B22A7E55}" destId="{79EA7F37-8449-4EBF-9702-0DE421071328}" srcOrd="0" destOrd="0" presId="urn:microsoft.com/office/officeart/2005/8/layout/target2"/>
    <dgm:cxn modelId="{9CFE942D-CABF-4C47-BAC4-C88E9CBAD4D5}" type="presOf" srcId="{A80A5A46-94AC-4C6E-B7B4-653CAD7547B8}" destId="{F705FA76-442F-45AD-8FE8-B78B43A746C5}" srcOrd="0" destOrd="0" presId="urn:microsoft.com/office/officeart/2005/8/layout/target2"/>
    <dgm:cxn modelId="{72F3B99D-0E07-44D9-951F-0917B2A7EAE4}" srcId="{FAC2B57F-986C-4761-A0F0-9A7B44763C76}" destId="{962459EE-CE47-4F41-BB36-6372B22A7E55}" srcOrd="1" destOrd="0" parTransId="{B1D41634-3664-4162-88AF-795EF051844C}" sibTransId="{B318A461-C57C-4CF3-B686-9491B7F84CE2}"/>
    <dgm:cxn modelId="{5FB192A0-87A4-45EF-8CB0-B38E0E386CC6}" type="presParOf" srcId="{90579DD7-BF02-4187-BEAD-A6B507AB3154}" destId="{36E8AC68-1064-4B33-BFCA-FA46DDCD1A82}" srcOrd="0" destOrd="0" presId="urn:microsoft.com/office/officeart/2005/8/layout/target2"/>
    <dgm:cxn modelId="{D8D99354-0DE8-4561-ACE7-FF0CA53A5A0B}" type="presParOf" srcId="{36E8AC68-1064-4B33-BFCA-FA46DDCD1A82}" destId="{C350867C-E4D3-4107-849D-73D202DF57F8}" srcOrd="0" destOrd="0" presId="urn:microsoft.com/office/officeart/2005/8/layout/target2"/>
    <dgm:cxn modelId="{68D3E9E3-49AC-4296-99DE-F691DF649C10}" type="presParOf" srcId="{36E8AC68-1064-4B33-BFCA-FA46DDCD1A82}" destId="{C7A2B009-BB4C-420C-ABAF-EA6498A0E7D9}" srcOrd="1" destOrd="0" presId="urn:microsoft.com/office/officeart/2005/8/layout/target2"/>
    <dgm:cxn modelId="{46024B33-7190-4F28-8C2D-9B5D91056641}" type="presParOf" srcId="{90579DD7-BF02-4187-BEAD-A6B507AB3154}" destId="{EEBB90B2-16BF-4192-80AC-8262A6AE9CD9}" srcOrd="1" destOrd="0" presId="urn:microsoft.com/office/officeart/2005/8/layout/target2"/>
    <dgm:cxn modelId="{ABD0753E-F6E6-404E-B9CB-C19F0D199D41}" type="presParOf" srcId="{EEBB90B2-16BF-4192-80AC-8262A6AE9CD9}" destId="{79EA7F37-8449-4EBF-9702-0DE421071328}" srcOrd="0" destOrd="0" presId="urn:microsoft.com/office/officeart/2005/8/layout/target2"/>
    <dgm:cxn modelId="{0752EC9E-C73E-422D-AA41-48F96087D5EF}" type="presParOf" srcId="{EEBB90B2-16BF-4192-80AC-8262A6AE9CD9}" destId="{0F019493-54E8-4002-99C6-B1E85091DD65}" srcOrd="1" destOrd="0" presId="urn:microsoft.com/office/officeart/2005/8/layout/target2"/>
    <dgm:cxn modelId="{30D2F6F4-0A60-4854-8300-DF482C196F10}" type="presParOf" srcId="{90579DD7-BF02-4187-BEAD-A6B507AB3154}" destId="{51702AE1-9E09-4819-823C-64124A05F3F4}" srcOrd="2" destOrd="0" presId="urn:microsoft.com/office/officeart/2005/8/layout/target2"/>
    <dgm:cxn modelId="{C8E63C9F-0319-4578-9771-77670FD57651}" type="presParOf" srcId="{51702AE1-9E09-4819-823C-64124A05F3F4}" destId="{F705FA76-442F-45AD-8FE8-B78B43A746C5}" srcOrd="0" destOrd="0" presId="urn:microsoft.com/office/officeart/2005/8/layout/target2"/>
    <dgm:cxn modelId="{145256CD-1F50-4B65-803D-DA7B11EFB30F}" type="presParOf" srcId="{51702AE1-9E09-4819-823C-64124A05F3F4}" destId="{9A5CBD78-D00D-4D15-B60F-CB5A046FEEF1}" srcOrd="1" destOrd="0" presId="urn:microsoft.com/office/officeart/2005/8/layout/target2"/>
    <dgm:cxn modelId="{F3BAA324-B3DE-45CC-A396-CF3A4A5E75E8}" type="presParOf" srcId="{9A5CBD78-D00D-4D15-B60F-CB5A046FEEF1}" destId="{B8217B08-01E0-4061-B85A-E551E319AFC8}" srcOrd="0" destOrd="0" presId="urn:microsoft.com/office/officeart/2005/8/layout/targe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E37C46-7ADB-4B9E-B14C-D628C203781C}">
      <dsp:nvSpPr>
        <dsp:cNvPr id="0" name=""/>
        <dsp:cNvSpPr/>
      </dsp:nvSpPr>
      <dsp:spPr>
        <a:xfrm>
          <a:off x="22250" y="1036320"/>
          <a:ext cx="2414381" cy="19913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On Time</a:t>
          </a:r>
          <a:endParaRPr lang="en-US" sz="1900" kern="1200" dirty="0"/>
        </a:p>
        <a:p>
          <a:pPr marL="171450" lvl="1" indent="-171450" algn="l" defTabSz="844550">
            <a:lnSpc>
              <a:spcPct val="90000"/>
            </a:lnSpc>
            <a:spcBef>
              <a:spcPct val="0"/>
            </a:spcBef>
            <a:spcAft>
              <a:spcPct val="15000"/>
            </a:spcAft>
            <a:buChar char="••"/>
          </a:pPr>
          <a:r>
            <a:rPr lang="en-US" sz="1900" kern="1200" dirty="0" smtClean="0"/>
            <a:t>On Budget</a:t>
          </a:r>
          <a:endParaRPr lang="en-US" sz="1900" kern="1200" dirty="0"/>
        </a:p>
      </dsp:txBody>
      <dsp:txXfrm>
        <a:off x="22250" y="1036320"/>
        <a:ext cx="2414381" cy="1564640"/>
      </dsp:txXfrm>
    </dsp:sp>
    <dsp:sp modelId="{869BD8E5-FCF7-49CC-A09C-EB8C977B60F7}">
      <dsp:nvSpPr>
        <dsp:cNvPr id="0" name=""/>
        <dsp:cNvSpPr/>
      </dsp:nvSpPr>
      <dsp:spPr>
        <a:xfrm>
          <a:off x="1364055" y="1456674"/>
          <a:ext cx="2742279" cy="2742279"/>
        </a:xfrm>
        <a:prstGeom prst="leftCircularArrow">
          <a:avLst>
            <a:gd name="adj1" fmla="val 3443"/>
            <a:gd name="adj2" fmla="val 426593"/>
            <a:gd name="adj3" fmla="val 2202104"/>
            <a:gd name="adj4" fmla="val 9024489"/>
            <a:gd name="adj5" fmla="val 401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E2C1DD-8212-49BB-AD8B-1853D7C52A73}">
      <dsp:nvSpPr>
        <dsp:cNvPr id="0" name=""/>
        <dsp:cNvSpPr/>
      </dsp:nvSpPr>
      <dsp:spPr>
        <a:xfrm>
          <a:off x="558779" y="2600960"/>
          <a:ext cx="2146117" cy="853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kern="1200" dirty="0" smtClean="0"/>
            <a:t>Ordering Activity</a:t>
          </a:r>
          <a:endParaRPr lang="en-US" sz="2700" kern="1200" dirty="0"/>
        </a:p>
      </dsp:txBody>
      <dsp:txXfrm>
        <a:off x="558779" y="2600960"/>
        <a:ext cx="2146117" cy="853440"/>
      </dsp:txXfrm>
    </dsp:sp>
    <dsp:sp modelId="{D18EA5D4-327D-4F43-8DF9-A493B89D5180}">
      <dsp:nvSpPr>
        <dsp:cNvPr id="0" name=""/>
        <dsp:cNvSpPr/>
      </dsp:nvSpPr>
      <dsp:spPr>
        <a:xfrm>
          <a:off x="3154476" y="1036320"/>
          <a:ext cx="2414381" cy="19913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Sales</a:t>
          </a:r>
          <a:endParaRPr lang="en-US" sz="1900" kern="1200" dirty="0"/>
        </a:p>
        <a:p>
          <a:pPr marL="171450" lvl="1" indent="-171450" algn="l" defTabSz="844550">
            <a:lnSpc>
              <a:spcPct val="90000"/>
            </a:lnSpc>
            <a:spcBef>
              <a:spcPct val="0"/>
            </a:spcBef>
            <a:spcAft>
              <a:spcPct val="15000"/>
            </a:spcAft>
            <a:buChar char="••"/>
          </a:pPr>
          <a:r>
            <a:rPr lang="en-US" sz="1900" kern="1200" dirty="0" smtClean="0"/>
            <a:t>Develop Business</a:t>
          </a:r>
          <a:endParaRPr lang="en-US" sz="1900" kern="1200" dirty="0"/>
        </a:p>
      </dsp:txBody>
      <dsp:txXfrm>
        <a:off x="3154476" y="1463040"/>
        <a:ext cx="2414381" cy="1564640"/>
      </dsp:txXfrm>
    </dsp:sp>
    <dsp:sp modelId="{C939039B-435C-4307-A930-528103A0CF75}">
      <dsp:nvSpPr>
        <dsp:cNvPr id="0" name=""/>
        <dsp:cNvSpPr/>
      </dsp:nvSpPr>
      <dsp:spPr>
        <a:xfrm>
          <a:off x="4476161" y="-213033"/>
          <a:ext cx="3050783" cy="3050783"/>
        </a:xfrm>
        <a:prstGeom prst="circularArrow">
          <a:avLst>
            <a:gd name="adj1" fmla="val 3095"/>
            <a:gd name="adj2" fmla="val 380304"/>
            <a:gd name="adj3" fmla="val 19444185"/>
            <a:gd name="adj4" fmla="val 12575511"/>
            <a:gd name="adj5" fmla="val 36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7A0C6F-E998-47B4-BA55-77BBD13E7D44}">
      <dsp:nvSpPr>
        <dsp:cNvPr id="0" name=""/>
        <dsp:cNvSpPr/>
      </dsp:nvSpPr>
      <dsp:spPr>
        <a:xfrm>
          <a:off x="3691006" y="609600"/>
          <a:ext cx="2146117" cy="853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kern="1200" dirty="0" smtClean="0"/>
            <a:t>Contractor</a:t>
          </a:r>
          <a:endParaRPr lang="en-US" sz="2700" kern="1200" dirty="0"/>
        </a:p>
      </dsp:txBody>
      <dsp:txXfrm>
        <a:off x="3691006" y="609600"/>
        <a:ext cx="2146117" cy="853440"/>
      </dsp:txXfrm>
    </dsp:sp>
    <dsp:sp modelId="{21190F67-6437-4360-98CA-6796365371C2}">
      <dsp:nvSpPr>
        <dsp:cNvPr id="0" name=""/>
        <dsp:cNvSpPr/>
      </dsp:nvSpPr>
      <dsp:spPr>
        <a:xfrm>
          <a:off x="6286703" y="1036320"/>
          <a:ext cx="2414381" cy="19913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Right Item</a:t>
          </a:r>
          <a:endParaRPr lang="en-US" sz="1900" kern="1200" dirty="0"/>
        </a:p>
        <a:p>
          <a:pPr marL="171450" lvl="1" indent="-171450" algn="l" defTabSz="844550">
            <a:lnSpc>
              <a:spcPct val="90000"/>
            </a:lnSpc>
            <a:spcBef>
              <a:spcPct val="0"/>
            </a:spcBef>
            <a:spcAft>
              <a:spcPct val="15000"/>
            </a:spcAft>
            <a:buChar char="••"/>
          </a:pPr>
          <a:r>
            <a:rPr lang="en-US" sz="1900" kern="1200" dirty="0" smtClean="0"/>
            <a:t>Right Delivery</a:t>
          </a:r>
          <a:endParaRPr lang="en-US" sz="1900" kern="1200" dirty="0"/>
        </a:p>
        <a:p>
          <a:pPr marL="171450" lvl="1" indent="-171450" algn="l" defTabSz="844550">
            <a:lnSpc>
              <a:spcPct val="90000"/>
            </a:lnSpc>
            <a:spcBef>
              <a:spcPct val="0"/>
            </a:spcBef>
            <a:spcAft>
              <a:spcPct val="15000"/>
            </a:spcAft>
            <a:buChar char="••"/>
          </a:pPr>
          <a:r>
            <a:rPr lang="en-US" sz="1900" kern="1200" dirty="0" smtClean="0"/>
            <a:t>Right Price</a:t>
          </a:r>
          <a:endParaRPr lang="en-US" sz="1900" kern="1200" dirty="0"/>
        </a:p>
        <a:p>
          <a:pPr marL="171450" lvl="1" indent="-171450" algn="l" defTabSz="844550">
            <a:lnSpc>
              <a:spcPct val="90000"/>
            </a:lnSpc>
            <a:spcBef>
              <a:spcPct val="0"/>
            </a:spcBef>
            <a:spcAft>
              <a:spcPct val="15000"/>
            </a:spcAft>
            <a:buChar char="••"/>
          </a:pPr>
          <a:r>
            <a:rPr lang="en-US" sz="1900" kern="1200" dirty="0" smtClean="0"/>
            <a:t>Terms &amp; Conditions</a:t>
          </a:r>
          <a:endParaRPr lang="en-US" sz="1900" kern="1200" dirty="0"/>
        </a:p>
      </dsp:txBody>
      <dsp:txXfrm>
        <a:off x="6286703" y="1036320"/>
        <a:ext cx="2414381" cy="1564640"/>
      </dsp:txXfrm>
    </dsp:sp>
    <dsp:sp modelId="{E065D73F-ED76-439F-8ED5-77D5A1FB64C6}">
      <dsp:nvSpPr>
        <dsp:cNvPr id="0" name=""/>
        <dsp:cNvSpPr/>
      </dsp:nvSpPr>
      <dsp:spPr>
        <a:xfrm>
          <a:off x="6823232" y="2600960"/>
          <a:ext cx="2146117" cy="853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kern="1200" dirty="0" smtClean="0"/>
            <a:t>GSA</a:t>
          </a:r>
          <a:endParaRPr lang="en-US" sz="2700" kern="1200" dirty="0"/>
        </a:p>
      </dsp:txBody>
      <dsp:txXfrm>
        <a:off x="6823232" y="2600960"/>
        <a:ext cx="2146117" cy="85344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075A3CE-FDCA-407B-8699-1D148102AA34}">
      <dsp:nvSpPr>
        <dsp:cNvPr id="0" name=""/>
        <dsp:cNvSpPr/>
      </dsp:nvSpPr>
      <dsp:spPr>
        <a:xfrm>
          <a:off x="3322320" y="390"/>
          <a:ext cx="4983480" cy="152362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MAS Contract Administrator</a:t>
          </a:r>
          <a:endParaRPr lang="en-US" sz="2000" kern="1200" dirty="0"/>
        </a:p>
        <a:p>
          <a:pPr marL="228600" lvl="1" indent="-228600" algn="l" defTabSz="889000">
            <a:lnSpc>
              <a:spcPct val="90000"/>
            </a:lnSpc>
            <a:spcBef>
              <a:spcPct val="0"/>
            </a:spcBef>
            <a:spcAft>
              <a:spcPct val="15000"/>
            </a:spcAft>
            <a:buChar char="••"/>
          </a:pPr>
          <a:r>
            <a:rPr lang="en-US" sz="2000" kern="1200" dirty="0" smtClean="0"/>
            <a:t>Other relevant personnel responsible for contractual functions </a:t>
          </a:r>
          <a:endParaRPr lang="en-US" sz="2000" kern="1200" dirty="0"/>
        </a:p>
      </dsp:txBody>
      <dsp:txXfrm>
        <a:off x="3322320" y="390"/>
        <a:ext cx="4983480" cy="1523627"/>
      </dsp:txXfrm>
    </dsp:sp>
    <dsp:sp modelId="{82C0EA16-59B2-42D2-B7DA-542DF0B67EA1}">
      <dsp:nvSpPr>
        <dsp:cNvPr id="0" name=""/>
        <dsp:cNvSpPr/>
      </dsp:nvSpPr>
      <dsp:spPr>
        <a:xfrm>
          <a:off x="0" y="390"/>
          <a:ext cx="3322320" cy="15236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en-US" sz="4500" kern="1200" dirty="0" smtClean="0"/>
            <a:t>Your Company</a:t>
          </a:r>
          <a:endParaRPr lang="en-US" sz="4500" kern="1200" dirty="0"/>
        </a:p>
      </dsp:txBody>
      <dsp:txXfrm>
        <a:off x="0" y="390"/>
        <a:ext cx="3322320" cy="1523627"/>
      </dsp:txXfrm>
    </dsp:sp>
    <dsp:sp modelId="{31AF05C3-0353-46A6-B77D-583674111B14}">
      <dsp:nvSpPr>
        <dsp:cNvPr id="0" name=""/>
        <dsp:cNvSpPr/>
      </dsp:nvSpPr>
      <dsp:spPr>
        <a:xfrm>
          <a:off x="3322320" y="1676381"/>
          <a:ext cx="4983480" cy="152362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Industrial Operations Analyst (IOA)</a:t>
          </a:r>
          <a:endParaRPr lang="en-US" sz="2000" kern="1200" dirty="0"/>
        </a:p>
      </dsp:txBody>
      <dsp:txXfrm>
        <a:off x="3322320" y="1676381"/>
        <a:ext cx="4983480" cy="1523627"/>
      </dsp:txXfrm>
    </dsp:sp>
    <dsp:sp modelId="{69501536-4178-4FDD-9398-D4135E8CE72E}">
      <dsp:nvSpPr>
        <dsp:cNvPr id="0" name=""/>
        <dsp:cNvSpPr/>
      </dsp:nvSpPr>
      <dsp:spPr>
        <a:xfrm>
          <a:off x="0" y="1676381"/>
          <a:ext cx="3322320" cy="15236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en-US" sz="4500" kern="1200" dirty="0" smtClean="0"/>
            <a:t>GSA</a:t>
          </a:r>
          <a:endParaRPr lang="en-US" sz="4500" kern="1200" dirty="0"/>
        </a:p>
      </dsp:txBody>
      <dsp:txXfrm>
        <a:off x="0" y="1676381"/>
        <a:ext cx="3322320" cy="152362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F1586F-4735-4324-8886-D80BD48CA25F}">
      <dsp:nvSpPr>
        <dsp:cNvPr id="0" name=""/>
        <dsp:cNvSpPr/>
      </dsp:nvSpPr>
      <dsp:spPr>
        <a:xfrm rot="10800000">
          <a:off x="1513576" y="2070"/>
          <a:ext cx="5166534" cy="84892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352" tIns="95250" rIns="177800" bIns="95250" numCol="1" spcCol="1270" anchor="ctr" anchorCtr="0">
          <a:noAutofit/>
        </a:bodyPr>
        <a:lstStyle/>
        <a:p>
          <a:pPr lvl="0" algn="ctr" defTabSz="1111250">
            <a:lnSpc>
              <a:spcPct val="90000"/>
            </a:lnSpc>
            <a:spcBef>
              <a:spcPct val="0"/>
            </a:spcBef>
            <a:spcAft>
              <a:spcPct val="35000"/>
            </a:spcAft>
          </a:pPr>
          <a:r>
            <a:rPr lang="en-US" sz="2500" kern="1200" dirty="0" smtClean="0"/>
            <a:t>Review Pre-Visit Information</a:t>
          </a:r>
          <a:endParaRPr lang="en-US" sz="2500" kern="1200" dirty="0"/>
        </a:p>
      </dsp:txBody>
      <dsp:txXfrm rot="10800000">
        <a:off x="1513576" y="2070"/>
        <a:ext cx="5166534" cy="848924"/>
      </dsp:txXfrm>
    </dsp:sp>
    <dsp:sp modelId="{529130BB-B407-4858-9709-879196D818E5}">
      <dsp:nvSpPr>
        <dsp:cNvPr id="0" name=""/>
        <dsp:cNvSpPr/>
      </dsp:nvSpPr>
      <dsp:spPr>
        <a:xfrm>
          <a:off x="1089114" y="2070"/>
          <a:ext cx="848924" cy="848924"/>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000E8D-2D37-4A67-82A3-CCEDD0F0356D}">
      <dsp:nvSpPr>
        <dsp:cNvPr id="0" name=""/>
        <dsp:cNvSpPr/>
      </dsp:nvSpPr>
      <dsp:spPr>
        <a:xfrm rot="10800000">
          <a:off x="1513576" y="1099537"/>
          <a:ext cx="5166534" cy="84892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352" tIns="95250" rIns="177800" bIns="95250" numCol="1" spcCol="1270" anchor="ctr" anchorCtr="0">
          <a:noAutofit/>
        </a:bodyPr>
        <a:lstStyle/>
        <a:p>
          <a:pPr lvl="0" algn="ctr" defTabSz="1111250">
            <a:lnSpc>
              <a:spcPct val="90000"/>
            </a:lnSpc>
            <a:spcBef>
              <a:spcPct val="0"/>
            </a:spcBef>
            <a:spcAft>
              <a:spcPct val="35000"/>
            </a:spcAft>
          </a:pPr>
          <a:r>
            <a:rPr lang="en-US" sz="2500" kern="1200" dirty="0" smtClean="0"/>
            <a:t>Access to Contract Documents</a:t>
          </a:r>
          <a:endParaRPr lang="en-US" sz="2500" kern="1200" dirty="0"/>
        </a:p>
      </dsp:txBody>
      <dsp:txXfrm rot="10800000">
        <a:off x="1513576" y="1099537"/>
        <a:ext cx="5166534" cy="848924"/>
      </dsp:txXfrm>
    </dsp:sp>
    <dsp:sp modelId="{94A7B089-81B8-442D-9468-E86D61E488CA}">
      <dsp:nvSpPr>
        <dsp:cNvPr id="0" name=""/>
        <dsp:cNvSpPr/>
      </dsp:nvSpPr>
      <dsp:spPr>
        <a:xfrm>
          <a:off x="1089114" y="1099537"/>
          <a:ext cx="848924" cy="84892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05AA27-83D3-44F4-A335-9F20B96B6123}">
      <dsp:nvSpPr>
        <dsp:cNvPr id="0" name=""/>
        <dsp:cNvSpPr/>
      </dsp:nvSpPr>
      <dsp:spPr>
        <a:xfrm rot="10800000">
          <a:off x="1513576" y="2197005"/>
          <a:ext cx="5166534" cy="84892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352" tIns="95250" rIns="177800" bIns="95250" numCol="1" spcCol="1270" anchor="ctr" anchorCtr="0">
          <a:noAutofit/>
        </a:bodyPr>
        <a:lstStyle/>
        <a:p>
          <a:pPr lvl="0" algn="ctr" defTabSz="1111250">
            <a:lnSpc>
              <a:spcPct val="90000"/>
            </a:lnSpc>
            <a:spcBef>
              <a:spcPct val="0"/>
            </a:spcBef>
            <a:spcAft>
              <a:spcPct val="35000"/>
            </a:spcAft>
          </a:pPr>
          <a:r>
            <a:rPr lang="en-US" sz="2500" kern="1200" dirty="0" smtClean="0"/>
            <a:t>Access to Resources</a:t>
          </a:r>
          <a:endParaRPr lang="en-US" sz="2500" kern="1200" dirty="0"/>
        </a:p>
      </dsp:txBody>
      <dsp:txXfrm rot="10800000">
        <a:off x="1513576" y="2197005"/>
        <a:ext cx="5166534" cy="848924"/>
      </dsp:txXfrm>
    </dsp:sp>
    <dsp:sp modelId="{4D01F4BE-2ED2-4224-8A30-B584C5F60CF6}">
      <dsp:nvSpPr>
        <dsp:cNvPr id="0" name=""/>
        <dsp:cNvSpPr/>
      </dsp:nvSpPr>
      <dsp:spPr>
        <a:xfrm>
          <a:off x="1089114" y="2197005"/>
          <a:ext cx="848924" cy="848924"/>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61D189-6BF1-4977-A399-5A94616A997B}">
      <dsp:nvSpPr>
        <dsp:cNvPr id="0" name=""/>
        <dsp:cNvSpPr/>
      </dsp:nvSpPr>
      <dsp:spPr>
        <a:xfrm>
          <a:off x="2304730" y="613"/>
          <a:ext cx="3620139" cy="20111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smtClean="0"/>
            <a:t>Contractor Assistance Visit</a:t>
          </a:r>
          <a:endParaRPr lang="en-US" sz="4000" b="1" kern="1200" dirty="0"/>
        </a:p>
      </dsp:txBody>
      <dsp:txXfrm>
        <a:off x="2304730" y="613"/>
        <a:ext cx="3620139" cy="2011188"/>
      </dsp:txXfrm>
    </dsp:sp>
    <dsp:sp modelId="{DBBDAC69-5105-4184-A6AC-DD90CAEA081B}">
      <dsp:nvSpPr>
        <dsp:cNvPr id="0" name=""/>
        <dsp:cNvSpPr/>
      </dsp:nvSpPr>
      <dsp:spPr>
        <a:xfrm rot="5400000">
          <a:off x="3737702" y="2062082"/>
          <a:ext cx="754195" cy="9050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p>
      </dsp:txBody>
      <dsp:txXfrm rot="5400000">
        <a:off x="3737702" y="2062082"/>
        <a:ext cx="754195" cy="905034"/>
      </dsp:txXfrm>
    </dsp:sp>
    <dsp:sp modelId="{733AB235-8D08-4FD7-B1D3-DCD521C10EE6}">
      <dsp:nvSpPr>
        <dsp:cNvPr id="0" name=""/>
        <dsp:cNvSpPr/>
      </dsp:nvSpPr>
      <dsp:spPr>
        <a:xfrm>
          <a:off x="2304730" y="3017397"/>
          <a:ext cx="3620139" cy="20111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smtClean="0"/>
            <a:t>Report Card</a:t>
          </a:r>
          <a:endParaRPr lang="en-US" sz="4000" b="1" kern="1200" dirty="0"/>
        </a:p>
      </dsp:txBody>
      <dsp:txXfrm>
        <a:off x="2304730" y="3017397"/>
        <a:ext cx="3620139" cy="201118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D92EF62-F63A-479A-BB7A-5A6192424EE6}">
      <dsp:nvSpPr>
        <dsp:cNvPr id="0" name=""/>
        <dsp:cNvSpPr/>
      </dsp:nvSpPr>
      <dsp:spPr>
        <a:xfrm>
          <a:off x="124946" y="1263014"/>
          <a:ext cx="3168455" cy="24269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Critical</a:t>
          </a:r>
          <a:endParaRPr lang="en-US" sz="2800" kern="1200" dirty="0"/>
        </a:p>
        <a:p>
          <a:pPr marL="285750" lvl="1" indent="-285750" algn="l" defTabSz="1244600">
            <a:lnSpc>
              <a:spcPct val="90000"/>
            </a:lnSpc>
            <a:spcBef>
              <a:spcPct val="0"/>
            </a:spcBef>
            <a:spcAft>
              <a:spcPct val="15000"/>
            </a:spcAft>
            <a:buChar char="••"/>
          </a:pPr>
          <a:r>
            <a:rPr lang="en-US" sz="2800" kern="1200" dirty="0" smtClean="0"/>
            <a:t>Mandatory</a:t>
          </a:r>
          <a:endParaRPr lang="en-US" sz="2800" kern="1200" dirty="0"/>
        </a:p>
        <a:p>
          <a:pPr marL="285750" lvl="1" indent="-285750" algn="l" defTabSz="1244600">
            <a:lnSpc>
              <a:spcPct val="90000"/>
            </a:lnSpc>
            <a:spcBef>
              <a:spcPct val="0"/>
            </a:spcBef>
            <a:spcAft>
              <a:spcPct val="15000"/>
            </a:spcAft>
            <a:buChar char="••"/>
          </a:pPr>
          <a:r>
            <a:rPr lang="en-US" sz="2800" kern="1200" dirty="0" smtClean="0"/>
            <a:t>Above and Beyond</a:t>
          </a:r>
          <a:endParaRPr lang="en-US" sz="2800" kern="1200" dirty="0"/>
        </a:p>
      </dsp:txBody>
      <dsp:txXfrm>
        <a:off x="124946" y="1263014"/>
        <a:ext cx="3168455" cy="1906905"/>
      </dsp:txXfrm>
    </dsp:sp>
    <dsp:sp modelId="{A12BEBC0-2AC7-44CA-AE50-2653E8F36DFC}">
      <dsp:nvSpPr>
        <dsp:cNvPr id="0" name=""/>
        <dsp:cNvSpPr/>
      </dsp:nvSpPr>
      <dsp:spPr>
        <a:xfrm>
          <a:off x="1822105" y="967969"/>
          <a:ext cx="4410904" cy="4410904"/>
        </a:xfrm>
        <a:prstGeom prst="leftCircularArrow">
          <a:avLst>
            <a:gd name="adj1" fmla="val 2177"/>
            <a:gd name="adj2" fmla="val 261840"/>
            <a:gd name="adj3" fmla="val 2039421"/>
            <a:gd name="adj4" fmla="val 9026559"/>
            <a:gd name="adj5" fmla="val 25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B36451-887B-456C-AE6D-EA4937A9D4F7}">
      <dsp:nvSpPr>
        <dsp:cNvPr id="0" name=""/>
        <dsp:cNvSpPr/>
      </dsp:nvSpPr>
      <dsp:spPr>
        <a:xfrm>
          <a:off x="891805" y="3169920"/>
          <a:ext cx="2615580" cy="1040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Categories</a:t>
          </a:r>
          <a:endParaRPr lang="en-US" sz="2800" kern="1200" dirty="0"/>
        </a:p>
      </dsp:txBody>
      <dsp:txXfrm>
        <a:off x="891805" y="3169920"/>
        <a:ext cx="2615580" cy="1040130"/>
      </dsp:txXfrm>
    </dsp:sp>
    <dsp:sp modelId="{A78689C3-EC68-42FA-A946-56D4839E1095}">
      <dsp:nvSpPr>
        <dsp:cNvPr id="0" name=""/>
        <dsp:cNvSpPr/>
      </dsp:nvSpPr>
      <dsp:spPr>
        <a:xfrm>
          <a:off x="3964585" y="952759"/>
          <a:ext cx="5054468" cy="30430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Exceptional</a:t>
          </a:r>
          <a:endParaRPr lang="en-US" sz="2800" kern="1200" dirty="0"/>
        </a:p>
        <a:p>
          <a:pPr marL="285750" lvl="1" indent="-285750" algn="l" defTabSz="1244600">
            <a:lnSpc>
              <a:spcPct val="90000"/>
            </a:lnSpc>
            <a:spcBef>
              <a:spcPct val="0"/>
            </a:spcBef>
            <a:spcAft>
              <a:spcPct val="15000"/>
            </a:spcAft>
            <a:buChar char="••"/>
          </a:pPr>
          <a:r>
            <a:rPr lang="en-US" sz="2800" kern="1200" dirty="0" smtClean="0"/>
            <a:t>Very Good</a:t>
          </a:r>
          <a:endParaRPr lang="en-US" sz="2800" kern="1200" dirty="0"/>
        </a:p>
        <a:p>
          <a:pPr marL="285750" lvl="1" indent="-285750" algn="l" defTabSz="1244600">
            <a:lnSpc>
              <a:spcPct val="90000"/>
            </a:lnSpc>
            <a:spcBef>
              <a:spcPct val="0"/>
            </a:spcBef>
            <a:spcAft>
              <a:spcPct val="15000"/>
            </a:spcAft>
            <a:buChar char="••"/>
          </a:pPr>
          <a:r>
            <a:rPr lang="en-US" sz="2800" kern="1200" dirty="0" smtClean="0"/>
            <a:t>Satisfactory</a:t>
          </a:r>
          <a:endParaRPr lang="en-US" sz="2800" kern="1200" dirty="0"/>
        </a:p>
        <a:p>
          <a:pPr marL="285750" lvl="1" indent="-285750" algn="l" defTabSz="1244600">
            <a:lnSpc>
              <a:spcPct val="90000"/>
            </a:lnSpc>
            <a:spcBef>
              <a:spcPct val="0"/>
            </a:spcBef>
            <a:spcAft>
              <a:spcPct val="15000"/>
            </a:spcAft>
            <a:buChar char="••"/>
          </a:pPr>
          <a:r>
            <a:rPr lang="en-US" sz="2800" kern="1200" dirty="0" smtClean="0"/>
            <a:t>Marginal</a:t>
          </a:r>
          <a:endParaRPr lang="en-US" sz="2800" kern="1200" dirty="0"/>
        </a:p>
        <a:p>
          <a:pPr marL="285750" lvl="1" indent="-285750" algn="l" defTabSz="1244600">
            <a:lnSpc>
              <a:spcPct val="90000"/>
            </a:lnSpc>
            <a:spcBef>
              <a:spcPct val="0"/>
            </a:spcBef>
            <a:spcAft>
              <a:spcPct val="15000"/>
            </a:spcAft>
            <a:buChar char="••"/>
          </a:pPr>
          <a:r>
            <a:rPr lang="en-US" sz="2800" kern="1200" dirty="0" smtClean="0"/>
            <a:t>Serious Concerns Exist</a:t>
          </a:r>
          <a:endParaRPr lang="en-US" sz="2800" kern="1200" dirty="0"/>
        </a:p>
      </dsp:txBody>
      <dsp:txXfrm>
        <a:off x="3964585" y="1604848"/>
        <a:ext cx="5054468" cy="2390991"/>
      </dsp:txXfrm>
    </dsp:sp>
    <dsp:sp modelId="{0397EDD9-B4F0-4D1B-807E-2C15F6FE4C5F}">
      <dsp:nvSpPr>
        <dsp:cNvPr id="0" name=""/>
        <dsp:cNvSpPr/>
      </dsp:nvSpPr>
      <dsp:spPr>
        <a:xfrm>
          <a:off x="5649550" y="502278"/>
          <a:ext cx="2615580" cy="1040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Ratings</a:t>
          </a:r>
          <a:endParaRPr lang="en-US" sz="2800" kern="1200" dirty="0"/>
        </a:p>
      </dsp:txBody>
      <dsp:txXfrm>
        <a:off x="5649550" y="502278"/>
        <a:ext cx="2615580" cy="104013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59189DD-4FB4-4E13-A1D1-D52EB0B1B4D8}">
      <dsp:nvSpPr>
        <dsp:cNvPr id="0" name=""/>
        <dsp:cNvSpPr/>
      </dsp:nvSpPr>
      <dsp:spPr>
        <a:xfrm>
          <a:off x="1869258" y="75126"/>
          <a:ext cx="5103044" cy="5050397"/>
        </a:xfrm>
        <a:prstGeom prst="pie">
          <a:avLst>
            <a:gd name="adj1" fmla="val 16200000"/>
            <a:gd name="adj2" fmla="val 1800000"/>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GSA Reportable</a:t>
          </a:r>
          <a:endParaRPr lang="en-US" sz="2400" kern="1200" dirty="0"/>
        </a:p>
      </dsp:txBody>
      <dsp:txXfrm>
        <a:off x="4643735" y="1007044"/>
        <a:ext cx="1731389" cy="1683465"/>
      </dsp:txXfrm>
    </dsp:sp>
    <dsp:sp modelId="{26EFB5C0-E0DC-4328-A06A-3E5B0A58F3AD}">
      <dsp:nvSpPr>
        <dsp:cNvPr id="0" name=""/>
        <dsp:cNvSpPr/>
      </dsp:nvSpPr>
      <dsp:spPr>
        <a:xfrm>
          <a:off x="1638296" y="208476"/>
          <a:ext cx="5103044" cy="5050397"/>
        </a:xfrm>
        <a:prstGeom prst="pie">
          <a:avLst>
            <a:gd name="adj1" fmla="val 1800000"/>
            <a:gd name="adj2" fmla="val 9000000"/>
          </a:avLst>
        </a:prstGeom>
        <a:gradFill rotWithShape="0">
          <a:gsLst>
            <a:gs pos="0">
              <a:schemeClr val="accent1">
                <a:shade val="80000"/>
                <a:hueOff val="153123"/>
                <a:satOff val="-2196"/>
                <a:lumOff val="12807"/>
                <a:alphaOff val="0"/>
                <a:shade val="51000"/>
                <a:satMod val="130000"/>
              </a:schemeClr>
            </a:gs>
            <a:gs pos="80000">
              <a:schemeClr val="accent1">
                <a:shade val="80000"/>
                <a:hueOff val="153123"/>
                <a:satOff val="-2196"/>
                <a:lumOff val="12807"/>
                <a:alphaOff val="0"/>
                <a:shade val="93000"/>
                <a:satMod val="130000"/>
              </a:schemeClr>
            </a:gs>
            <a:gs pos="100000">
              <a:schemeClr val="accent1">
                <a:shade val="80000"/>
                <a:hueOff val="153123"/>
                <a:satOff val="-2196"/>
                <a:lumOff val="128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Government (Not Reportable)</a:t>
          </a:r>
          <a:endParaRPr lang="en-US" sz="2400" kern="1200" dirty="0"/>
        </a:p>
      </dsp:txBody>
      <dsp:txXfrm>
        <a:off x="3035558" y="3395036"/>
        <a:ext cx="2308519" cy="1563218"/>
      </dsp:txXfrm>
    </dsp:sp>
    <dsp:sp modelId="{0BA7218A-A54E-4527-A345-181B478B1911}">
      <dsp:nvSpPr>
        <dsp:cNvPr id="0" name=""/>
        <dsp:cNvSpPr/>
      </dsp:nvSpPr>
      <dsp:spPr>
        <a:xfrm>
          <a:off x="1638296" y="208476"/>
          <a:ext cx="5103044" cy="5050397"/>
        </a:xfrm>
        <a:prstGeom prst="pie">
          <a:avLst>
            <a:gd name="adj1" fmla="val 9000000"/>
            <a:gd name="adj2" fmla="val 16200000"/>
          </a:avLst>
        </a:prstGeom>
        <a:gradFill rotWithShape="0">
          <a:gsLst>
            <a:gs pos="0">
              <a:schemeClr val="accent1">
                <a:shade val="80000"/>
                <a:hueOff val="306246"/>
                <a:satOff val="-4392"/>
                <a:lumOff val="25615"/>
                <a:alphaOff val="0"/>
                <a:shade val="51000"/>
                <a:satMod val="130000"/>
              </a:schemeClr>
            </a:gs>
            <a:gs pos="80000">
              <a:schemeClr val="accent1">
                <a:shade val="80000"/>
                <a:hueOff val="306246"/>
                <a:satOff val="-4392"/>
                <a:lumOff val="25615"/>
                <a:alphaOff val="0"/>
                <a:shade val="93000"/>
                <a:satMod val="130000"/>
              </a:schemeClr>
            </a:gs>
            <a:gs pos="100000">
              <a:schemeClr val="accent1">
                <a:shade val="80000"/>
                <a:hueOff val="306246"/>
                <a:satOff val="-4392"/>
                <a:lumOff val="256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Commercial</a:t>
          </a:r>
          <a:endParaRPr lang="en-US" sz="2400" kern="1200" dirty="0"/>
        </a:p>
      </dsp:txBody>
      <dsp:txXfrm>
        <a:off x="2185051" y="1200518"/>
        <a:ext cx="1731389" cy="168346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9.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301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4854" tIns="47427" rIns="94854" bIns="47427" numCol="1" anchor="t" anchorCtr="0" compatLnSpc="1">
            <a:prstTxWarp prst="textNoShape">
              <a:avLst/>
            </a:prstTxWarp>
          </a:bodyPr>
          <a:lstStyle>
            <a:lvl1pPr defTabSz="948153">
              <a:defRPr sz="1300"/>
            </a:lvl1pPr>
          </a:lstStyle>
          <a:p>
            <a:pPr>
              <a:defRPr/>
            </a:pPr>
            <a:endParaRPr lang="en-US"/>
          </a:p>
        </p:txBody>
      </p:sp>
      <p:sp>
        <p:nvSpPr>
          <p:cNvPr id="683011" name="Rectangle 3"/>
          <p:cNvSpPr>
            <a:spLocks noGrp="1" noChangeArrowheads="1"/>
          </p:cNvSpPr>
          <p:nvPr>
            <p:ph type="dt" sz="quarter" idx="1"/>
          </p:nvPr>
        </p:nvSpPr>
        <p:spPr bwMode="auto">
          <a:xfrm>
            <a:off x="4143587" y="0"/>
            <a:ext cx="3169920" cy="480060"/>
          </a:xfrm>
          <a:prstGeom prst="rect">
            <a:avLst/>
          </a:prstGeom>
          <a:noFill/>
          <a:ln w="9525">
            <a:noFill/>
            <a:miter lim="800000"/>
            <a:headEnd/>
            <a:tailEnd/>
          </a:ln>
          <a:effectLst/>
        </p:spPr>
        <p:txBody>
          <a:bodyPr vert="horz" wrap="square" lIns="94854" tIns="47427" rIns="94854" bIns="47427" numCol="1" anchor="t" anchorCtr="0" compatLnSpc="1">
            <a:prstTxWarp prst="textNoShape">
              <a:avLst/>
            </a:prstTxWarp>
          </a:bodyPr>
          <a:lstStyle>
            <a:lvl1pPr algn="r" defTabSz="948153">
              <a:defRPr sz="1300"/>
            </a:lvl1pPr>
          </a:lstStyle>
          <a:p>
            <a:pPr>
              <a:defRPr/>
            </a:pPr>
            <a:endParaRPr lang="en-US"/>
          </a:p>
        </p:txBody>
      </p:sp>
      <p:sp>
        <p:nvSpPr>
          <p:cNvPr id="683012" name="Rectangle 4"/>
          <p:cNvSpPr>
            <a:spLocks noGrp="1" noChangeArrowheads="1"/>
          </p:cNvSpPr>
          <p:nvPr>
            <p:ph type="ftr" sz="quarter" idx="2"/>
          </p:nvPr>
        </p:nvSpPr>
        <p:spPr bwMode="auto">
          <a:xfrm>
            <a:off x="0" y="9119474"/>
            <a:ext cx="3169920" cy="480060"/>
          </a:xfrm>
          <a:prstGeom prst="rect">
            <a:avLst/>
          </a:prstGeom>
          <a:noFill/>
          <a:ln w="9525">
            <a:noFill/>
            <a:miter lim="800000"/>
            <a:headEnd/>
            <a:tailEnd/>
          </a:ln>
          <a:effectLst/>
        </p:spPr>
        <p:txBody>
          <a:bodyPr vert="horz" wrap="square" lIns="94854" tIns="47427" rIns="94854" bIns="47427" numCol="1" anchor="b" anchorCtr="0" compatLnSpc="1">
            <a:prstTxWarp prst="textNoShape">
              <a:avLst/>
            </a:prstTxWarp>
          </a:bodyPr>
          <a:lstStyle>
            <a:lvl1pPr defTabSz="948153">
              <a:defRPr sz="1300"/>
            </a:lvl1pPr>
          </a:lstStyle>
          <a:p>
            <a:pPr>
              <a:defRPr/>
            </a:pPr>
            <a:endParaRPr lang="en-US"/>
          </a:p>
        </p:txBody>
      </p:sp>
      <p:sp>
        <p:nvSpPr>
          <p:cNvPr id="683013" name="Rectangle 5"/>
          <p:cNvSpPr>
            <a:spLocks noGrp="1" noChangeArrowheads="1"/>
          </p:cNvSpPr>
          <p:nvPr>
            <p:ph type="sldNum" sz="quarter" idx="3"/>
          </p:nvPr>
        </p:nvSpPr>
        <p:spPr bwMode="auto">
          <a:xfrm>
            <a:off x="4143587" y="9119474"/>
            <a:ext cx="3169920" cy="480060"/>
          </a:xfrm>
          <a:prstGeom prst="rect">
            <a:avLst/>
          </a:prstGeom>
          <a:noFill/>
          <a:ln w="9525">
            <a:noFill/>
            <a:miter lim="800000"/>
            <a:headEnd/>
            <a:tailEnd/>
          </a:ln>
          <a:effectLst/>
        </p:spPr>
        <p:txBody>
          <a:bodyPr vert="horz" wrap="square" lIns="94854" tIns="47427" rIns="94854" bIns="47427" numCol="1" anchor="b" anchorCtr="0" compatLnSpc="1">
            <a:prstTxWarp prst="textNoShape">
              <a:avLst/>
            </a:prstTxWarp>
          </a:bodyPr>
          <a:lstStyle>
            <a:lvl1pPr algn="r" defTabSz="948153">
              <a:defRPr sz="1300"/>
            </a:lvl1pPr>
          </a:lstStyle>
          <a:p>
            <a:pPr>
              <a:defRPr/>
            </a:pPr>
            <a:fld id="{78B2FC8C-27C2-41E4-95D9-61D4770DAC7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168227" cy="480060"/>
          </a:xfrm>
          <a:prstGeom prst="rect">
            <a:avLst/>
          </a:prstGeom>
          <a:noFill/>
          <a:ln w="9525">
            <a:noFill/>
            <a:miter lim="800000"/>
            <a:headEnd/>
            <a:tailEnd/>
          </a:ln>
          <a:effectLst/>
        </p:spPr>
        <p:txBody>
          <a:bodyPr vert="horz" wrap="square" lIns="96429" tIns="48214" rIns="96429" bIns="48214" numCol="1" anchor="t" anchorCtr="0" compatLnSpc="1">
            <a:prstTxWarp prst="textNoShape">
              <a:avLst/>
            </a:prstTxWarp>
          </a:bodyPr>
          <a:lstStyle>
            <a:lvl1pPr defTabSz="964935">
              <a:defRPr sz="1300"/>
            </a:lvl1pPr>
          </a:lstStyle>
          <a:p>
            <a:pPr>
              <a:defRPr/>
            </a:pPr>
            <a:endParaRPr lang="en-US"/>
          </a:p>
        </p:txBody>
      </p:sp>
      <p:sp>
        <p:nvSpPr>
          <p:cNvPr id="4099" name="Rectangle 3"/>
          <p:cNvSpPr>
            <a:spLocks noGrp="1" noChangeArrowheads="1"/>
          </p:cNvSpPr>
          <p:nvPr>
            <p:ph type="dt" idx="1"/>
          </p:nvPr>
        </p:nvSpPr>
        <p:spPr bwMode="auto">
          <a:xfrm>
            <a:off x="4145281" y="0"/>
            <a:ext cx="3168227" cy="480060"/>
          </a:xfrm>
          <a:prstGeom prst="rect">
            <a:avLst/>
          </a:prstGeom>
          <a:noFill/>
          <a:ln w="9525">
            <a:noFill/>
            <a:miter lim="800000"/>
            <a:headEnd/>
            <a:tailEnd/>
          </a:ln>
          <a:effectLst/>
        </p:spPr>
        <p:txBody>
          <a:bodyPr vert="horz" wrap="square" lIns="96429" tIns="48214" rIns="96429" bIns="48214" numCol="1" anchor="t" anchorCtr="0" compatLnSpc="1">
            <a:prstTxWarp prst="textNoShape">
              <a:avLst/>
            </a:prstTxWarp>
          </a:bodyPr>
          <a:lstStyle>
            <a:lvl1pPr algn="r" defTabSz="964935">
              <a:defRPr sz="1300"/>
            </a:lvl1pPr>
          </a:lstStyle>
          <a:p>
            <a:pPr>
              <a:defRPr/>
            </a:pPr>
            <a:endParaRPr lang="en-US"/>
          </a:p>
        </p:txBody>
      </p:sp>
      <p:sp>
        <p:nvSpPr>
          <p:cNvPr id="13619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429" tIns="48214" rIns="96429" bIns="4821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9119474"/>
            <a:ext cx="3168227" cy="480060"/>
          </a:xfrm>
          <a:prstGeom prst="rect">
            <a:avLst/>
          </a:prstGeom>
          <a:noFill/>
          <a:ln w="9525">
            <a:noFill/>
            <a:miter lim="800000"/>
            <a:headEnd/>
            <a:tailEnd/>
          </a:ln>
          <a:effectLst/>
        </p:spPr>
        <p:txBody>
          <a:bodyPr vert="horz" wrap="square" lIns="96429" tIns="48214" rIns="96429" bIns="48214" numCol="1" anchor="b" anchorCtr="0" compatLnSpc="1">
            <a:prstTxWarp prst="textNoShape">
              <a:avLst/>
            </a:prstTxWarp>
          </a:bodyPr>
          <a:lstStyle>
            <a:lvl1pPr defTabSz="964935">
              <a:defRPr sz="1300"/>
            </a:lvl1pPr>
          </a:lstStyle>
          <a:p>
            <a:pPr>
              <a:defRPr/>
            </a:pPr>
            <a:endParaRPr lang="en-US"/>
          </a:p>
        </p:txBody>
      </p:sp>
      <p:sp>
        <p:nvSpPr>
          <p:cNvPr id="4103" name="Rectangle 7"/>
          <p:cNvSpPr>
            <a:spLocks noGrp="1" noChangeArrowheads="1"/>
          </p:cNvSpPr>
          <p:nvPr>
            <p:ph type="sldNum" sz="quarter" idx="5"/>
          </p:nvPr>
        </p:nvSpPr>
        <p:spPr bwMode="auto">
          <a:xfrm>
            <a:off x="4145281" y="9119474"/>
            <a:ext cx="3168227" cy="480060"/>
          </a:xfrm>
          <a:prstGeom prst="rect">
            <a:avLst/>
          </a:prstGeom>
          <a:noFill/>
          <a:ln w="9525">
            <a:noFill/>
            <a:miter lim="800000"/>
            <a:headEnd/>
            <a:tailEnd/>
          </a:ln>
          <a:effectLst/>
        </p:spPr>
        <p:txBody>
          <a:bodyPr vert="horz" wrap="square" lIns="96429" tIns="48214" rIns="96429" bIns="48214" numCol="1" anchor="b" anchorCtr="0" compatLnSpc="1">
            <a:prstTxWarp prst="textNoShape">
              <a:avLst/>
            </a:prstTxWarp>
          </a:bodyPr>
          <a:lstStyle>
            <a:lvl1pPr algn="r" defTabSz="964935">
              <a:defRPr sz="1300"/>
            </a:lvl1pPr>
          </a:lstStyle>
          <a:p>
            <a:pPr>
              <a:defRPr/>
            </a:pPr>
            <a:fld id="{68F48DB0-2377-4B0A-92DC-491880E069B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sc.gsa.gov/reportcard/reportcard.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vsc.gsa.gov/"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prod.nais.nasa.gov/pub/fedproc/home.html"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D16DE6-4F8B-4F03-8CBF-53D34814EF9F}" type="slidenum">
              <a:rPr lang="en-US"/>
              <a:pPr/>
              <a:t>1</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There are a number of objectives associated with the Contractor Assistance Visit.  One of these objectives is to ensure that you understand the Terms and Conditions of your GSA Schedule contract.  The CAV also provides you with the opportunity to ask questions and seek clarifications on any confusing issues.  If you are having problems during the visit, we want to identify them</a:t>
            </a:r>
            <a:r>
              <a:rPr lang="en-US" b="0" baseline="0" dirty="0" smtClean="0"/>
              <a:t> and have your company</a:t>
            </a:r>
            <a:r>
              <a:rPr lang="en-US" b="0" dirty="0" smtClean="0"/>
              <a:t> correct them as soon as possible.  In addition, the CAV also provides an IOA with the opportunity to review a contractor’s systems and processes and the validate</a:t>
            </a:r>
            <a:r>
              <a:rPr lang="en-US" b="0" baseline="0" dirty="0" smtClean="0"/>
              <a:t> the adequacy of your sales tracking system and other processes such as:</a:t>
            </a:r>
          </a:p>
          <a:p>
            <a:pPr>
              <a:buFont typeface="Arial" pitchFamily="34" charset="0"/>
              <a:buChar char="•"/>
            </a:pPr>
            <a:r>
              <a:rPr lang="en-US" b="0" baseline="0" dirty="0" smtClean="0"/>
              <a:t>  Trade Agreements Act</a:t>
            </a:r>
          </a:p>
          <a:p>
            <a:pPr>
              <a:buFont typeface="Arial" pitchFamily="34" charset="0"/>
              <a:buChar char="•"/>
            </a:pPr>
            <a:r>
              <a:rPr lang="en-US" b="0" baseline="0" dirty="0" smtClean="0"/>
              <a:t>  Basis of Award/Price Reductions Clause</a:t>
            </a:r>
          </a:p>
          <a:p>
            <a:pPr>
              <a:buFont typeface="Arial" pitchFamily="34" charset="0"/>
              <a:buChar char="•"/>
            </a:pPr>
            <a:r>
              <a:rPr lang="en-US" b="0" baseline="0" dirty="0" smtClean="0"/>
              <a:t>  Environmental Indicators,</a:t>
            </a:r>
          </a:p>
          <a:p>
            <a:pPr>
              <a:buFont typeface="Arial" pitchFamily="34" charset="0"/>
              <a:buChar char="•"/>
            </a:pPr>
            <a:r>
              <a:rPr lang="en-US" b="0" baseline="0" dirty="0" smtClean="0"/>
              <a:t>  Pricelist including </a:t>
            </a:r>
            <a:r>
              <a:rPr lang="en-US" b="0" baseline="0" smtClean="0"/>
              <a:t>Advantage file</a:t>
            </a:r>
            <a:endParaRPr lang="en-US" b="0"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stated prior an Industrial Operations Analyst will be contacting you to set up a Contractor Assistance Visit.  During this contact either by phone, email or both they will provide you with information, documents and individuals you will need to have available to ensure this is a successful visit.</a:t>
            </a:r>
          </a:p>
          <a:p>
            <a:endParaRPr lang="en-US" baseline="0" dirty="0" smtClean="0"/>
          </a:p>
          <a:p>
            <a:r>
              <a:rPr lang="en-US" baseline="0" dirty="0" smtClean="0"/>
              <a:t>A good place to start is to have access to your MAS contract including: </a:t>
            </a:r>
          </a:p>
          <a:p>
            <a:pPr>
              <a:buFont typeface="Arial" pitchFamily="34" charset="0"/>
              <a:buChar char="•"/>
            </a:pPr>
            <a:r>
              <a:rPr lang="en-US" baseline="0" dirty="0" smtClean="0"/>
              <a:t>  Any modifications</a:t>
            </a:r>
          </a:p>
          <a:p>
            <a:pPr>
              <a:buFont typeface="Arial" pitchFamily="34" charset="0"/>
              <a:buChar char="•"/>
            </a:pPr>
            <a:r>
              <a:rPr lang="en-US" baseline="0" dirty="0" smtClean="0"/>
              <a:t>  Current and past pricelists</a:t>
            </a:r>
          </a:p>
          <a:p>
            <a:pPr>
              <a:buFont typeface="Arial" pitchFamily="34" charset="0"/>
              <a:buChar char="•"/>
            </a:pPr>
            <a:r>
              <a:rPr lang="en-US" baseline="0" dirty="0" smtClean="0"/>
              <a:t>  Applicable documentation may include:</a:t>
            </a:r>
          </a:p>
          <a:p>
            <a:pPr lvl="1">
              <a:buFont typeface="Arial" pitchFamily="34" charset="0"/>
              <a:buChar char="•"/>
            </a:pPr>
            <a:r>
              <a:rPr lang="en-US" baseline="0" dirty="0" smtClean="0"/>
              <a:t>  Trade Agreements</a:t>
            </a:r>
          </a:p>
          <a:p>
            <a:pPr lvl="1">
              <a:buFont typeface="Arial" pitchFamily="34" charset="0"/>
              <a:buChar char="•"/>
            </a:pPr>
            <a:r>
              <a:rPr lang="en-US" baseline="0" dirty="0" smtClean="0"/>
              <a:t>  Contractor Teaming Arrangements</a:t>
            </a:r>
          </a:p>
          <a:p>
            <a:endParaRPr lang="en-US" baseline="0" dirty="0" smtClean="0"/>
          </a:p>
          <a:p>
            <a:r>
              <a:rPr lang="en-US" baseline="0" dirty="0" smtClean="0"/>
              <a:t>If you have any questions regarding what you need to provide you should contact your Industrial Operations Analyst as they will be more than happy to assist you in this process.</a:t>
            </a:r>
          </a:p>
        </p:txBody>
      </p:sp>
      <p:sp>
        <p:nvSpPr>
          <p:cNvPr id="4" name="Slide Number Placeholder 3"/>
          <p:cNvSpPr>
            <a:spLocks noGrp="1"/>
          </p:cNvSpPr>
          <p:nvPr>
            <p:ph type="sldNum" sz="quarter" idx="10"/>
          </p:nvPr>
        </p:nvSpPr>
        <p:spPr/>
        <p:txBody>
          <a:bodyPr/>
          <a:lstStyle/>
          <a:p>
            <a:fld id="{A06E71EF-A6EE-45BB-B495-A5A0CC4B1D7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300" dirty="0" smtClean="0"/>
              <a:t>As mentioned earlier, the contractor performance data collected during the CAV is used in large part to generate your report card. </a:t>
            </a:r>
            <a:endParaRPr lang="en-US" dirty="0" smtClean="0"/>
          </a:p>
          <a:p>
            <a:pPr eaLnBrk="1" hangingPunct="1"/>
            <a:endParaRPr lang="en-US" dirty="0" smtClean="0"/>
          </a:p>
          <a:p>
            <a:pPr eaLnBrk="1" hangingPunct="1"/>
            <a:r>
              <a:rPr lang="en-US" dirty="0" smtClean="0"/>
              <a:t>The contractor report card is a critical component of your MAS contract because it evaluates you in a number of areas that are vital to successful contract performance. It is generated by your ACO and it is in large part based on the results of the CAV. </a:t>
            </a:r>
          </a:p>
          <a:p>
            <a:pPr eaLnBrk="1" hangingPunct="1"/>
            <a:endParaRPr lang="en-US" dirty="0" smtClean="0"/>
          </a:p>
          <a:p>
            <a:pPr eaLnBrk="1" hangingPunct="1"/>
            <a:r>
              <a:rPr lang="en-US" dirty="0" smtClean="0"/>
              <a:t>You should generally receive two report cards during the five-year base period of your contract.  The mid-term report card will be issued sometime after you have had your contract for 24 months. Then a second and final report card will be issued prior to the expiration of your contract’s base period.  If option periods are exercised, this cycle will also occur in subsequent option periods.</a:t>
            </a:r>
          </a:p>
          <a:p>
            <a:pPr defTabSz="966612" eaLnBrk="1" fontAlgn="auto" hangingPunct="1">
              <a:spcBef>
                <a:spcPts val="0"/>
              </a:spcBef>
              <a:spcAft>
                <a:spcPts val="0"/>
              </a:spcAft>
              <a:defRPr/>
            </a:pPr>
            <a:endParaRPr lang="en-US" sz="1300" dirty="0" smtClean="0"/>
          </a:p>
          <a:p>
            <a:pPr defTabSz="966612" eaLnBrk="1" fontAlgn="auto" hangingPunct="1">
              <a:spcBef>
                <a:spcPts val="0"/>
              </a:spcBef>
              <a:spcAft>
                <a:spcPts val="0"/>
              </a:spcAft>
              <a:defRPr/>
            </a:pPr>
            <a:r>
              <a:rPr lang="en-US" sz="1300" dirty="0" smtClean="0"/>
              <a:t>Let’s take a look at a sample report card, explore its purpose, and how it works.</a:t>
            </a:r>
          </a:p>
          <a:p>
            <a:endParaRPr lang="en-US"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1EE00234-16C0-473E-9C88-94F99E184A1A}" type="slidenum">
              <a:rPr lang="en-US" smtClean="0"/>
              <a:pPr/>
              <a:t>13</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n-US" dirty="0" smtClean="0"/>
              <a:t>The Contractor</a:t>
            </a:r>
            <a:r>
              <a:rPr lang="en-US" baseline="0" dirty="0" smtClean="0"/>
              <a:t> Assistance Visit (CAV)</a:t>
            </a:r>
            <a:r>
              <a:rPr lang="en-US" dirty="0" smtClean="0"/>
              <a:t> and report card should be important to you because they are two of the many factors used by your Procurement Contracting Officer (PCO) in determining whether or not to exercise a contract extension, and it identifies areas where you may need improvement.</a:t>
            </a:r>
          </a:p>
          <a:p>
            <a:pPr eaLnBrk="1" hangingPunct="1"/>
            <a:endParaRPr lang="en-US" dirty="0" smtClean="0"/>
          </a:p>
          <a:p>
            <a:pPr eaLnBrk="1" hangingPunct="1"/>
            <a:r>
              <a:rPr lang="en-US" dirty="0" smtClean="0"/>
              <a:t>Please keep in mind that your report card is only utilized as an informative, educational tool.</a:t>
            </a:r>
          </a:p>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a:t>
            </a:r>
            <a:r>
              <a:rPr lang="en-US" baseline="0" dirty="0" smtClean="0"/>
              <a:t> company specific report cards can only viewed by that company and certain GSA personnel, anyone can view the sample report card.  </a:t>
            </a:r>
          </a:p>
          <a:p>
            <a:endParaRPr lang="en-US" baseline="0" dirty="0" smtClean="0"/>
          </a:p>
          <a:p>
            <a:r>
              <a:rPr lang="en-US" baseline="0" dirty="0" smtClean="0"/>
              <a:t>The sample report card can be found on the Vendor Support Center (VSC) under the “Contract Administration” drop down menu and selecting the “Contractor Report Card” link.  This link will take you to a page where: </a:t>
            </a:r>
          </a:p>
          <a:p>
            <a:endParaRPr lang="en-US" baseline="0" dirty="0" smtClean="0"/>
          </a:p>
          <a:p>
            <a:pPr marL="241653" indent="-241653">
              <a:buFont typeface="+mj-lt"/>
              <a:buAutoNum type="arabicPeriod"/>
            </a:pPr>
            <a:r>
              <a:rPr lang="en-US" baseline="0" dirty="0" smtClean="0"/>
              <a:t>New users can register to gain access to their report card, </a:t>
            </a:r>
          </a:p>
          <a:p>
            <a:pPr marL="241653" indent="-241653">
              <a:buFont typeface="+mj-lt"/>
              <a:buAutoNum type="arabicPeriod"/>
            </a:pPr>
            <a:r>
              <a:rPr lang="en-US" baseline="0" dirty="0" smtClean="0"/>
              <a:t>Existing user can use existing login information to access their most recent report card, and</a:t>
            </a:r>
          </a:p>
          <a:p>
            <a:pPr marL="241653" indent="-241653">
              <a:buFont typeface="+mj-lt"/>
              <a:buAutoNum type="arabicPeriod"/>
            </a:pPr>
            <a:r>
              <a:rPr lang="en-US" baseline="0" dirty="0" smtClean="0"/>
              <a:t>At the bottom a link is provided to view the sample report card</a:t>
            </a:r>
            <a:endParaRPr lang="en-US" dirty="0" smtClean="0"/>
          </a:p>
          <a:p>
            <a:endParaRPr lang="en-US" dirty="0" smtClean="0"/>
          </a:p>
          <a:p>
            <a:r>
              <a:rPr lang="en-US" dirty="0" smtClean="0"/>
              <a:t>You can view the sample report</a:t>
            </a:r>
            <a:r>
              <a:rPr lang="en-US" baseline="0" dirty="0" smtClean="0"/>
              <a:t> card on the Vendor Support Center (VSC), by clicking on the link: </a:t>
            </a:r>
            <a:r>
              <a:rPr lang="en-US" dirty="0" smtClean="0">
                <a:hlinkClick r:id="rId3"/>
              </a:rPr>
              <a:t>https://vsc.gsa.gov/reportcard/reportcard.pdf</a:t>
            </a:r>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66612">
              <a:defRPr/>
            </a:pPr>
            <a:r>
              <a:rPr lang="en-US" dirty="0" smtClean="0"/>
              <a:t>Next, we will</a:t>
            </a:r>
            <a:r>
              <a:rPr lang="en-US" baseline="0" dirty="0" smtClean="0"/>
              <a:t> discuss the report card categories.  Currently, t</a:t>
            </a:r>
            <a:r>
              <a:rPr lang="en-US" dirty="0" smtClean="0"/>
              <a:t>he report card questions are all classified into three categories:</a:t>
            </a:r>
          </a:p>
          <a:p>
            <a:pPr marL="483306" lvl="1" defTabSz="966612">
              <a:buFont typeface="Arial" pitchFamily="34" charset="0"/>
              <a:buChar char="•"/>
              <a:defRPr/>
            </a:pPr>
            <a:r>
              <a:rPr lang="en-US" baseline="0" dirty="0" smtClean="0"/>
              <a:t>  </a:t>
            </a:r>
            <a:r>
              <a:rPr lang="en-US" dirty="0" smtClean="0"/>
              <a:t>Category 1 questions are deemed critical and are essential to the continued success of the Schedules program.  </a:t>
            </a:r>
          </a:p>
          <a:p>
            <a:pPr marL="483306" lvl="1" defTabSz="966612">
              <a:buFont typeface="Arial" pitchFamily="34" charset="0"/>
              <a:buChar char="•"/>
              <a:defRPr/>
            </a:pPr>
            <a:r>
              <a:rPr lang="en-US" dirty="0" smtClean="0"/>
              <a:t>  Category 2 questions are mandatory and reflect a contractor’s compliance with important contract requirements.  </a:t>
            </a:r>
          </a:p>
          <a:p>
            <a:pPr marL="483306" lvl="1" defTabSz="966612">
              <a:buFont typeface="Arial" pitchFamily="34" charset="0"/>
              <a:buChar char="•"/>
              <a:defRPr/>
            </a:pPr>
            <a:r>
              <a:rPr lang="en-US" dirty="0" smtClean="0"/>
              <a:t>  Category 3 questions are “above and beyond” elements and distinguish “Exceptional” contractors from “Very Good” contractors.  </a:t>
            </a:r>
          </a:p>
          <a:p>
            <a:endParaRPr lang="en-US" dirty="0" smtClean="0"/>
          </a:p>
          <a:p>
            <a:endParaRPr lang="en-US" dirty="0" smtClean="0"/>
          </a:p>
          <a:p>
            <a:r>
              <a:rPr lang="en-US" dirty="0" smtClean="0"/>
              <a:t>There are currently five report card ratings - Exceptional, Very Good, Satisfactory, Marginal, and Serious Concerns Exist.   The ratings</a:t>
            </a:r>
            <a:r>
              <a:rPr lang="en-US" baseline="0" dirty="0" smtClean="0"/>
              <a:t> are defined by the following:</a:t>
            </a:r>
            <a:endParaRPr lang="en-US" sz="1300" dirty="0" smtClean="0"/>
          </a:p>
          <a:p>
            <a:endParaRPr lang="en-US" sz="1300" dirty="0" smtClean="0"/>
          </a:p>
          <a:p>
            <a:r>
              <a:rPr lang="en-US" sz="1300" dirty="0" smtClean="0"/>
              <a:t>EXCEPTIONAL rating: Must be Very Good and no more than one (1) failure in Category 3.</a:t>
            </a:r>
          </a:p>
          <a:p>
            <a:endParaRPr lang="en-US" sz="1300" dirty="0" smtClean="0"/>
          </a:p>
          <a:p>
            <a:r>
              <a:rPr lang="en-US" sz="1300" dirty="0" smtClean="0"/>
              <a:t>VERY GOOD 	rating: All Category 1 items are met, and failure in one (1) or less items in Category 2</a:t>
            </a:r>
          </a:p>
          <a:p>
            <a:endParaRPr lang="en-US" sz="1300" dirty="0" smtClean="0"/>
          </a:p>
          <a:p>
            <a:r>
              <a:rPr lang="en-US" sz="1300" dirty="0" smtClean="0"/>
              <a:t>SATISFACTORY rating: All Category 1 items are met, and failure in any two (2) or three (3) items from Category 2</a:t>
            </a:r>
          </a:p>
          <a:p>
            <a:endParaRPr lang="en-US" sz="1300" dirty="0" smtClean="0"/>
          </a:p>
          <a:p>
            <a:r>
              <a:rPr lang="en-US" sz="1300" dirty="0" smtClean="0"/>
              <a:t>MARGINAL rating: All Category 1 items are met, and failure to meet four (4) or more items in Category 2</a:t>
            </a:r>
          </a:p>
          <a:p>
            <a:r>
              <a:rPr lang="en-US" sz="1300" dirty="0" smtClean="0"/>
              <a:t> </a:t>
            </a:r>
          </a:p>
          <a:p>
            <a:r>
              <a:rPr lang="en-US" sz="1300" dirty="0" smtClean="0"/>
              <a:t>SERIOUS CONCERNS rating: Failure to meet any one (1) item in Category 1</a:t>
            </a:r>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we have touched on the Contractor Assistance Visit and the Report Card lets go through some of the Contract Requirements that you need to know about to ensure you receive an “Exceptional” rating.</a:t>
            </a:r>
          </a:p>
          <a:p>
            <a:endParaRPr lang="en-US" dirty="0" smtClean="0"/>
          </a:p>
          <a:p>
            <a:r>
              <a:rPr lang="en-US" dirty="0" smtClean="0"/>
              <a:t>Each of these topics</a:t>
            </a:r>
            <a:r>
              <a:rPr lang="en-US" baseline="0" dirty="0" smtClean="0"/>
              <a:t> will have a question associated to them on the Report Card, so let’s get started.</a:t>
            </a:r>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r>
              <a:rPr lang="en-US" dirty="0" smtClean="0"/>
              <a:t>Proper recognition and reporting of all of your Schedule sales is critical to your performance;</a:t>
            </a:r>
            <a:r>
              <a:rPr lang="en-US" baseline="0" dirty="0" smtClean="0"/>
              <a:t> therefore, </a:t>
            </a:r>
            <a:r>
              <a:rPr lang="en-US" dirty="0" smtClean="0"/>
              <a:t>a good sales tracking system will make both of these tasks easier.  </a:t>
            </a:r>
          </a:p>
          <a:p>
            <a:pPr eaLnBrk="1" hangingPunct="1"/>
            <a:endParaRPr lang="en-US" dirty="0" smtClean="0"/>
          </a:p>
          <a:p>
            <a:pPr eaLnBrk="1" hangingPunct="1"/>
            <a:r>
              <a:rPr lang="en-US" dirty="0" smtClean="0"/>
              <a:t>There is no “correct” sales tracking system; however, you should have a system in place that ensures that there are no missed or unidentified transactions, inaccurately valued or dated transactions, and that the information can be quickly retrieved by your staff if requested</a:t>
            </a:r>
            <a:r>
              <a:rPr lang="en-US" baseline="0" dirty="0" smtClean="0"/>
              <a:t> by your</a:t>
            </a:r>
            <a:r>
              <a:rPr lang="en-US" dirty="0" smtClean="0"/>
              <a:t> Industrial Operations Analyst (IOA) or Administrative Contracting Officer (ACO).  Per the</a:t>
            </a:r>
            <a:r>
              <a:rPr lang="en-US" baseline="0" dirty="0" smtClean="0"/>
              <a:t> Multiple Award Schedule contract, contractors shall maintain a consistent accounting method of sales reporting, based on the Contractor’s established commercial accounting practice.  Sales may be reported by one of the following:</a:t>
            </a:r>
          </a:p>
          <a:p>
            <a:pPr marL="241653" indent="-241653" eaLnBrk="1" hangingPunct="1">
              <a:buFont typeface="+mj-lt"/>
              <a:buAutoNum type="arabicPeriod"/>
            </a:pPr>
            <a:r>
              <a:rPr lang="en-US" baseline="0" dirty="0" smtClean="0"/>
              <a:t>Receipt of order</a:t>
            </a:r>
          </a:p>
          <a:p>
            <a:pPr marL="241653" indent="-241653" eaLnBrk="1" hangingPunct="1">
              <a:buFont typeface="+mj-lt"/>
              <a:buAutoNum type="arabicPeriod"/>
            </a:pPr>
            <a:r>
              <a:rPr lang="en-US" baseline="0" dirty="0" smtClean="0"/>
              <a:t>Shipment or delivery</a:t>
            </a:r>
          </a:p>
          <a:p>
            <a:pPr marL="241653" indent="-241653" eaLnBrk="1" hangingPunct="1">
              <a:buFont typeface="+mj-lt"/>
              <a:buAutoNum type="arabicPeriod"/>
            </a:pPr>
            <a:r>
              <a:rPr lang="en-US" baseline="0" dirty="0" smtClean="0"/>
              <a:t>Issuance of an invoice or </a:t>
            </a:r>
          </a:p>
          <a:p>
            <a:pPr marL="241653" indent="-241653" eaLnBrk="1" hangingPunct="1">
              <a:buFont typeface="+mj-lt"/>
              <a:buAutoNum type="arabicPeriod"/>
            </a:pPr>
            <a:r>
              <a:rPr lang="en-US" baseline="0" dirty="0" smtClean="0"/>
              <a:t>Payment</a:t>
            </a:r>
            <a:endParaRPr lang="en-US" dirty="0" smtClean="0"/>
          </a:p>
          <a:p>
            <a:pPr eaLnBrk="1" hangingPunct="1"/>
            <a:endParaRPr lang="en-US" dirty="0" smtClean="0"/>
          </a:p>
          <a:p>
            <a:pPr eaLnBrk="1" hangingPunct="1"/>
            <a:r>
              <a:rPr lang="en-US" dirty="0" smtClean="0"/>
              <a:t>It</a:t>
            </a:r>
            <a:r>
              <a:rPr lang="en-US" baseline="0" dirty="0" smtClean="0"/>
              <a:t> is important to be consistent with your commercial practices, as well as consistent with the revenue recognition reporting process you have chosen, as switching can create reporting discrepancies.</a:t>
            </a:r>
            <a:endParaRPr lang="en-US" dirty="0" smtClean="0"/>
          </a:p>
          <a:p>
            <a:pPr eaLnBrk="1" hangingPunct="1"/>
            <a:endParaRPr lang="en-US" dirty="0" smtClean="0"/>
          </a:p>
          <a:p>
            <a:pPr eaLnBrk="1" hangingPunct="1"/>
            <a:r>
              <a:rPr lang="en-US" dirty="0" smtClean="0"/>
              <a:t>Please note that an automated sales tracking system is not a contractual requirement.  Consider your commercial and federal sales volume in determining how complex your system needs to be.  Ultimately, we want you to use a system that works for you, however, it must be adequate to identify, track, and report GSA sales accurately and completely. </a:t>
            </a:r>
          </a:p>
          <a:p>
            <a:pPr eaLnBrk="1" hangingPunct="1"/>
            <a:endParaRPr lang="en-US" dirty="0" smtClean="0"/>
          </a:p>
          <a:p>
            <a:pPr eaLnBrk="1" hangingPunct="1"/>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most important characteristics of your system is its ability to isolate your GSA Schedule sales from other federal and commercial sales. </a:t>
            </a:r>
          </a:p>
          <a:p>
            <a:endParaRPr lang="en-US" dirty="0" smtClean="0"/>
          </a:p>
          <a:p>
            <a:r>
              <a:rPr lang="en-US" dirty="0" smtClean="0"/>
              <a:t>To complete this task you need to understand what a GSA reportable sale is.  You should be reporting any item</a:t>
            </a:r>
            <a:r>
              <a:rPr lang="en-US" baseline="0" dirty="0" smtClean="0"/>
              <a:t> on your approved GSA pricelist, which has been sold to any ordering activity that is eligible to utilize the Multiple Award Schedule program.</a:t>
            </a:r>
          </a:p>
          <a:p>
            <a:endParaRPr lang="en-US" baseline="0" dirty="0" smtClean="0"/>
          </a:p>
          <a:p>
            <a:r>
              <a:rPr lang="en-US" baseline="0" dirty="0" smtClean="0"/>
              <a:t>Some common items (products or services) that may not be reportable are: Other Direct Costs, commonly referred to as ODCs, Travel, and “Open Market” items. Open market items are those items that you sell as part of a GSA order, but are not currently on your approved GSA pricelist at the time of the sale. Also note that some schedules do have a Special Item Number (SIN) for ODCs; therefore, if you have a contract which includes an ODC Special Item Number, those sales are reportable to GSA.</a:t>
            </a:r>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B580FC0D-CA1B-4C44-A65B-01B74A4D2F17}" type="slidenum">
              <a:rPr lang="en-US" smtClean="0"/>
              <a:pPr/>
              <a:t>19</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r>
              <a:rPr lang="en-US" dirty="0" smtClean="0"/>
              <a:t>Once you know who is eligible to procure products and services using your Schedule contract, you need to be aware of what constitutes a Schedule sale. Being able to accurately identify MAS orders is the keystone to becoming a successful MAS contractor. Sales tracking, quarterly reporting, pricing, and procurement Terms and Conditions are just a few of the areas that are directly dependent on whether an order is being placed against your MAS contract or being procured by some other means.  Ultimately it is your responsibility to know when your MAS contract is being utilized.       </a:t>
            </a:r>
          </a:p>
          <a:p>
            <a:pPr eaLnBrk="1" hangingPunct="1"/>
            <a:endParaRPr lang="en-US" dirty="0" smtClean="0"/>
          </a:p>
          <a:p>
            <a:pPr eaLnBrk="1" hangingPunct="1"/>
            <a:r>
              <a:rPr lang="en-US" dirty="0" smtClean="0"/>
              <a:t>Generally, if an order is placed by an eligible user, fits within Schedule parameters, and is not identified as “other than” a Schedule sale by the ordering activity, it is considered to be a Schedule sale for all intents and purposes.</a:t>
            </a:r>
          </a:p>
          <a:p>
            <a:pPr eaLnBrk="1" hangingPunct="1"/>
            <a:endParaRPr lang="en-US" dirty="0" smtClean="0"/>
          </a:p>
          <a:p>
            <a:pPr eaLnBrk="1" hangingPunct="1"/>
            <a:r>
              <a:rPr lang="en-US" dirty="0" smtClean="0"/>
              <a:t>The clearest sign that a purchase order is a Schedule sale is when your GSA contract number is referenced on the purchase order or task order.  Here are some other examples: The contract number is not on the order, but the ordering information and terms are the same as those on your Schedule contract; the customer made contact with you through </a:t>
            </a:r>
            <a:r>
              <a:rPr lang="en-US" i="1" dirty="0" smtClean="0"/>
              <a:t>GSA Advantage!</a:t>
            </a:r>
            <a:r>
              <a:rPr lang="en-US" dirty="0" smtClean="0"/>
              <a:t> or e-Buy; the customer pays with the government purchase card; the pricing is at or below the contract price; or there is no indication of any other procurement vehicle being used.</a:t>
            </a:r>
          </a:p>
          <a:p>
            <a:pPr eaLnBrk="1" hangingPunct="1"/>
            <a:endParaRPr lang="en-US" dirty="0" smtClean="0"/>
          </a:p>
          <a:p>
            <a:pPr eaLnBrk="1" hangingPunct="1"/>
            <a:r>
              <a:rPr lang="en-US" dirty="0" smtClean="0"/>
              <a:t>If you have any questions regarding whether an order or potential order is a Schedule sale, please feel free to contact your Ordering Activity Buyer or your GSA PCO, ACO, or IOA.</a:t>
            </a:r>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66612" eaLnBrk="1" fontAlgn="auto" hangingPunct="1">
              <a:spcBef>
                <a:spcPts val="0"/>
              </a:spcBef>
              <a:spcAft>
                <a:spcPts val="0"/>
              </a:spcAft>
              <a:defRPr/>
            </a:pPr>
            <a:r>
              <a:rPr lang="en-US" dirty="0" smtClean="0"/>
              <a:t>Before we start this presentation</a:t>
            </a:r>
            <a:r>
              <a:rPr lang="en-US" b="0" baseline="0" dirty="0" smtClean="0"/>
              <a:t>, we will first review some information on the Multiple Award Schedule program.</a:t>
            </a:r>
            <a:endParaRPr lang="en-US" b="0" dirty="0" smtClean="0"/>
          </a:p>
          <a:p>
            <a:pPr eaLnBrk="1" hangingPunct="1"/>
            <a:endParaRPr lang="en-US" b="0" dirty="0" smtClean="0"/>
          </a:p>
          <a:p>
            <a:pPr eaLnBrk="1" hangingPunct="1"/>
            <a:r>
              <a:rPr lang="en-US" b="0" dirty="0" smtClean="0"/>
              <a:t>First, lets define what</a:t>
            </a:r>
            <a:r>
              <a:rPr lang="en-US" b="0" baseline="0" dirty="0" smtClean="0"/>
              <a:t> is</a:t>
            </a:r>
            <a:r>
              <a:rPr lang="en-US" b="0" dirty="0" smtClean="0"/>
              <a:t> a Schedule.</a:t>
            </a:r>
          </a:p>
          <a:p>
            <a:pPr eaLnBrk="1" hangingPunct="1"/>
            <a:endParaRPr lang="en-US" b="0" dirty="0" smtClean="0"/>
          </a:p>
          <a:p>
            <a:pPr eaLnBrk="1" hangingPunct="1"/>
            <a:r>
              <a:rPr lang="en-US" sz="1300" dirty="0" smtClean="0">
                <a:latin typeface="+mn-lt"/>
              </a:rPr>
              <a:t>GSA Schedules are fast, easy, and effective contracting vehicles for both customers and vendors. GSA establishes these schedules as long-term </a:t>
            </a:r>
            <a:r>
              <a:rPr lang="en-US" sz="1300" dirty="0" err="1" smtClean="0">
                <a:latin typeface="+mn-lt"/>
              </a:rPr>
              <a:t>governmentwide</a:t>
            </a:r>
            <a:r>
              <a:rPr lang="en-US" sz="1300" dirty="0" smtClean="0">
                <a:latin typeface="+mn-lt"/>
              </a:rPr>
              <a:t> contracts with commercial companies to provide access to millions of commercial products and services at volume discount pricing.</a:t>
            </a:r>
          </a:p>
          <a:p>
            <a:endParaRPr lang="en-US" b="0" dirty="0" smtClean="0"/>
          </a:p>
          <a:p>
            <a:pPr eaLnBrk="1" hangingPunct="1"/>
            <a:r>
              <a:rPr lang="en-US" b="0" baseline="0" dirty="0" smtClean="0"/>
              <a:t>Now, let’s go into some of the benefits of a Multiple Award Schedule.</a:t>
            </a:r>
            <a:endParaRPr lang="en-US" b="0" dirty="0" smtClean="0"/>
          </a:p>
          <a:p>
            <a:pPr eaLnBrk="1" hangingPunct="1"/>
            <a:endParaRPr lang="en-US" b="0" dirty="0" smtClean="0"/>
          </a:p>
          <a:p>
            <a:pPr eaLnBrk="1" hangingPunct="1"/>
            <a:r>
              <a:rPr lang="en-US" b="0" dirty="0" smtClean="0"/>
              <a:t>The Multiple Award Schedules program is the premier Government acquisition program in place today. </a:t>
            </a:r>
            <a:r>
              <a:rPr lang="en-US" b="0" baseline="0" dirty="0" smtClean="0"/>
              <a:t> T</a:t>
            </a:r>
            <a:r>
              <a:rPr lang="en-US" b="0" dirty="0" smtClean="0"/>
              <a:t>he program is designed to help customer agencies comply with all of the rules and regulations to buy products and services the right way. Your contract provides you with a contracting vehicle to sell your contract products and services to federal agencies and other GSA eligible customers.</a:t>
            </a:r>
          </a:p>
          <a:p>
            <a:pPr eaLnBrk="1" hangingPunct="1"/>
            <a:endParaRPr lang="en-US" b="0" dirty="0" smtClean="0"/>
          </a:p>
          <a:p>
            <a:pPr eaLnBrk="1" hangingPunct="1"/>
            <a:r>
              <a:rPr lang="en-US" b="0" dirty="0" smtClean="0"/>
              <a:t>That being said, there are over 19,000 contracts in place and more being added every day, so the competition for sales is fierce.  That’s why you need to be extremely knowledgeable about what it takes to manage your contract, while continually looking for business opportunities.  Our aim is to provide you with the information and tools that you need to navigate your road to success.       </a:t>
            </a:r>
          </a:p>
          <a:p>
            <a:pPr eaLnBrk="1" hangingPunct="1"/>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190D4783-69D9-46A0-88B4-1114F2A0FA9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898E996F-1497-43AA-8E25-EC8AE02BE915}" type="slidenum">
              <a:rPr lang="en-US" smtClean="0"/>
              <a:pPr/>
              <a:t>20</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xfrm>
            <a:off x="716281" y="4563904"/>
            <a:ext cx="5850466" cy="4320540"/>
          </a:xfrm>
          <a:noFill/>
          <a:ln/>
        </p:spPr>
        <p:txBody>
          <a:bodyPr/>
          <a:lstStyle/>
          <a:p>
            <a:pPr eaLnBrk="1" hangingPunct="1"/>
            <a:r>
              <a:rPr lang="en-US" dirty="0" smtClean="0"/>
              <a:t>The GSA Order titled, Eligibility to Use GSA Sources of Supply and Services, provides detailed information regarding those agencies, activities, and organizations that have been determined to be eligible to use GSA Schedule contracts. </a:t>
            </a:r>
          </a:p>
          <a:p>
            <a:pPr eaLnBrk="1" hangingPunct="1"/>
            <a:endParaRPr lang="en-US" dirty="0" smtClean="0"/>
          </a:p>
          <a:p>
            <a:pPr eaLnBrk="1" hangingPunct="1"/>
            <a:r>
              <a:rPr lang="en-US" dirty="0" smtClean="0"/>
              <a:t>When you think about who is eligible to use GSA sources of supplies and services, the obvious executive agencies come to mind…the Department of Defense, Department of Agriculture.  But did you know that the Washington Metropolitan Area Transit Authority and the World Health Organization are also eligible users?  </a:t>
            </a:r>
          </a:p>
          <a:p>
            <a:pPr eaLnBrk="1" hangingPunct="1"/>
            <a:endParaRPr lang="en-US" dirty="0" smtClean="0"/>
          </a:p>
          <a:p>
            <a:pPr eaLnBrk="1" hangingPunct="1"/>
            <a:r>
              <a:rPr lang="en-US" dirty="0" smtClean="0"/>
              <a:t>At the time of award, if you have signed the optional Cooperative Purchasing agreement clause, State and Local governments may use the IT Schedule 70 and law enforcement Schedule 84 to make purchases. The cooperative purchasing agreement will be explained in a later slide.</a:t>
            </a:r>
          </a:p>
          <a:p>
            <a:pPr eaLnBrk="1" hangingPunct="1"/>
            <a:endParaRPr lang="en-US" dirty="0" smtClean="0"/>
          </a:p>
          <a:p>
            <a:pPr eaLnBrk="1" hangingPunct="1"/>
            <a:r>
              <a:rPr lang="en-US" dirty="0" smtClean="0"/>
              <a:t>Ultimately, any public company could become an eligible user if given the appropriate purchasing power from a federal agency.  That situation is called cost reimbursement contracting and it occurs when an eligible federal customer provides a letter of authorization to a company allowing them to utilize the MAS contracts on their behalf.  Keep in mind that even though the cost reimbursable contractors are not federal agencies, they are utilizing your MAS contract and therefore those sales should be in accordance to your MAS Terms, Conditions, and reporting requirements. </a:t>
            </a:r>
          </a:p>
          <a:p>
            <a:pPr eaLnBrk="1" hangingPunct="1"/>
            <a:endParaRPr lang="en-US" dirty="0" smtClean="0"/>
          </a:p>
          <a:p>
            <a:pPr eaLnBrk="1" hangingPunct="1"/>
            <a:r>
              <a:rPr lang="en-US" dirty="0" smtClean="0"/>
              <a:t>One final note – there is no definitive listing of all eligible MAS customers, because the list is not static.  In fact, the government is constantly approving policies that expand the reach of the MAS program in effort to provide best value solutions for federal customers and those working on behalf of the government.  Therefore it is in your best interest to proactively seek out and research new programs as they become available.</a:t>
            </a:r>
          </a:p>
          <a:p>
            <a:pPr eaLnBrk="1" hangingPunct="1"/>
            <a:endParaRPr lang="en-US" dirty="0" smtClean="0"/>
          </a:p>
          <a:p>
            <a:pPr eaLnBrk="1" hangingPunct="1"/>
            <a:r>
              <a:rPr lang="en-US" dirty="0" smtClean="0"/>
              <a:t>GSA Order ADM</a:t>
            </a:r>
            <a:r>
              <a:rPr lang="en-US" baseline="0" dirty="0" smtClean="0"/>
              <a:t> 4800.2G can be found at http://www.gsa.gov/graphics/fas/GSAOrderADM4800_2F.pdf</a:t>
            </a:r>
            <a:r>
              <a:rPr lang="en-US" dirty="0" smtClean="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66612" eaLnBrk="1" fontAlgn="auto" hangingPunct="1">
              <a:spcBef>
                <a:spcPts val="0"/>
              </a:spcBef>
              <a:spcAft>
                <a:spcPts val="0"/>
              </a:spcAft>
              <a:defRPr/>
            </a:pPr>
            <a:r>
              <a:rPr lang="en-US" b="0" dirty="0" smtClean="0"/>
              <a:t>Open market items</a:t>
            </a:r>
            <a:r>
              <a:rPr lang="en-US" b="0" baseline="0" dirty="0" smtClean="0"/>
              <a:t> and</a:t>
            </a:r>
            <a:r>
              <a:rPr lang="en-US" b="0" dirty="0" smtClean="0"/>
              <a:t> travel can all be part of a delivery or task order placed using your contract, but you should not report these as GSA sales, as they are not included in your GSA Schedule contract.  Also don’t report</a:t>
            </a:r>
            <a:r>
              <a:rPr lang="en-US" b="0" baseline="0" dirty="0" smtClean="0"/>
              <a:t> any Other Direct Costs, or ODCs, that are not on your approved GSA pricelist, as they would be considered open market.</a:t>
            </a:r>
            <a:endParaRPr lang="en-US" b="0" dirty="0" smtClean="0"/>
          </a:p>
          <a:p>
            <a:endParaRPr lang="en-US" b="0" dirty="0" smtClean="0"/>
          </a:p>
          <a:p>
            <a:r>
              <a:rPr lang="en-US" b="0" dirty="0" smtClean="0"/>
              <a:t>You</a:t>
            </a:r>
            <a:r>
              <a:rPr lang="en-US" b="0" baseline="0" dirty="0" smtClean="0"/>
              <a:t> should be reporting items available on your approved pricelist by Special Item Number, which basically means that if it isn’t on your pricelist you don’t have any place to report these sales.  Keep in mind that some Schedules provide Special Item Numbers for certain Other Direct Costs; therefore, be aware of those items you may have on contract and those that you do not have on contract.</a:t>
            </a:r>
          </a:p>
          <a:p>
            <a:endParaRPr lang="en-US" b="0" baseline="0" dirty="0" smtClean="0"/>
          </a:p>
          <a:p>
            <a:r>
              <a:rPr lang="en-US" b="0" baseline="0" dirty="0" smtClean="0"/>
              <a:t>Also, be aware that you are responsible for identifying to any ordering activity that is utilizing your GSA Schedule contract which items are on your approved pricelist, and which items are not (open market and travel).</a:t>
            </a:r>
          </a:p>
          <a:p>
            <a:endParaRPr lang="en-US" b="0" baseline="0" dirty="0" smtClean="0"/>
          </a:p>
          <a:p>
            <a:r>
              <a:rPr lang="en-US" dirty="0" smtClean="0"/>
              <a:t>And finally </a:t>
            </a:r>
            <a:r>
              <a:rPr lang="en-US" b="0" dirty="0" smtClean="0"/>
              <a:t>you need to know where</a:t>
            </a:r>
            <a:r>
              <a:rPr lang="en-US" b="0" baseline="0" dirty="0" smtClean="0"/>
              <a:t> to report these various types of GSA sales.  </a:t>
            </a:r>
            <a:r>
              <a:rPr lang="en-US" baseline="0" dirty="0" smtClean="0"/>
              <a:t>It is important that you report the correct amount of sales and also report those sales to the appropriate Special Item Number.  This could be:</a:t>
            </a:r>
          </a:p>
          <a:p>
            <a:endParaRPr lang="en-US" baseline="0" dirty="0" smtClean="0"/>
          </a:p>
          <a:p>
            <a:pPr>
              <a:buFont typeface="Arial" pitchFamily="34" charset="0"/>
              <a:buChar char="•"/>
            </a:pPr>
            <a:r>
              <a:rPr lang="en-US" baseline="0" dirty="0" smtClean="0"/>
              <a:t>  Your Special Item Numbers for sales to Federal Agencies</a:t>
            </a:r>
          </a:p>
          <a:p>
            <a:pPr>
              <a:buFont typeface="Arial" pitchFamily="34" charset="0"/>
              <a:buChar char="•"/>
            </a:pPr>
            <a:r>
              <a:rPr lang="en-US" baseline="0" dirty="0" smtClean="0"/>
              <a:t>  State and Local Programs such as Cooperative Purchasing and Disaster Recovery</a:t>
            </a:r>
          </a:p>
          <a:p>
            <a:pPr>
              <a:buFont typeface="Arial" pitchFamily="34" charset="0"/>
              <a:buChar char="•"/>
            </a:pPr>
            <a:r>
              <a:rPr lang="en-US" baseline="0" dirty="0" smtClean="0"/>
              <a:t>  Federal Strategic Sourcing Initiative (FSSI) BPAs</a:t>
            </a:r>
          </a:p>
          <a:p>
            <a:pPr>
              <a:buFont typeface="Arial" pitchFamily="34" charset="0"/>
              <a:buChar char="•"/>
            </a:pPr>
            <a:endParaRPr lang="en-US" baseline="0" dirty="0" smtClean="0"/>
          </a:p>
          <a:p>
            <a:pPr>
              <a:buFont typeface="Arial" pitchFamily="34" charset="0"/>
              <a:buNone/>
            </a:pPr>
            <a:r>
              <a:rPr lang="en-US" baseline="0" dirty="0" smtClean="0"/>
              <a:t>You should also remember to only report those sales for products and services declared as GSA items on your approved pricelist.</a:t>
            </a:r>
            <a:endParaRPr lang="en-US" dirty="0" smtClean="0"/>
          </a:p>
          <a:p>
            <a:endParaRPr lang="en-US" b="0" dirty="0"/>
          </a:p>
        </p:txBody>
      </p:sp>
      <p:sp>
        <p:nvSpPr>
          <p:cNvPr id="4" name="Slide Number Placeholder 3"/>
          <p:cNvSpPr>
            <a:spLocks noGrp="1"/>
          </p:cNvSpPr>
          <p:nvPr>
            <p:ph type="sldNum" sz="quarter" idx="10"/>
          </p:nvPr>
        </p:nvSpPr>
        <p:spPr/>
        <p:txBody>
          <a:bodyPr/>
          <a:lstStyle/>
          <a:p>
            <a:fld id="{190D4783-69D9-46A0-88B4-1114F2A0FA9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40ED6701-3CD9-4871-967D-DF378E8A99C7}" type="slidenum">
              <a:rPr lang="en-US" smtClean="0"/>
              <a:pPr/>
              <a:t>22</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r>
              <a:rPr lang="en-US" dirty="0" smtClean="0"/>
              <a:t>Make note of the last day of each quarter.  This may make it easier to keep track of when your 72A, or sales report, is due.  </a:t>
            </a:r>
          </a:p>
          <a:p>
            <a:pPr eaLnBrk="1" hangingPunct="1"/>
            <a:endParaRPr lang="en-US" dirty="0" smtClean="0"/>
          </a:p>
          <a:p>
            <a:pPr eaLnBrk="1" hangingPunct="1"/>
            <a:r>
              <a:rPr lang="en-US" dirty="0" smtClean="0"/>
              <a:t>Sales reports need to be submitted within 30 days after the end of each quarter.  It’s a good idea to report your sales as quickly as possible.  If you put it off, it’s easy to forget.  Timeliness of your sales reporting is reflected in your report card.</a:t>
            </a:r>
          </a:p>
          <a:p>
            <a:pPr eaLnBrk="1" hangingPunct="1"/>
            <a:endParaRPr lang="en-US" dirty="0" smtClean="0"/>
          </a:p>
          <a:p>
            <a:pPr eaLnBrk="1" hangingPunct="1"/>
            <a:r>
              <a:rPr lang="en-US" dirty="0" smtClean="0"/>
              <a:t>If no sales occur under your contract for the quarter, you are still responsible for filing the sales report by entering zeros for each SIN. Also, keep in mind that you will be asked to report your sales under each SIN separately, so incorporating that capability into your tracking system now will make reporting under multiple SINs easier once the reporting window opens.  This also includes any special programs you have incorporated into your MAS contract such as Cooperative Purchasing and Disaster Recovery.  Those programs have specific SINs and therefore those sales need to be separated and reported under the appropriate SIN.</a:t>
            </a:r>
          </a:p>
          <a:p>
            <a:pPr eaLnBrk="1" hangingPunct="1"/>
            <a:endParaRPr lang="en-US" dirty="0" smtClean="0"/>
          </a:p>
          <a:p>
            <a:pPr defTabSz="966612" eaLnBrk="1" fontAlgn="auto" hangingPunct="1">
              <a:spcBef>
                <a:spcPts val="0"/>
              </a:spcBef>
              <a:spcAft>
                <a:spcPts val="0"/>
              </a:spcAft>
              <a:defRPr/>
            </a:pPr>
            <a:r>
              <a:rPr lang="en-US" dirty="0" smtClean="0"/>
              <a:t>You must report your sales online.  The 72A Quarterly Reporting System can be accessed at the Vendor Support Center website under the main tab “Reporting Sales”.  The website contains a wealth of information about sales reporting.  You can view a demonstration of how the reporting process works.  You’ll find that reporting sales is easy and only takes a few minutes, but don’t forget to register your contract first.  Doing so allows you to access the reporting system.  Explore the website for more information, including answers to frequently asked questions.</a:t>
            </a:r>
          </a:p>
          <a:p>
            <a:endParaRPr lang="en-US" dirty="0" smtClean="0"/>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CFB30AC2-BFF2-4CB0-AE31-8E560CE488C5}" type="slidenum">
              <a:rPr lang="en-US" smtClean="0"/>
              <a:pPr/>
              <a:t>23</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en-US" dirty="0" smtClean="0"/>
              <a:t>After you’ve reported your sales for the quarter, your Industrial Funding Fee, known as the IFF, payment is automatically calculated for you.  Since the remittance of the IFF is due within 30 days following the end of the quarter, just like your sales report, it’s efficient to do them both at the same time.</a:t>
            </a:r>
          </a:p>
          <a:p>
            <a:pPr eaLnBrk="1" hangingPunct="1"/>
            <a:endParaRPr lang="en-US" dirty="0" smtClean="0"/>
          </a:p>
          <a:p>
            <a:pPr eaLnBrk="1" hangingPunct="1"/>
            <a:r>
              <a:rPr lang="en-US" dirty="0" smtClean="0"/>
              <a:t>Currently, the IFF is 0.75%.  Federal customers who use the Schedule program pay the fee, which is already included in your awarded contract prices.  You simply serve as the collection agent.  Even though the ordering activity pays the fee when they purchase your products and services, you are responsible for submitting the IFF to GSA on a quarterly basis.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013D0709-63F8-4D62-AFCB-068D15C1C61A}" type="slidenum">
              <a:rPr lang="en-US" smtClean="0"/>
              <a:pPr/>
              <a:t>24</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r>
              <a:rPr lang="en-US" dirty="0" smtClean="0"/>
              <a:t>Just like the timeliness of your sales reports, remitting the IFF on time is also a significant performance factor monitored on the report card. Remember that the IFF is due within 30 days after the end of the quarter.  </a:t>
            </a:r>
          </a:p>
          <a:p>
            <a:pPr eaLnBrk="1" hangingPunct="1"/>
            <a:endParaRPr lang="en-US" dirty="0" smtClean="0"/>
          </a:p>
          <a:p>
            <a:pPr eaLnBrk="1" hangingPunct="1"/>
            <a:r>
              <a:rPr lang="en-US" dirty="0" smtClean="0"/>
              <a:t>GSA encourages contractor’s to pay the required IFF via </a:t>
            </a:r>
            <a:r>
              <a:rPr lang="en-US" dirty="0" err="1" smtClean="0"/>
              <a:t>ePay</a:t>
            </a:r>
            <a:r>
              <a:rPr lang="en-US" dirty="0" smtClean="0"/>
              <a:t>.  All payments are routed through the Department of Treasury’s secure payment portal, www.pay.gov.  </a:t>
            </a:r>
          </a:p>
          <a:p>
            <a:pPr eaLnBrk="1" hangingPunct="1"/>
            <a:endParaRPr lang="en-US" dirty="0" smtClean="0"/>
          </a:p>
          <a:p>
            <a:pPr eaLnBrk="1" hangingPunct="1"/>
            <a:r>
              <a:rPr lang="en-US" dirty="0" smtClean="0"/>
              <a:t>There are two electronic payment mechanisms available to remit the IFF using </a:t>
            </a:r>
            <a:r>
              <a:rPr lang="en-US" dirty="0" err="1" smtClean="0"/>
              <a:t>ePay</a:t>
            </a:r>
            <a:r>
              <a:rPr lang="en-US" dirty="0" smtClean="0"/>
              <a:t>—payment by credit card and payment by electronic check, otherwise known as direct debit.  Paying the IFF online eliminates:</a:t>
            </a:r>
          </a:p>
          <a:p>
            <a:pPr marL="241653" indent="-241653" eaLnBrk="1" hangingPunct="1">
              <a:buFont typeface="+mj-lt"/>
              <a:buAutoNum type="arabicPeriod"/>
            </a:pPr>
            <a:r>
              <a:rPr lang="en-US" dirty="0" smtClean="0"/>
              <a:t>The expense and inconvenience of processing paper checks </a:t>
            </a:r>
          </a:p>
          <a:p>
            <a:pPr marL="241653" indent="-241653" eaLnBrk="1" hangingPunct="1">
              <a:buFont typeface="+mj-lt"/>
              <a:buAutoNum type="arabicPeriod"/>
            </a:pPr>
            <a:r>
              <a:rPr lang="en-US" dirty="0" smtClean="0"/>
              <a:t>The delays and uncertainty of mail deliveries; and </a:t>
            </a:r>
          </a:p>
          <a:p>
            <a:pPr marL="241653" indent="-241653" eaLnBrk="1" hangingPunct="1">
              <a:buFont typeface="+mj-lt"/>
              <a:buAutoNum type="arabicPeriod"/>
            </a:pPr>
            <a:r>
              <a:rPr lang="en-US" dirty="0" smtClean="0"/>
              <a:t>The post-payment stress of incorrect payment amounts or incorrect allocation of payments to the contract and report period. </a:t>
            </a:r>
          </a:p>
          <a:p>
            <a:pPr marL="241653" indent="-241653" eaLnBrk="1" hangingPunct="1"/>
            <a:endParaRPr lang="en-US" dirty="0" smtClean="0"/>
          </a:p>
          <a:p>
            <a:pPr marL="241653" indent="-241653" eaLnBrk="1" hangingPunct="1"/>
            <a:r>
              <a:rPr lang="en-US" dirty="0" smtClean="0"/>
              <a:t>It’s also easy because you may remit the IFF immediately following the submission of your sales report on the same website.   You may also use the option “Pay Later” to pay electronically at a later date, but remember that paying later does not relieve your from the 30 calendar day requirement. </a:t>
            </a:r>
          </a:p>
          <a:p>
            <a:pPr eaLnBrk="1" hangingPunct="1"/>
            <a:endParaRPr lang="en-US" dirty="0" smtClean="0"/>
          </a:p>
          <a:p>
            <a:pPr eaLnBrk="1" hangingPunct="1"/>
            <a:r>
              <a:rPr lang="en-US" dirty="0" smtClean="0"/>
              <a:t>Let’s take a look at the two ways that you can pay online.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74670E3E-9639-49F2-A52F-A5EB456B76D9}" type="slidenum">
              <a:rPr lang="en-US" smtClean="0"/>
              <a:pPr/>
              <a:t>25</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xfrm>
            <a:off x="731520" y="4560570"/>
            <a:ext cx="5853854" cy="4320540"/>
          </a:xfrm>
          <a:noFill/>
          <a:ln/>
        </p:spPr>
        <p:txBody>
          <a:bodyPr/>
          <a:lstStyle/>
          <a:p>
            <a:pPr eaLnBrk="1" hangingPunct="1"/>
            <a:r>
              <a:rPr lang="en-US" dirty="0" smtClean="0"/>
              <a:t>Choosing to pay by credit card will allow you to make your IFF payment using any major credit card.   The only limitation to this option is that payments may not exceed $49,999.99.  When you pay by credit card, your payment is deducted immediately and will be reflected in GSA’s records in 3 to 5 days.  Please note that neither GSA nor the Department of Treasury will retain your credit card number or other personal information. So verify your information is accurate each time.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4818A8CD-D9B8-4A9C-B57B-FE9DE7E2C64F}" type="slidenum">
              <a:rPr lang="en-US" smtClean="0"/>
              <a:pPr/>
              <a:t>26</a:t>
            </a:fld>
            <a:endParaRPr 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xfrm>
            <a:off x="731520" y="4560570"/>
            <a:ext cx="5853854" cy="4320540"/>
          </a:xfrm>
          <a:noFill/>
          <a:ln/>
        </p:spPr>
        <p:txBody>
          <a:bodyPr/>
          <a:lstStyle/>
          <a:p>
            <a:pPr eaLnBrk="1" hangingPunct="1"/>
            <a:r>
              <a:rPr lang="en-US" dirty="0" smtClean="0"/>
              <a:t>The second electronic payment option is payment by online check.   This is sometimes referred to as direct debit or Electronic</a:t>
            </a:r>
            <a:r>
              <a:rPr lang="en-US" baseline="0" dirty="0" smtClean="0"/>
              <a:t> Funds Transfer (EFT)</a:t>
            </a:r>
            <a:r>
              <a:rPr lang="en-US" dirty="0" smtClean="0"/>
              <a:t> and no dollar limits apply.  You supply your bank’s routing number and the account number, and the money is transferred to GSA.  This process generally takes 3 to 5 days.  As with the credit card option, neither GSA nor the Department of Treasury will retain your bank account number or other personal information. So verify your information is accurate each time.</a:t>
            </a:r>
          </a:p>
          <a:p>
            <a:pPr eaLnBrk="1" hangingPunct="1"/>
            <a:endParaRPr lang="en-US" dirty="0" smtClean="0"/>
          </a:p>
          <a:p>
            <a:pPr eaLnBrk="1" hangingPunct="1"/>
            <a:r>
              <a:rPr lang="en-US" dirty="0" smtClean="0"/>
              <a:t>Please note that paying your IFF electronically, either by EFT or credit card, will become mandatory in the near future.  It may prove to be beneficial to set-up your processes now so that you are ready when the transition occurs.</a:t>
            </a:r>
          </a:p>
          <a:p>
            <a:pPr eaLnBrk="1" hangingPunct="1"/>
            <a:endParaRPr lang="en-US" dirty="0" smtClean="0"/>
          </a:p>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23BF100C-611C-4378-B4CA-2726DC47A7C1}" type="slidenum">
              <a:rPr lang="en-US" smtClean="0"/>
              <a:pPr/>
              <a:t>27</a:t>
            </a:fld>
            <a:endParaRPr lang="en-US"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dirty="0" smtClean="0"/>
              <a:t>Your MAS contract requires you to generate at least $25,000 in sales within the first 24 months of your contract term and to maintain $25,000 in sales every year thereafter.  Averages are not taken when considering whether or not you’ve met the sales requirement, and the Government may cancel your contract unless reported sales are at the levels specified above.</a:t>
            </a:r>
          </a:p>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Although not the most pleasant of topics, bankruptcy can happen. In the unfortunate event that you enter bankruptcy proceedings, you have certain contractual responsibilities, most important of which is to notify your Procurement Contracting Officer and Administrative Contracting Officer in writing within five days of the initiation of the proceedings.  </a:t>
            </a:r>
          </a:p>
          <a:p>
            <a:pPr eaLnBrk="1" hangingPunct="1"/>
            <a:endParaRPr lang="en-US" dirty="0" smtClean="0"/>
          </a:p>
          <a:p>
            <a:pPr eaLnBrk="1" hangingPunct="1"/>
            <a:r>
              <a:rPr lang="en-US" dirty="0" smtClean="0"/>
              <a:t>Your Administrative</a:t>
            </a:r>
            <a:r>
              <a:rPr lang="en-US" baseline="0" dirty="0" smtClean="0"/>
              <a:t> </a:t>
            </a:r>
            <a:r>
              <a:rPr lang="en-US" dirty="0" smtClean="0"/>
              <a:t>Contracting Officer will inquire about your solvency, specifically whether or not you are currently in bankruptcy proceedings. Reference the bankruptcy clause in your contract for more information, including what elements need to be included in your written notification.</a:t>
            </a:r>
          </a:p>
          <a:p>
            <a:endParaRPr lang="en-US" dirty="0" smtClean="0"/>
          </a:p>
          <a:p>
            <a:r>
              <a:rPr lang="en-US" dirty="0" smtClean="0"/>
              <a:t>FAR Clause 52.242-13</a:t>
            </a:r>
            <a:r>
              <a:rPr lang="en-US" baseline="0" dirty="0" smtClean="0"/>
              <a:t> can be found at the following website: https://www.acquisition.gov/far/current/html/52_241_244.html</a:t>
            </a:r>
            <a:endParaRPr lang="en-US" dirty="0"/>
          </a:p>
        </p:txBody>
      </p:sp>
      <p:sp>
        <p:nvSpPr>
          <p:cNvPr id="4" name="Slide Number Placeholder 3"/>
          <p:cNvSpPr>
            <a:spLocks noGrp="1"/>
          </p:cNvSpPr>
          <p:nvPr>
            <p:ph type="sldNum" sz="quarter" idx="10"/>
          </p:nvPr>
        </p:nvSpPr>
        <p:spPr/>
        <p:txBody>
          <a:bodyPr/>
          <a:lstStyle/>
          <a:p>
            <a:fld id="{190D4783-69D9-46A0-88B4-1114F2A0FA9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approved</a:t>
            </a:r>
            <a:r>
              <a:rPr lang="en-US" baseline="0" dirty="0" smtClean="0"/>
              <a:t> pricelist will include: terms, conditions and the items or services you want to provide.  Through the next few slides we will review what you should be aware of regarding your pricelist including how to stay within scope of your contract and also how your pricing was established.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this</a:t>
            </a:r>
            <a:r>
              <a:rPr lang="en-US" baseline="0" dirty="0" smtClean="0"/>
              <a:t> presentation we will review:</a:t>
            </a:r>
          </a:p>
          <a:p>
            <a:pPr>
              <a:buFont typeface="Arial" pitchFamily="34" charset="0"/>
              <a:buChar char="•"/>
            </a:pPr>
            <a:r>
              <a:rPr lang="en-US" baseline="0" dirty="0" smtClean="0"/>
              <a:t> Getting Started to go over some basics about your contract and GSA</a:t>
            </a:r>
          </a:p>
          <a:p>
            <a:pPr>
              <a:buFont typeface="Arial" pitchFamily="34" charset="0"/>
              <a:buChar char="•"/>
            </a:pPr>
            <a:r>
              <a:rPr lang="en-US" baseline="0" dirty="0" smtClean="0"/>
              <a:t> Contract Requirements which will delve more into some of the contract requirements you will want to be aware of</a:t>
            </a:r>
          </a:p>
          <a:p>
            <a:pPr>
              <a:buFont typeface="Arial" pitchFamily="34" charset="0"/>
              <a:buChar char="•"/>
            </a:pPr>
            <a:r>
              <a:rPr lang="en-US" baseline="0" dirty="0" smtClean="0"/>
              <a:t> Keeping Your Contract Current, including how and when you should be modifying your contract</a:t>
            </a:r>
          </a:p>
          <a:p>
            <a:pPr>
              <a:buFont typeface="Arial" pitchFamily="34" charset="0"/>
              <a:buChar char="•"/>
            </a:pPr>
            <a:r>
              <a:rPr lang="en-US" baseline="0" dirty="0" smtClean="0"/>
              <a:t> And finally we will end the presentation with a section dedicated to Marketing.</a:t>
            </a:r>
          </a:p>
        </p:txBody>
      </p:sp>
      <p:sp>
        <p:nvSpPr>
          <p:cNvPr id="4" name="Slide Number Placeholder 3"/>
          <p:cNvSpPr>
            <a:spLocks noGrp="1"/>
          </p:cNvSpPr>
          <p:nvPr>
            <p:ph type="sldNum" sz="quarter" idx="10"/>
          </p:nvPr>
        </p:nvSpPr>
        <p:spPr/>
        <p:txBody>
          <a:bodyPr/>
          <a:lstStyle/>
          <a:p>
            <a:fld id="{190D4783-69D9-46A0-88B4-1114F2A0FA9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eaLnBrk="1" hangingPunct="1"/>
            <a:r>
              <a:rPr lang="en-US" b="0" dirty="0" smtClean="0"/>
              <a:t>When you negotiate your pricelist with GSA, determining</a:t>
            </a:r>
            <a:r>
              <a:rPr lang="en-US" b="0" baseline="0" dirty="0" smtClean="0"/>
              <a:t> pricing for actual products and/or services is only a portion of the overall process.  You also will have a list of terms and conditions incorporated into your contract.  They can be found within the first few pages of your contract.</a:t>
            </a:r>
          </a:p>
          <a:p>
            <a:pPr eaLnBrk="1" hangingPunct="1"/>
            <a:endParaRPr lang="en-US" b="0" baseline="0" dirty="0" smtClean="0"/>
          </a:p>
          <a:p>
            <a:pPr eaLnBrk="1" hangingPunct="1"/>
            <a:r>
              <a:rPr lang="en-US" b="0" baseline="0" dirty="0" smtClean="0"/>
              <a:t>We have listed a few of the terms and conditions that you should know off the top of your head as these are ones that directly effect your customers.  You will also need to know what your minimum and maximum order threshold in order to determine if you should or could accept the order.</a:t>
            </a:r>
          </a:p>
          <a:p>
            <a:pPr eaLnBrk="1" hangingPunct="1"/>
            <a:endParaRPr lang="en-US" b="0" baseline="0" dirty="0" smtClean="0"/>
          </a:p>
          <a:p>
            <a:pPr eaLnBrk="1" hangingPunct="1"/>
            <a:r>
              <a:rPr lang="en-US" b="0" baseline="0" dirty="0" smtClean="0"/>
              <a:t>Delivery:</a:t>
            </a:r>
          </a:p>
          <a:p>
            <a:pPr eaLnBrk="1" hangingPunct="1">
              <a:buFont typeface="Arial" pitchFamily="34" charset="0"/>
              <a:buChar char="•"/>
            </a:pPr>
            <a:r>
              <a:rPr lang="en-US" b="0" baseline="0" dirty="0" smtClean="0"/>
              <a:t>  Is it included in your price or is it an open market charge?</a:t>
            </a:r>
          </a:p>
          <a:p>
            <a:pPr eaLnBrk="1" hangingPunct="1">
              <a:buFont typeface="Arial" pitchFamily="34" charset="0"/>
              <a:buChar char="•"/>
            </a:pPr>
            <a:r>
              <a:rPr lang="en-US" b="0" baseline="0" dirty="0" smtClean="0"/>
              <a:t>  How many days do you have to deliver the item that you are selling?</a:t>
            </a:r>
          </a:p>
          <a:p>
            <a:pPr eaLnBrk="1" hangingPunct="1">
              <a:buFont typeface="Arial" pitchFamily="34" charset="0"/>
              <a:buChar char="•"/>
            </a:pPr>
            <a:r>
              <a:rPr lang="en-US" b="0" baseline="0" dirty="0" smtClean="0"/>
              <a:t>  Can you actually complete delivery within such time frame?</a:t>
            </a:r>
          </a:p>
          <a:p>
            <a:pPr eaLnBrk="1" hangingPunct="1">
              <a:buFont typeface="Arial" pitchFamily="34" charset="0"/>
              <a:buChar char="•"/>
            </a:pPr>
            <a:endParaRPr lang="en-US" b="0" baseline="0" dirty="0" smtClean="0"/>
          </a:p>
          <a:p>
            <a:pPr eaLnBrk="1" hangingPunct="1">
              <a:buFont typeface="Arial" pitchFamily="34" charset="0"/>
              <a:buNone/>
            </a:pPr>
            <a:r>
              <a:rPr lang="en-US" b="0" baseline="0" dirty="0" smtClean="0"/>
              <a:t>Prompt Payment Discount: </a:t>
            </a:r>
          </a:p>
          <a:p>
            <a:pPr eaLnBrk="1" hangingPunct="1">
              <a:buFont typeface="Arial" pitchFamily="34" charset="0"/>
              <a:buChar char="•"/>
            </a:pPr>
            <a:r>
              <a:rPr lang="en-US" b="0" baseline="0" dirty="0" smtClean="0"/>
              <a:t>If you have negotiated these terms into your contract, you are required to provide this information on any invoice going to GSA eligible customers.</a:t>
            </a:r>
          </a:p>
          <a:p>
            <a:pPr eaLnBrk="1" hangingPunct="1">
              <a:buFont typeface="Arial" pitchFamily="34" charset="0"/>
              <a:buNone/>
            </a:pPr>
            <a:endParaRPr lang="en-US" b="0" baseline="0" dirty="0" smtClean="0"/>
          </a:p>
          <a:p>
            <a:pPr eaLnBrk="1" hangingPunct="1">
              <a:buFont typeface="Arial" pitchFamily="34" charset="0"/>
              <a:buNone/>
            </a:pPr>
            <a:r>
              <a:rPr lang="en-US" b="0" baseline="0" dirty="0" smtClean="0"/>
              <a:t>Geographic Coverage: </a:t>
            </a:r>
          </a:p>
          <a:p>
            <a:pPr eaLnBrk="1" hangingPunct="1">
              <a:buFont typeface="Arial" pitchFamily="34" charset="0"/>
              <a:buChar char="•"/>
            </a:pPr>
            <a:r>
              <a:rPr lang="en-US" b="0" baseline="0" dirty="0" smtClean="0"/>
              <a:t>Does your pricing change based on location?</a:t>
            </a:r>
          </a:p>
          <a:p>
            <a:pPr eaLnBrk="1" hangingPunct="1">
              <a:buFont typeface="Arial" pitchFamily="34" charset="0"/>
              <a:buChar char="•"/>
            </a:pPr>
            <a:r>
              <a:rPr lang="en-US" b="0" baseline="0" dirty="0" smtClean="0"/>
              <a:t>Are there parts of the USA or other countries that you don’t cover at all?</a:t>
            </a:r>
          </a:p>
          <a:p>
            <a:pPr eaLnBrk="1" hangingPunct="1">
              <a:buFont typeface="Arial" pitchFamily="34" charset="0"/>
              <a:buNone/>
            </a:pPr>
            <a:endParaRPr lang="en-US" b="0" baseline="0" dirty="0" smtClean="0"/>
          </a:p>
          <a:p>
            <a:pPr eaLnBrk="1" hangingPunct="1">
              <a:buFont typeface="Arial" pitchFamily="34" charset="0"/>
              <a:buNone/>
            </a:pPr>
            <a:r>
              <a:rPr lang="en-US" b="0" baseline="0" dirty="0" smtClean="0"/>
              <a:t>Government Purchase Card:</a:t>
            </a:r>
          </a:p>
          <a:p>
            <a:pPr defTabSz="966612" eaLnBrk="1" fontAlgn="auto" hangingPunct="1">
              <a:spcBef>
                <a:spcPts val="0"/>
              </a:spcBef>
              <a:spcAft>
                <a:spcPts val="0"/>
              </a:spcAft>
              <a:buFont typeface="Arial" pitchFamily="34" charset="0"/>
              <a:buChar char="•"/>
              <a:defRPr/>
            </a:pPr>
            <a:r>
              <a:rPr lang="en-US" b="0" dirty="0" smtClean="0"/>
              <a:t>It is a contract requirement that you accept the government purchase card for all purchases up to $3000.  </a:t>
            </a:r>
          </a:p>
          <a:p>
            <a:pPr defTabSz="966612" eaLnBrk="1" fontAlgn="auto" hangingPunct="1">
              <a:spcBef>
                <a:spcPts val="0"/>
              </a:spcBef>
              <a:spcAft>
                <a:spcPts val="0"/>
              </a:spcAft>
              <a:buFont typeface="Arial" pitchFamily="34" charset="0"/>
              <a:buChar char="•"/>
              <a:defRPr/>
            </a:pPr>
            <a:r>
              <a:rPr lang="en-US" b="0" dirty="0" smtClean="0"/>
              <a:t>Accepting the card over the $3000 threshold is not required, but strongly encouraged.</a:t>
            </a:r>
          </a:p>
          <a:p>
            <a:pPr eaLnBrk="1" hangingPunct="1">
              <a:buFont typeface="Arial" pitchFamily="34" charset="0"/>
              <a:buNone/>
            </a:pPr>
            <a:endParaRPr lang="en-US" b="0" baseline="0" dirty="0" smtClean="0"/>
          </a:p>
          <a:p>
            <a:pPr eaLnBrk="1" hangingPunct="1">
              <a:buFont typeface="Arial" pitchFamily="34" charset="0"/>
              <a:buNone/>
            </a:pPr>
            <a:r>
              <a:rPr lang="en-US" b="0" baseline="0" dirty="0" smtClean="0"/>
              <a:t>You will have other terms and conditions that will be important to you and your customers.  Get familiar with your entire pricelist not just your pricing.</a:t>
            </a:r>
          </a:p>
        </p:txBody>
      </p:sp>
      <p:sp>
        <p:nvSpPr>
          <p:cNvPr id="4" name="Slide Number Placeholder 3"/>
          <p:cNvSpPr>
            <a:spLocks noGrp="1"/>
          </p:cNvSpPr>
          <p:nvPr>
            <p:ph type="sldNum" sz="quarter" idx="10"/>
          </p:nvPr>
        </p:nvSpPr>
        <p:spPr/>
        <p:txBody>
          <a:bodyPr/>
          <a:lstStyle/>
          <a:p>
            <a:fld id="{A06E71EF-A6EE-45BB-B495-A5A0CC4B1D7C}"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910BE9DA-30CA-41AE-BAFD-34D1F819FEFC}" type="slidenum">
              <a:rPr lang="en-US" smtClean="0"/>
              <a:pPr/>
              <a:t>31</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r>
              <a:rPr lang="en-US" dirty="0" smtClean="0"/>
              <a:t>GSA </a:t>
            </a:r>
            <a:r>
              <a:rPr lang="en-US" i="1" dirty="0" smtClean="0"/>
              <a:t>Advantage!</a:t>
            </a:r>
            <a:r>
              <a:rPr lang="en-US" i="1" dirty="0" smtClean="0">
                <a:cs typeface="Arial" charset="0"/>
              </a:rPr>
              <a:t>®</a:t>
            </a:r>
            <a:r>
              <a:rPr lang="en-US" dirty="0" smtClean="0"/>
              <a:t> is the online shopping and ordering system that provides buyers access to thousands of contractors and million of products and services.  We have already talked about the requirement for you to load your authorized pricelist in GSA </a:t>
            </a:r>
            <a:r>
              <a:rPr lang="en-US" i="1" dirty="0" smtClean="0"/>
              <a:t>Advantage!</a:t>
            </a:r>
            <a:r>
              <a:rPr lang="en-US" i="1" dirty="0" smtClean="0">
                <a:cs typeface="Arial" charset="0"/>
              </a:rPr>
              <a:t>®</a:t>
            </a:r>
            <a:r>
              <a:rPr lang="en-US" dirty="0" smtClean="0"/>
              <a:t>.  Here’s why it’s so important to do so.  Like e-Library, customers use GSA </a:t>
            </a:r>
            <a:r>
              <a:rPr lang="en-US" i="1" dirty="0" smtClean="0"/>
              <a:t>Advantage!</a:t>
            </a:r>
            <a:r>
              <a:rPr lang="en-US" i="1" dirty="0" smtClean="0">
                <a:cs typeface="Arial" charset="0"/>
              </a:rPr>
              <a:t>®</a:t>
            </a:r>
            <a:r>
              <a:rPr lang="en-US" i="1" dirty="0" smtClean="0"/>
              <a:t> </a:t>
            </a:r>
            <a:r>
              <a:rPr lang="en-US" dirty="0" smtClean="0"/>
              <a:t>to perform market research and to compare contractors’ offerings. Customers can also place orders using GSA </a:t>
            </a:r>
            <a:r>
              <a:rPr lang="en-US" i="1" dirty="0" smtClean="0"/>
              <a:t>Advantage!</a:t>
            </a:r>
            <a:r>
              <a:rPr lang="en-US" i="1" dirty="0" smtClean="0">
                <a:cs typeface="Arial" charset="0"/>
              </a:rPr>
              <a:t>®</a:t>
            </a:r>
            <a:r>
              <a:rPr lang="en-US" i="1" dirty="0" smtClean="0"/>
              <a:t>, </a:t>
            </a:r>
            <a:r>
              <a:rPr lang="en-US" dirty="0" smtClean="0"/>
              <a:t>although orders placed through this site are primarily for products. GSA </a:t>
            </a:r>
            <a:r>
              <a:rPr lang="en-US" i="1" dirty="0" smtClean="0"/>
              <a:t>Advantage!</a:t>
            </a:r>
            <a:r>
              <a:rPr lang="en-US" i="1" dirty="0" smtClean="0">
                <a:cs typeface="Arial" charset="0"/>
              </a:rPr>
              <a:t>® </a:t>
            </a:r>
            <a:r>
              <a:rPr lang="en-US" dirty="0" smtClean="0">
                <a:cs typeface="Arial" charset="0"/>
              </a:rPr>
              <a:t>also </a:t>
            </a:r>
            <a:r>
              <a:rPr lang="en-US" dirty="0" smtClean="0"/>
              <a:t>allows you to research your competition and fulfill orders placed by customers. </a:t>
            </a:r>
          </a:p>
          <a:p>
            <a:pPr eaLnBrk="1" hangingPunct="1"/>
            <a:endParaRPr lang="en-US" dirty="0" smtClean="0"/>
          </a:p>
          <a:p>
            <a:pPr eaLnBrk="1" hangingPunct="1"/>
            <a:r>
              <a:rPr lang="en-US" dirty="0" smtClean="0"/>
              <a:t>Please note that by</a:t>
            </a:r>
            <a:r>
              <a:rPr lang="en-US" baseline="0" dirty="0" smtClean="0"/>
              <a:t> </a:t>
            </a:r>
            <a:r>
              <a:rPr lang="en-US" b="0" baseline="0" dirty="0" smtClean="0"/>
              <a:t>being an active participant in </a:t>
            </a:r>
            <a:r>
              <a:rPr lang="en-US" b="0" dirty="0" smtClean="0"/>
              <a:t>GSA </a:t>
            </a:r>
            <a:r>
              <a:rPr lang="en-US" b="0" i="1" dirty="0" smtClean="0"/>
              <a:t>Advantage!</a:t>
            </a:r>
            <a:r>
              <a:rPr lang="en-US" b="0" i="1" dirty="0" smtClean="0">
                <a:cs typeface="Arial" charset="0"/>
              </a:rPr>
              <a:t>® </a:t>
            </a:r>
            <a:r>
              <a:rPr lang="en-US" b="0" i="0" dirty="0" smtClean="0">
                <a:cs typeface="Arial" charset="0"/>
              </a:rPr>
              <a:t>you</a:t>
            </a:r>
            <a:r>
              <a:rPr lang="en-US" b="0" i="0" baseline="0" dirty="0" smtClean="0">
                <a:cs typeface="Arial" charset="0"/>
              </a:rPr>
              <a:t> are also allowed to participate in other programs, such as eBuy.  Without an active GSA </a:t>
            </a:r>
            <a:r>
              <a:rPr lang="en-US" b="0" i="1" baseline="0" dirty="0" smtClean="0">
                <a:cs typeface="Arial" charset="0"/>
              </a:rPr>
              <a:t>Advantage</a:t>
            </a:r>
            <a:r>
              <a:rPr lang="en-US" i="1" dirty="0" smtClean="0">
                <a:cs typeface="Arial" charset="0"/>
              </a:rPr>
              <a:t>®</a:t>
            </a:r>
            <a:r>
              <a:rPr lang="en-US" b="0" i="0" baseline="0" dirty="0" smtClean="0">
                <a:cs typeface="Arial" charset="0"/>
              </a:rPr>
              <a:t> pricelist you will be unable to have access to the numerous RFPs/RFQs available via the eBuy system.</a:t>
            </a:r>
            <a:endParaRPr lang="en-US" b="0"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8CE603B7-55B3-4835-AE07-8B7391FE266A}" type="slidenum">
              <a:rPr lang="en-US" smtClean="0"/>
              <a:pPr/>
              <a:t>32</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r>
              <a:rPr lang="en-US" baseline="0" dirty="0" smtClean="0"/>
              <a:t>Ordering Activities</a:t>
            </a:r>
            <a:r>
              <a:rPr lang="en-US" dirty="0" smtClean="0"/>
              <a:t> can perform searches in GSA </a:t>
            </a:r>
            <a:r>
              <a:rPr lang="en-US" i="1" dirty="0" smtClean="0"/>
              <a:t>Advantage</a:t>
            </a:r>
            <a:r>
              <a:rPr lang="en-US" i="1" dirty="0" smtClean="0">
                <a:cs typeface="Arial" charset="0"/>
              </a:rPr>
              <a:t>®</a:t>
            </a:r>
            <a:r>
              <a:rPr lang="en-US" dirty="0" smtClean="0"/>
              <a:t> by typing</a:t>
            </a:r>
            <a:r>
              <a:rPr lang="en-US" baseline="0" dirty="0" smtClean="0"/>
              <a:t> </a:t>
            </a:r>
            <a:r>
              <a:rPr lang="en-US" dirty="0" smtClean="0"/>
              <a:t>keywords, part numbers, manufacturers, contractor, and contract number. Users also have the capability of performing searches by special programs such as Environmental, Disaster Relief, or Cooperative Purchasing.</a:t>
            </a:r>
            <a:r>
              <a:rPr lang="en-US" baseline="0" dirty="0" smtClean="0"/>
              <a:t>  </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172C8009-4695-4FFB-978D-46A32326E918}" type="slidenum">
              <a:rPr lang="en-US" smtClean="0"/>
              <a:pPr/>
              <a:t>33</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dirty="0" smtClean="0"/>
              <a:t>Even though your contract allows you up to six months to load your information into GSA </a:t>
            </a:r>
            <a:r>
              <a:rPr lang="en-US" i="1" dirty="0" smtClean="0"/>
              <a:t>Advantage!</a:t>
            </a:r>
            <a:r>
              <a:rPr lang="en-US" dirty="0" smtClean="0"/>
              <a:t>, you want to do it sooner so that your potential customers can find you when they’re conducting their market research.</a:t>
            </a:r>
          </a:p>
          <a:p>
            <a:pPr eaLnBrk="1" hangingPunct="1"/>
            <a:endParaRPr lang="en-US" i="1" dirty="0" smtClean="0"/>
          </a:p>
          <a:p>
            <a:pPr eaLnBrk="1" hangingPunct="1"/>
            <a:r>
              <a:rPr lang="en-US" dirty="0" smtClean="0"/>
              <a:t>Your </a:t>
            </a:r>
            <a:r>
              <a:rPr lang="en-US" i="1" dirty="0" smtClean="0"/>
              <a:t>Advantage!</a:t>
            </a:r>
            <a:r>
              <a:rPr lang="en-US" dirty="0" smtClean="0"/>
              <a:t> price list must be updated any time that you add or delete items, exercise the Economic Price Adjustment clause to increase or decrease your pricing, or do anything else that affects your MAS Terms and Conditions.  Keeping your pricing listed in your paper price list and electronic price list up-to-date and identical will ensure that you receive a positive rating on this element of your report card and will help you to represent yourself well to your customers.  Don’t forget to identify any applicable environmental indicators if you are providing “green” products.</a:t>
            </a:r>
          </a:p>
          <a:p>
            <a:pPr eaLnBrk="1" hangingPunct="1"/>
            <a:endParaRPr lang="en-US" dirty="0" smtClean="0"/>
          </a:p>
          <a:p>
            <a:pPr eaLnBrk="1" hangingPunct="1"/>
            <a:r>
              <a:rPr lang="en-US" dirty="0" smtClean="0"/>
              <a:t>Also, remember that it’s your responsibility to keep your price list information current on </a:t>
            </a:r>
            <a:r>
              <a:rPr lang="en-US" i="1" dirty="0" smtClean="0"/>
              <a:t>Advantage!.</a:t>
            </a:r>
            <a:r>
              <a:rPr lang="en-US" dirty="0" smtClean="0"/>
              <a:t>  This requires that you may have to upload your file more than once in the event that your price list information changes.  To ensure accuracy</a:t>
            </a:r>
            <a:r>
              <a:rPr lang="en-US" baseline="0" dirty="0" smtClean="0"/>
              <a:t> it is GSA’s policy to remove any pricelist that has not had any updates in over two years.  If you pricelist is removed you will no longer be eligible to participate in e-Buy until this is fixed.</a:t>
            </a:r>
            <a:endParaRPr lang="en-US" dirty="0" smtClean="0"/>
          </a:p>
          <a:p>
            <a:pPr eaLnBrk="1" hangingPunct="1"/>
            <a:endParaRPr lang="en-US" dirty="0" smtClean="0"/>
          </a:p>
          <a:p>
            <a:pPr eaLnBrk="1" hangingPunct="1"/>
            <a:r>
              <a:rPr lang="en-US" dirty="0" smtClean="0"/>
              <a:t>Potential customers can also access your price list through GSA e-Library. GSA e-Library is a website that identifies the information for all active MAS contractors including, but not limited to, the type</a:t>
            </a:r>
            <a:r>
              <a:rPr lang="en-US" baseline="0" dirty="0" smtClean="0"/>
              <a:t> of </a:t>
            </a:r>
            <a:r>
              <a:rPr lang="en-US" dirty="0" smtClean="0"/>
              <a:t>schedule awarded, Special Item Numbers (SINs) awarded, and current Terms and Conditions.  SINs are basically the subcategories available under each schedule that identify what products or services can be provided.  We will discuss the e-Library website more thoroughly later in this presentation. </a:t>
            </a:r>
            <a:endParaRPr lang="en-US" b="1" dirty="0" smtClean="0"/>
          </a:p>
          <a:p>
            <a:pPr eaLnBrk="1" hangingPunct="1"/>
            <a:endParaRPr lang="en-US" b="1" dirty="0" smtClean="0"/>
          </a:p>
          <a:p>
            <a:r>
              <a:rPr lang="en-US" dirty="0" smtClean="0"/>
              <a:t>When displaying items on </a:t>
            </a:r>
            <a:r>
              <a:rPr lang="en-US" baseline="0" dirty="0" smtClean="0"/>
              <a:t>GSA </a:t>
            </a:r>
            <a:r>
              <a:rPr lang="en-US" i="1" baseline="0" dirty="0" smtClean="0"/>
              <a:t>Advantage!</a:t>
            </a:r>
            <a:r>
              <a:rPr lang="en-US" baseline="0" dirty="0" smtClean="0"/>
              <a:t>® ensure that you are taking advantage of uploading pictures and attributes (such as Environmental icons) </a:t>
            </a:r>
            <a:r>
              <a:rPr lang="en-US" b="0" baseline="0" dirty="0" smtClean="0"/>
              <a:t>that apply to your products.</a:t>
            </a:r>
            <a:endParaRPr lang="en-US" b="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Times" pitchFamily="-72" charset="0"/>
              </a:rPr>
              <a:t>EO 13514 </a:t>
            </a:r>
            <a:r>
              <a:rPr lang="en-US" i="1" dirty="0" smtClean="0">
                <a:latin typeface="Times" pitchFamily="-72" charset="0"/>
              </a:rPr>
              <a:t>Federal Leadership in Environmental, Energy, and Economic Performance</a:t>
            </a:r>
            <a:r>
              <a:rPr lang="en-US" dirty="0" smtClean="0">
                <a:latin typeface="Times" pitchFamily="-72" charset="0"/>
              </a:rPr>
              <a:t> requires federal agencies </a:t>
            </a:r>
            <a:r>
              <a:rPr lang="en-US" sz="1300" dirty="0" smtClean="0"/>
              <a:t>to ensure that 95% of all new contract actions provide for environmentally referable products or services, t</a:t>
            </a:r>
            <a:r>
              <a:rPr lang="en-US" sz="1300" dirty="0" smtClean="0">
                <a:latin typeface="Times" pitchFamily="-72" charset="0"/>
              </a:rPr>
              <a:t>his includes:</a:t>
            </a:r>
          </a:p>
          <a:p>
            <a:pPr eaLnBrk="1" hangingPunct="1"/>
            <a:endParaRPr lang="en-US" sz="1300" dirty="0" smtClean="0">
              <a:latin typeface="Times" pitchFamily="-72" charset="0"/>
            </a:endParaRPr>
          </a:p>
          <a:p>
            <a:pPr eaLnBrk="1" hangingPunct="1">
              <a:buFont typeface="Arial" pitchFamily="34" charset="0"/>
              <a:buChar char="•"/>
            </a:pPr>
            <a:r>
              <a:rPr lang="en-US" dirty="0" smtClean="0">
                <a:latin typeface="Times" pitchFamily="-72" charset="0"/>
              </a:rPr>
              <a:t>  Acquiring products that are energy-efficient, water-efficient, bio-based, environmentally preferable, non-ozone depleting, contain recycled content, or are non-toxic or less-toxic alternatives. </a:t>
            </a:r>
          </a:p>
          <a:p>
            <a:pPr eaLnBrk="1" hangingPunct="1"/>
            <a:endParaRPr lang="en-US" dirty="0" smtClean="0">
              <a:latin typeface="Times" pitchFamily="-72" charset="0"/>
            </a:endParaRPr>
          </a:p>
          <a:p>
            <a:pPr eaLnBrk="1" hangingPunct="1">
              <a:buFont typeface="Arial" pitchFamily="34" charset="0"/>
              <a:buChar char="•"/>
            </a:pPr>
            <a:r>
              <a:rPr lang="en-US" dirty="0" smtClean="0">
                <a:latin typeface="Times" pitchFamily="-72" charset="0"/>
              </a:rPr>
              <a:t>  Expand upon energy reduction and environmental performance by making reductions of both direct and indirect greenhouse gas emissions a priority of the federal government and requiring agencies to develop sustainability plans focused on cost-effective projects and programs.</a:t>
            </a:r>
          </a:p>
          <a:p>
            <a:endParaRPr lang="en-US" dirty="0" smtClean="0"/>
          </a:p>
          <a:p>
            <a:r>
              <a:rPr lang="en-US" dirty="0" smtClean="0"/>
              <a:t>So, what does this mean for you as a contractor? </a:t>
            </a:r>
            <a:r>
              <a:rPr lang="en-US" baseline="0" dirty="0" smtClean="0"/>
              <a:t>  Ordering Activities will start utilizing environmental evaluation factors and set asides in their acquisitions to reach their own goals.</a:t>
            </a:r>
            <a:endParaRPr lang="en-US" dirty="0" smtClean="0"/>
          </a:p>
        </p:txBody>
      </p:sp>
      <p:sp>
        <p:nvSpPr>
          <p:cNvPr id="4" name="Slide Number Placeholder 3"/>
          <p:cNvSpPr>
            <a:spLocks noGrp="1"/>
          </p:cNvSpPr>
          <p:nvPr>
            <p:ph type="sldNum" sz="quarter" idx="10"/>
          </p:nvPr>
        </p:nvSpPr>
        <p:spPr/>
        <p:txBody>
          <a:bodyPr/>
          <a:lstStyle/>
          <a:p>
            <a:fld id="{A06E71EF-A6EE-45BB-B495-A5A0CC4B1D7C}"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66612" eaLnBrk="1" fontAlgn="auto" hangingPunct="1">
              <a:spcBef>
                <a:spcPts val="0"/>
              </a:spcBef>
              <a:spcAft>
                <a:spcPts val="0"/>
              </a:spcAft>
              <a:defRPr/>
            </a:pPr>
            <a:r>
              <a:rPr lang="en-US" dirty="0" smtClean="0"/>
              <a:t>How do you find what</a:t>
            </a:r>
            <a:r>
              <a:rPr lang="en-US" baseline="0" dirty="0" smtClean="0"/>
              <a:t> environmental attributes are available?  You can start by utilizing </a:t>
            </a:r>
            <a:r>
              <a:rPr lang="en-US" dirty="0" smtClean="0"/>
              <a:t>GSA</a:t>
            </a:r>
            <a:r>
              <a:rPr lang="en-US" baseline="0" dirty="0" smtClean="0"/>
              <a:t> </a:t>
            </a:r>
            <a:r>
              <a:rPr lang="en-US" i="1" baseline="0" dirty="0" smtClean="0"/>
              <a:t>Advantage!</a:t>
            </a:r>
            <a:r>
              <a:rPr lang="en-US" baseline="0" dirty="0" smtClean="0"/>
              <a:t>®’s link to the Environmental Programs to see which programs GSA participates in and are available for use.</a:t>
            </a: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The Environmental Program page on GSA </a:t>
            </a:r>
            <a:r>
              <a:rPr lang="en-US" i="1" dirty="0" smtClean="0"/>
              <a:t>Advantage!</a:t>
            </a:r>
            <a:r>
              <a:rPr lang="en-US" baseline="0" dirty="0" smtClean="0"/>
              <a:t>® provides a current list of all the Environmental Attributes available to pick from.  You can also get a in-depth definition and link to the requirements through the Environmental Symbols “view the Symbol definitions” .</a:t>
            </a:r>
          </a:p>
          <a:p>
            <a:pPr defTabSz="966612" eaLnBrk="1" fontAlgn="auto" hangingPunct="1">
              <a:spcBef>
                <a:spcPts val="0"/>
              </a:spcBef>
              <a:spcAft>
                <a:spcPts val="0"/>
              </a:spcAft>
              <a:defRPr/>
            </a:pPr>
            <a:endParaRPr lang="en-US" baseline="0" dirty="0" smtClean="0"/>
          </a:p>
          <a:p>
            <a:pPr defTabSz="966612" eaLnBrk="1" fontAlgn="auto" hangingPunct="1">
              <a:spcBef>
                <a:spcPts val="0"/>
              </a:spcBef>
              <a:spcAft>
                <a:spcPts val="0"/>
              </a:spcAft>
              <a:defRPr/>
            </a:pPr>
            <a:r>
              <a:rPr lang="en-US" baseline="0" dirty="0" smtClean="0"/>
              <a:t>Remember before you select an attribute you should know the following:</a:t>
            </a:r>
          </a:p>
          <a:p>
            <a:pPr defTabSz="966612" eaLnBrk="1" fontAlgn="auto" hangingPunct="1">
              <a:spcBef>
                <a:spcPts val="0"/>
              </a:spcBef>
              <a:spcAft>
                <a:spcPts val="0"/>
              </a:spcAft>
              <a:defRPr/>
            </a:pPr>
            <a:endParaRPr lang="en-US" baseline="0" dirty="0" smtClean="0"/>
          </a:p>
          <a:p>
            <a:pPr marL="241653" indent="-241653" defTabSz="966612" eaLnBrk="1" fontAlgn="auto" hangingPunct="1">
              <a:spcBef>
                <a:spcPts val="0"/>
              </a:spcBef>
              <a:spcAft>
                <a:spcPts val="0"/>
              </a:spcAft>
              <a:buFont typeface="+mj-lt"/>
              <a:buAutoNum type="arabicPeriod"/>
              <a:defRPr/>
            </a:pPr>
            <a:r>
              <a:rPr lang="en-US" baseline="0" dirty="0" smtClean="0"/>
              <a:t>The definition of that attribute</a:t>
            </a:r>
          </a:p>
          <a:p>
            <a:pPr marL="241653" indent="-241653" defTabSz="966612" eaLnBrk="1" fontAlgn="auto" hangingPunct="1">
              <a:spcBef>
                <a:spcPts val="0"/>
              </a:spcBef>
              <a:spcAft>
                <a:spcPts val="0"/>
              </a:spcAft>
              <a:buFont typeface="+mj-lt"/>
              <a:buAutoNum type="arabicPeriod"/>
              <a:defRPr/>
            </a:pPr>
            <a:r>
              <a:rPr lang="en-US" baseline="0" dirty="0" smtClean="0"/>
              <a:t>The requirements for that attribute</a:t>
            </a:r>
          </a:p>
          <a:p>
            <a:pPr marL="241653" indent="-241653" defTabSz="966612" eaLnBrk="1" fontAlgn="auto" hangingPunct="1">
              <a:spcBef>
                <a:spcPts val="0"/>
              </a:spcBef>
              <a:spcAft>
                <a:spcPts val="0"/>
              </a:spcAft>
              <a:buFont typeface="+mj-lt"/>
              <a:buAutoNum type="arabicPeriod"/>
              <a:defRPr/>
            </a:pPr>
            <a:r>
              <a:rPr lang="en-US" baseline="0" dirty="0" smtClean="0"/>
              <a:t>How your product fulfills those requirements (What is the minimum?, How does this product reach or goes further than that minimum?)</a:t>
            </a:r>
          </a:p>
          <a:p>
            <a:pPr marL="241653" indent="-241653" defTabSz="966612" eaLnBrk="1" fontAlgn="auto" hangingPunct="1">
              <a:spcBef>
                <a:spcPts val="0"/>
              </a:spcBef>
              <a:spcAft>
                <a:spcPts val="0"/>
              </a:spcAft>
              <a:buFont typeface="+mj-lt"/>
              <a:buAutoNum type="arabicPeriod"/>
              <a:defRPr/>
            </a:pPr>
            <a:endParaRPr lang="en-US" baseline="0" dirty="0" smtClean="0"/>
          </a:p>
          <a:p>
            <a:pPr marL="241653" indent="-241653" defTabSz="966612" eaLnBrk="1" fontAlgn="auto" hangingPunct="1">
              <a:spcBef>
                <a:spcPts val="0"/>
              </a:spcBef>
              <a:spcAft>
                <a:spcPts val="0"/>
              </a:spcAft>
              <a:defRPr/>
            </a:pPr>
            <a:r>
              <a:rPr lang="en-US" baseline="0" dirty="0" smtClean="0"/>
              <a:t>Note: If you have products that are Energy Star or EPEAT certified note that the attribute is identified by the Manufacturer’s Product Code.  If you do not utilize that code the product will not be identified in the system.</a:t>
            </a:r>
            <a:endParaRPr lang="en-US" dirty="0" smtClean="0"/>
          </a:p>
          <a:p>
            <a:endParaRPr lang="en-US" dirty="0" smtClean="0"/>
          </a:p>
          <a:p>
            <a:pPr defTabSz="966612">
              <a:defRPr/>
            </a:pPr>
            <a:r>
              <a:rPr lang="en-US" dirty="0" smtClean="0"/>
              <a:t>When</a:t>
            </a:r>
            <a:r>
              <a:rPr lang="en-US" baseline="0" dirty="0" smtClean="0"/>
              <a:t> you click on the Environmental Symbols link y</a:t>
            </a:r>
            <a:r>
              <a:rPr lang="en-US" dirty="0" smtClean="0"/>
              <a:t>ou will be provided the ability to look at each of</a:t>
            </a:r>
            <a:r>
              <a:rPr lang="en-US" baseline="0" dirty="0" smtClean="0"/>
              <a:t> the attributes and their respective descriptions.  The icon descriptions that are underlined also hyperlink you to the specific government program section that provides more detailed information.  By reviewing the specific government program sections, it will allow you the ability to determine whether your product has the applicable attributes that should be identified.</a:t>
            </a:r>
            <a:endParaRPr lang="en-US" dirty="0" smtClean="0"/>
          </a:p>
          <a:p>
            <a:endParaRPr lang="en-US"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smtClean="0"/>
              <a:t>The documentation may include, but is not limited to, certification from the manufacturer of the product, Government documentation showing testing/acceptance or something similar.  </a:t>
            </a:r>
          </a:p>
          <a:p>
            <a:endParaRPr lang="en-US" dirty="0" smtClean="0"/>
          </a:p>
          <a:p>
            <a:r>
              <a:rPr lang="en-US" dirty="0" smtClean="0"/>
              <a:t>When utilizing any type of environmental attribute you as</a:t>
            </a:r>
            <a:r>
              <a:rPr lang="en-US" baseline="0" dirty="0" smtClean="0"/>
              <a:t> the contractor should be able to identify:</a:t>
            </a:r>
          </a:p>
          <a:p>
            <a:endParaRPr lang="en-US" baseline="0" dirty="0" smtClean="0"/>
          </a:p>
          <a:p>
            <a:pPr>
              <a:buFont typeface="Arial" pitchFamily="34" charset="0"/>
              <a:buChar char="•"/>
            </a:pPr>
            <a:r>
              <a:rPr lang="en-US" baseline="0" dirty="0" smtClean="0"/>
              <a:t>  The attribute used</a:t>
            </a:r>
          </a:p>
          <a:p>
            <a:pPr>
              <a:buFont typeface="Arial" pitchFamily="34" charset="0"/>
              <a:buChar char="•"/>
            </a:pPr>
            <a:r>
              <a:rPr lang="en-US" baseline="0" dirty="0" smtClean="0"/>
              <a:t>  Definition of the attribute</a:t>
            </a:r>
          </a:p>
          <a:p>
            <a:pPr>
              <a:buFont typeface="Arial" pitchFamily="34" charset="0"/>
              <a:buChar char="•"/>
            </a:pPr>
            <a:r>
              <a:rPr lang="en-US" baseline="0" dirty="0" smtClean="0"/>
              <a:t>  The requirement or regulation</a:t>
            </a:r>
          </a:p>
          <a:p>
            <a:pPr>
              <a:buFont typeface="Arial" pitchFamily="34" charset="0"/>
              <a:buChar char="•"/>
            </a:pPr>
            <a:r>
              <a:rPr lang="en-US" baseline="0" dirty="0" smtClean="0"/>
              <a:t>  How you fulfill that requirement or regulation</a:t>
            </a:r>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3000" dirty="0" smtClean="0"/>
              <a:t>Greenhouse Gases are gases that trap heat in the atmosphere.  Those produced by human activities are:</a:t>
            </a:r>
          </a:p>
          <a:p>
            <a:pPr lvl="0">
              <a:buFont typeface="Arial" pitchFamily="34" charset="0"/>
              <a:buChar char="•"/>
            </a:pPr>
            <a:r>
              <a:rPr lang="en-US" sz="3000" dirty="0" smtClean="0"/>
              <a:t>  Carbon dioxide</a:t>
            </a:r>
          </a:p>
          <a:p>
            <a:pPr lvl="0">
              <a:buFont typeface="Arial" pitchFamily="34" charset="0"/>
              <a:buChar char="•"/>
            </a:pPr>
            <a:r>
              <a:rPr lang="en-US" sz="3000" dirty="0" smtClean="0"/>
              <a:t>  Methane</a:t>
            </a:r>
          </a:p>
          <a:p>
            <a:pPr lvl="0">
              <a:buFont typeface="Arial" pitchFamily="34" charset="0"/>
              <a:buChar char="•"/>
            </a:pPr>
            <a:r>
              <a:rPr lang="en-US" sz="3000" dirty="0" smtClean="0"/>
              <a:t>  Nitrous oxide</a:t>
            </a:r>
          </a:p>
          <a:p>
            <a:pPr lvl="0">
              <a:buFont typeface="Arial" pitchFamily="34" charset="0"/>
              <a:buChar char="•"/>
            </a:pPr>
            <a:r>
              <a:rPr lang="en-US" sz="3000" dirty="0" smtClean="0"/>
              <a:t>  </a:t>
            </a:r>
            <a:r>
              <a:rPr lang="en-US" sz="3000" dirty="0" err="1" smtClean="0"/>
              <a:t>Hydrofluorocarbons</a:t>
            </a:r>
            <a:endParaRPr lang="en-US" sz="3000" dirty="0" smtClean="0"/>
          </a:p>
          <a:p>
            <a:pPr lvl="0">
              <a:buFont typeface="Arial" pitchFamily="34" charset="0"/>
              <a:buChar char="•"/>
            </a:pPr>
            <a:r>
              <a:rPr lang="en-US" sz="3000" dirty="0" smtClean="0"/>
              <a:t>  </a:t>
            </a:r>
            <a:r>
              <a:rPr lang="en-US" sz="3000" dirty="0" err="1" smtClean="0"/>
              <a:t>Perfluorocarbons</a:t>
            </a:r>
            <a:endParaRPr lang="en-US" sz="3000" dirty="0" smtClean="0"/>
          </a:p>
          <a:p>
            <a:pPr lvl="0">
              <a:buFont typeface="Arial" pitchFamily="34" charset="0"/>
              <a:buChar char="•"/>
            </a:pPr>
            <a:r>
              <a:rPr lang="en-US" sz="3000" dirty="0" smtClean="0"/>
              <a:t>  Sulfur hexafluoride</a:t>
            </a:r>
          </a:p>
          <a:p>
            <a:pPr lvl="0"/>
            <a:endParaRPr lang="en-US" sz="3000" dirty="0" smtClean="0"/>
          </a:p>
          <a:p>
            <a:pPr defTabSz="966612" eaLnBrk="1" fontAlgn="auto" hangingPunct="1">
              <a:spcBef>
                <a:spcPts val="0"/>
              </a:spcBef>
              <a:spcAft>
                <a:spcPts val="0"/>
              </a:spcAft>
              <a:defRPr/>
            </a:pPr>
            <a:r>
              <a:rPr lang="en-US" sz="3000" dirty="0" smtClean="0"/>
              <a:t>Greenhouse Gases are tracked by three categories or scopes:</a:t>
            </a:r>
          </a:p>
          <a:p>
            <a:pPr defTabSz="966612" eaLnBrk="1" fontAlgn="auto" hangingPunct="1">
              <a:spcBef>
                <a:spcPts val="0"/>
              </a:spcBef>
              <a:spcAft>
                <a:spcPts val="0"/>
              </a:spcAft>
              <a:defRPr/>
            </a:pPr>
            <a:endParaRPr lang="en-US" sz="3000" dirty="0" smtClean="0"/>
          </a:p>
          <a:p>
            <a:r>
              <a:rPr lang="en-US" sz="3000" dirty="0" smtClean="0"/>
              <a:t>Scope 1: These are direct emissions from sources owned or controlled by a company (ex: Vehicle Emissions and Fossil Fuels Burned Onsite)</a:t>
            </a:r>
          </a:p>
          <a:p>
            <a:r>
              <a:rPr lang="en-US" sz="3000" dirty="0" smtClean="0"/>
              <a:t>Scope 2: These are from indirect emissions from consumption (ex: purchased electricity, heat or steam)</a:t>
            </a:r>
          </a:p>
          <a:p>
            <a:r>
              <a:rPr lang="en-US" sz="3000" dirty="0" smtClean="0"/>
              <a:t>Scope 3: These are indirect as well and are consequences of activities from sources not owned or controlled by the company (ex: Purchased Products/Services, Travel,  or Supplier Operations)</a:t>
            </a:r>
          </a:p>
          <a:p>
            <a:endParaRPr lang="en-US" sz="3000" dirty="0" smtClean="0"/>
          </a:p>
          <a:p>
            <a:pPr defTabSz="966612" eaLnBrk="1" fontAlgn="auto" hangingPunct="1">
              <a:spcBef>
                <a:spcPts val="0"/>
              </a:spcBef>
              <a:spcAft>
                <a:spcPts val="0"/>
              </a:spcAft>
              <a:defRPr/>
            </a:pPr>
            <a:r>
              <a:rPr lang="en-US" sz="3000" dirty="0" smtClean="0"/>
              <a:t>Also Scope 3 is where our suppliers effect GSA and all Federal Agencies per EO 13514.  This mandates that all Federal Agencies track their GHG and further provide plans to reduce their emissions.  We fully expect to see in the future requirements in RFQs and RFPs that will list evaluation factors that will not only include environmental items but also the emissions from that supplier as that will add to the agencies Scope three numbers.</a:t>
            </a:r>
          </a:p>
          <a:p>
            <a:pPr lvl="0"/>
            <a:endParaRPr lang="en-US" sz="3000" dirty="0" smtClean="0"/>
          </a:p>
          <a:p>
            <a:pPr lvl="0"/>
            <a:r>
              <a:rPr lang="en-US" sz="3000" dirty="0" smtClean="0"/>
              <a:t>EPA provides a free calculator that you can utilize to track your Greenhouse Gases.  You are welcome to use this one, 3</a:t>
            </a:r>
            <a:r>
              <a:rPr lang="en-US" sz="3000" baseline="30000" dirty="0" smtClean="0"/>
              <a:t>rd</a:t>
            </a:r>
            <a:r>
              <a:rPr lang="en-US" sz="3000" dirty="0" smtClean="0"/>
              <a:t> party companies or ones you create on your own.</a:t>
            </a:r>
          </a:p>
          <a:p>
            <a:pPr lvl="0"/>
            <a:endParaRPr lang="en-US" sz="3000" dirty="0" smtClean="0"/>
          </a:p>
          <a:p>
            <a:pPr lvl="0"/>
            <a:r>
              <a:rPr lang="en-US" sz="3000" dirty="0" smtClean="0"/>
              <a:t>Currently tracking carbon footprint or Greenhouse Gases is not mandatory for your GSA contract allow we have added it as a Category 3 question on the report card as to provide the ability to enhance the Report Card rating without any negative impact overall.</a:t>
            </a:r>
          </a:p>
        </p:txBody>
      </p:sp>
      <p:sp>
        <p:nvSpPr>
          <p:cNvPr id="4" name="Slide Number Placeholder 3"/>
          <p:cNvSpPr>
            <a:spLocks noGrp="1"/>
          </p:cNvSpPr>
          <p:nvPr>
            <p:ph type="sldNum" sz="quarter" idx="10"/>
          </p:nvPr>
        </p:nvSpPr>
        <p:spPr/>
        <p:txBody>
          <a:bodyPr/>
          <a:lstStyle/>
          <a:p>
            <a:fld id="{A06E71EF-A6EE-45BB-B495-A5A0CC4B1D7C}"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E750A227-74BD-4ABB-809B-0AA77DF0E094}" type="slidenum">
              <a:rPr lang="en-US" smtClean="0"/>
              <a:pPr/>
              <a:t>38</a:t>
            </a:fld>
            <a:endParaRPr lang="en-US"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r>
              <a:rPr lang="en-US" b="0" dirty="0" smtClean="0"/>
              <a:t>Let’s start</a:t>
            </a:r>
            <a:r>
              <a:rPr lang="en-US" b="0" baseline="0" dirty="0" smtClean="0"/>
              <a:t> with scope of your contract.  </a:t>
            </a:r>
            <a:r>
              <a:rPr lang="en-US" b="0" dirty="0" smtClean="0"/>
              <a:t>You are only allowed to sell products and services that fall within the Special Item Number (SIN) descriptions and the Scope of Work outlined in your Schedule contract.  Therefore, it is important that non-contract items are identified, as such, on all orders.  </a:t>
            </a:r>
          </a:p>
          <a:p>
            <a:pPr eaLnBrk="1" hangingPunct="1"/>
            <a:endParaRPr lang="en-US" b="0" dirty="0" smtClean="0"/>
          </a:p>
          <a:p>
            <a:pPr eaLnBrk="1" hangingPunct="1"/>
            <a:r>
              <a:rPr lang="en-US" b="0" dirty="0" smtClean="0"/>
              <a:t>Do not purposely or inadvertently represent non-contract items as being Schedule contract items. Non-contract items should be procured using open market procedures.  For that reason, you are doing a disservice to your federal customers when you violate the scope of your Multiple Award Schedule (MAS) contract because critical procurement requirements are not being satisfied.</a:t>
            </a:r>
          </a:p>
          <a:p>
            <a:pPr eaLnBrk="1" hangingPunct="1"/>
            <a:endParaRPr lang="en-US" b="0" dirty="0" smtClean="0"/>
          </a:p>
          <a:p>
            <a:pPr eaLnBrk="1" hangingPunct="1"/>
            <a:r>
              <a:rPr lang="en-US" b="0" dirty="0" smtClean="0"/>
              <a:t>Now</a:t>
            </a:r>
            <a:r>
              <a:rPr lang="en-US" b="0" baseline="0" dirty="0" smtClean="0"/>
              <a:t> let’s discuss how you can determine if you are within scope:</a:t>
            </a:r>
          </a:p>
          <a:p>
            <a:pPr eaLnBrk="1" hangingPunct="1"/>
            <a:endParaRPr lang="en-US" b="0" baseline="0" dirty="0" smtClean="0"/>
          </a:p>
          <a:p>
            <a:pPr eaLnBrk="1" hangingPunct="1">
              <a:buFont typeface="Arial" pitchFamily="34" charset="0"/>
              <a:buChar char="•"/>
            </a:pPr>
            <a:r>
              <a:rPr lang="en-US" b="0" baseline="0" dirty="0" smtClean="0"/>
              <a:t>  Is this offering within my awarded schedule?</a:t>
            </a:r>
          </a:p>
          <a:p>
            <a:pPr eaLnBrk="1" hangingPunct="1">
              <a:buFont typeface="Arial" pitchFamily="34" charset="0"/>
              <a:buChar char="•"/>
            </a:pPr>
            <a:r>
              <a:rPr lang="en-US" b="0" baseline="0" dirty="0" smtClean="0"/>
              <a:t>  Does this item fit within the Special Item Number (SIN) awarded under my Schedule? </a:t>
            </a:r>
          </a:p>
          <a:p>
            <a:pPr eaLnBrk="1" hangingPunct="1">
              <a:buFont typeface="Arial" pitchFamily="34" charset="0"/>
              <a:buChar char="•"/>
            </a:pPr>
            <a:r>
              <a:rPr lang="en-US" b="0" baseline="0" dirty="0" smtClean="0"/>
              <a:t>  Is this item currently approved on my GSA pricelist?</a:t>
            </a:r>
            <a:endParaRPr lang="en-US" b="0"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One of the best ways to determine if you are within scope of your current Schedule is by going to </a:t>
            </a:r>
            <a:r>
              <a:rPr lang="en-US" b="0" baseline="0" dirty="0" err="1" smtClean="0"/>
              <a:t>eLibrary</a:t>
            </a:r>
            <a:r>
              <a:rPr lang="en-US" b="0" baseline="0" dirty="0" smtClean="0"/>
              <a:t> and selecting your contract.  You can do this one of two ways: </a:t>
            </a:r>
          </a:p>
          <a:p>
            <a:pPr marL="241653" indent="-241653">
              <a:buAutoNum type="arabicParenR"/>
            </a:pPr>
            <a:r>
              <a:rPr lang="en-US" b="0" baseline="0" dirty="0" smtClean="0"/>
              <a:t>Look up your company’s specific GSA contract or </a:t>
            </a:r>
          </a:p>
          <a:p>
            <a:pPr marL="241653" indent="-241653">
              <a:buAutoNum type="arabicParenR"/>
            </a:pPr>
            <a:r>
              <a:rPr lang="en-US" b="0" baseline="0" dirty="0" smtClean="0"/>
              <a:t>Look up the type of schedule your contract falls under (example: the Automotive Superstore is Schedule 23 V)</a:t>
            </a:r>
            <a:endParaRPr lang="en-US" b="0" dirty="0" smtClean="0"/>
          </a:p>
          <a:p>
            <a:endParaRPr lang="en-US" dirty="0" smtClean="0"/>
          </a:p>
          <a:p>
            <a:r>
              <a:rPr lang="en-US" dirty="0" smtClean="0"/>
              <a:t>When</a:t>
            </a:r>
            <a:r>
              <a:rPr lang="en-US" baseline="0" dirty="0" smtClean="0"/>
              <a:t> you select the appropriate Schedule you can read the “SCOPE” of the actual Schedule.  Furthermore, this page will allow you to see all of the Special Item Numbers (under the Category heading) that available through the specific Schedule.  You can then use these descriptions to determine if your item is within “SCOPE” of the Special Item Number.</a:t>
            </a:r>
          </a:p>
          <a:p>
            <a:endParaRPr lang="en-US" baseline="0" dirty="0" smtClean="0"/>
          </a:p>
          <a:p>
            <a:r>
              <a:rPr lang="en-US" baseline="0" dirty="0" smtClean="0"/>
              <a:t>If you are still unsure about the scope of your contract you should always utilize your Procurement Contracting Officer for further assistance.</a:t>
            </a:r>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smtClean="0"/>
              <a:t>After</a:t>
            </a:r>
            <a:r>
              <a:rPr lang="en-US" baseline="0" dirty="0" smtClean="0"/>
              <a:t> you have completed the pre-award and your contract has been awarded, you will then enter into the post award portion of your contract life cycle. Post Award is defined as the work associated with the awarded contract after the award has occurred.</a:t>
            </a:r>
            <a:endParaRPr lang="en-US" dirty="0" smtClean="0"/>
          </a:p>
          <a:p>
            <a:endParaRPr lang="en-US" baseline="0" dirty="0" smtClean="0"/>
          </a:p>
          <a:p>
            <a:r>
              <a:rPr lang="en-US" baseline="0" dirty="0" smtClean="0"/>
              <a:t>In this section of the post award </a:t>
            </a:r>
            <a:r>
              <a:rPr lang="en-US" b="0" baseline="0" dirty="0" smtClean="0"/>
              <a:t>phase we will discuss what is success, the various GSA personnel involved, and requirements of your contract.</a:t>
            </a:r>
            <a:endParaRPr lang="en-US" b="0" dirty="0"/>
          </a:p>
        </p:txBody>
      </p:sp>
      <p:sp>
        <p:nvSpPr>
          <p:cNvPr id="4" name="Slide Number Placeholder 3"/>
          <p:cNvSpPr>
            <a:spLocks noGrp="1"/>
          </p:cNvSpPr>
          <p:nvPr>
            <p:ph type="sldNum" sz="quarter" idx="10"/>
          </p:nvPr>
        </p:nvSpPr>
        <p:spPr/>
        <p:txBody>
          <a:bodyPr/>
          <a:lstStyle/>
          <a:p>
            <a:fld id="{190D4783-69D9-46A0-88B4-1114F2A0FA9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Your pricelist should only contain those products or services that are within “SCOPE” of those definitions provided on the Schedule level and those on the Special Item Number (SIN) level.  This allows ordering activities to better find you and understand what you provide under your schedule.</a:t>
            </a:r>
          </a:p>
          <a:p>
            <a:endParaRPr lang="en-US" baseline="0" dirty="0" smtClean="0"/>
          </a:p>
          <a:p>
            <a:pPr>
              <a:lnSpc>
                <a:spcPct val="80000"/>
              </a:lnSpc>
            </a:pPr>
            <a:r>
              <a:rPr lang="en-US" b="0" dirty="0" smtClean="0"/>
              <a:t>Why it is important to only sell those products and services awarded under your contract?  First</a:t>
            </a:r>
            <a:r>
              <a:rPr lang="en-US" b="0" baseline="0" dirty="0" smtClean="0"/>
              <a:t> of all, it is imperative for GSA to maintain the integrity of the Schedules program, and secondly, it can protect you from any unintended consequences (such as misrepresenting yourself) that came come as a result of violating the scope your schedule.  </a:t>
            </a:r>
          </a:p>
          <a:p>
            <a:pPr>
              <a:lnSpc>
                <a:spcPct val="80000"/>
              </a:lnSpc>
            </a:pPr>
            <a:endParaRPr lang="en-US" b="0" baseline="0" dirty="0" smtClean="0"/>
          </a:p>
          <a:p>
            <a:pPr>
              <a:lnSpc>
                <a:spcPct val="80000"/>
              </a:lnSpc>
            </a:pPr>
            <a:r>
              <a:rPr lang="en-US" b="0" dirty="0" smtClean="0"/>
              <a:t>Overall, we have a strong commitment to you and to our ordering activities that GSA contracting vehicles are being used properly,</a:t>
            </a:r>
            <a:r>
              <a:rPr lang="en-US" b="0" baseline="0" dirty="0" smtClean="0"/>
              <a:t> hence the importance of maintaining scope adherence of each of the schedule vehicles.</a:t>
            </a:r>
            <a:r>
              <a:rPr lang="en-US" b="0" dirty="0" smtClean="0"/>
              <a:t>  </a:t>
            </a:r>
          </a:p>
          <a:p>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629ACC38-FC3C-4E36-83EE-9026884D39F4}" type="slidenum">
              <a:rPr lang="en-US" smtClean="0"/>
              <a:pPr/>
              <a:t>41</a:t>
            </a:fld>
            <a:endParaRPr lang="en-US"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r>
              <a:rPr lang="en-US" dirty="0" smtClean="0"/>
              <a:t>There are a number of alternatives that are available to you so that you can remain competitive, while still complying with the terms and conditions of your contract.  One option is to submit a proposal to obtain one or more Schedule contracts, assuming that there are Schedules available that cover the products and services that you want to offer.  A couple of other alternatives are participating in Contractor Team Arrangements (CTAs), or requesting a modification to add or remove products and services to your existing schedule contract.  </a:t>
            </a:r>
          </a:p>
          <a:p>
            <a:pPr eaLnBrk="1" hangingPunct="1"/>
            <a:endParaRPr lang="en-US" dirty="0" smtClean="0"/>
          </a:p>
          <a:p>
            <a:pPr eaLnBrk="1" hangingPunct="1"/>
            <a:r>
              <a:rPr lang="en-US" baseline="0" dirty="0" smtClean="0"/>
              <a:t>Later in this presentation we will review CTAs and the modification process </a:t>
            </a: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smtClean="0"/>
              <a:t>The Basis of Award (BOA) customer relationship results from the final negotiations.  GSA and all schedule contractors agree to a basis of award customer relationship when the GSA schedule contract is finalized.  This BOA pricing relationship is usually explained on the Standard Form 1449 in the first pages of your signed GSA contract. Some contracts refer to the BOA relationship as the pricing relationship tied to the price reductions clause of the contract.  Other contracts may use some other similar language to explain the BOA relationship.  Please review your specific GSA contract to ensure you are aware of the BOA relationship or in your contract.  </a:t>
            </a:r>
          </a:p>
          <a:p>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you established your approved GSA pricing</a:t>
            </a:r>
            <a:r>
              <a:rPr lang="en-US" baseline="0" dirty="0" smtClean="0"/>
              <a:t> this was based of a Basis of Award Customer.  Now this customer changes dependant on the company.  This can be a specific customer or a group of customers that you provide discounted pricing to.  Your GSA pricing is discount will either equal or greater than this discount provided to your Basis of Award Customer.  This then creates a relationship between this customer or group of customers and your GSA pricing.  You should always be aware of what this relationship is and how it was established you have agreed to ensure that this relationship is upheld.</a:t>
            </a:r>
          </a:p>
          <a:p>
            <a:endParaRPr lang="en-US" baseline="0" dirty="0" smtClean="0"/>
          </a:p>
          <a:p>
            <a:pPr defTabSz="966612">
              <a:defRPr/>
            </a:pPr>
            <a:r>
              <a:rPr lang="en-US" dirty="0" smtClean="0"/>
              <a:t>GSA highly recommends having a system or process in place to monitor the BOA discount relationship in the contract to ensure our customers are being charged the correct contract pricing throughout the contract.   During the CAV, your IOA will verify that you understand your Basis of Award relationship and the price reductions clause, and that you have a system in place to maintain the discount relationship between the BOA customer(s) identified in your contract and the discount to your GSA contract customers.  </a:t>
            </a:r>
          </a:p>
          <a:p>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0BD93321-B4B4-4B5F-9233-CB3B172A49B1}" type="slidenum">
              <a:rPr lang="en-US" smtClean="0"/>
              <a:pPr/>
              <a:t>44</a:t>
            </a:fld>
            <a:endParaRPr 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r>
              <a:rPr lang="en-US" dirty="0" smtClean="0"/>
              <a:t>Here is a specific example of a Basis of Award (BOA) relationship in a GSA contract.  </a:t>
            </a:r>
          </a:p>
          <a:p>
            <a:pPr eaLnBrk="1" hangingPunct="1"/>
            <a:endParaRPr lang="en-US" dirty="0" smtClean="0"/>
          </a:p>
          <a:p>
            <a:pPr eaLnBrk="1" hangingPunct="1"/>
            <a:r>
              <a:rPr lang="en-US" dirty="0" smtClean="0"/>
              <a:t>A contractor with the BOA relationship shown in this example would disrupt the BOA customer relationship if XYZ Company was extended a 20% discount and none of the exceptions described in the price reductions clause applied to the situation.  The price reductions clause explains the steps the contractor needs to perform now that the BOA relationship has been disrupted.  There are exceptions to the price reductions clause that might apply to this situation and therefore not disrupt the BOA pricing relationship.  </a:t>
            </a:r>
          </a:p>
          <a:p>
            <a:pPr eaLnBrk="1" hangingPunct="1"/>
            <a:endParaRPr lang="en-US" dirty="0" smtClean="0"/>
          </a:p>
          <a:p>
            <a:pPr eaLnBrk="1" hangingPunct="1"/>
            <a:r>
              <a:rPr lang="en-US" dirty="0" smtClean="0"/>
              <a:t>Again, the language used to describe the BOA relationship in your contract is going to be different than the example shown.  The example used on this slide is used to generically illustrate the relationship between the BOA relationship and the price reductions clause.  Your specific BOA relationship might have different pricing relationships for specific products or services.  Your contract also might name several customers or a specific customer classification such as all national accounts as the BOA customer.  This is why is it vital to review your contract to understand the specific BOA relationship in your contract.  </a:t>
            </a:r>
          </a:p>
          <a:p>
            <a:pPr eaLnBrk="1" hangingPunct="1"/>
            <a:endParaRPr lang="en-US" dirty="0" smtClean="0"/>
          </a:p>
          <a:p>
            <a:pPr eaLnBrk="1" hangingPunct="1"/>
            <a:r>
              <a:rPr lang="en-US" dirty="0" smtClean="0"/>
              <a:t>Refer to the BOA relationship and price reductions clause in your contract for your</a:t>
            </a:r>
            <a:r>
              <a:rPr lang="en-US" baseline="0" dirty="0" smtClean="0"/>
              <a:t> specific BOA</a:t>
            </a:r>
            <a:r>
              <a:rPr lang="en-US" dirty="0" smtClean="0"/>
              <a:t>.  Also if you have any questions regarding this</a:t>
            </a:r>
            <a:r>
              <a:rPr lang="en-US" baseline="0" dirty="0" smtClean="0"/>
              <a:t> you should contact your Procurement Contracting Officer.</a:t>
            </a:r>
            <a:endParaRPr lang="en-US" dirty="0" smtClean="0"/>
          </a:p>
          <a:p>
            <a:pPr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a:t>
            </a:r>
            <a:r>
              <a:rPr lang="en-US" baseline="0" dirty="0" smtClean="0"/>
              <a:t> being</a:t>
            </a:r>
            <a:r>
              <a:rPr lang="en-US" dirty="0" smtClean="0"/>
              <a:t> awarded a Schedules</a:t>
            </a:r>
            <a:r>
              <a:rPr lang="en-US" baseline="0" dirty="0" smtClean="0"/>
              <a:t> contract, GSA is stating to ordering activities that your prices are fair and reasonable.  It is your responsibility to provide that approved pricing to all ordering activities.</a:t>
            </a:r>
          </a:p>
          <a:p>
            <a:endParaRPr lang="en-US" baseline="0" dirty="0" smtClean="0"/>
          </a:p>
          <a:p>
            <a:pPr defTabSz="966612">
              <a:defRPr/>
            </a:pPr>
            <a:r>
              <a:rPr lang="en-US" dirty="0" smtClean="0"/>
              <a:t>To be more competitive, you can offer one-time, spot discounts from established Schedule contract prices.  You can give the ordering federal agency a discount without passing that discount on to all GSA Schedule users.  However, if you can afford to repeatedly offer discounts to your customers, this may indicate to GSA that we need to renegotiate your contract prices for subsequent option periods.  </a:t>
            </a:r>
          </a:p>
          <a:p>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0" dirty="0" smtClean="0"/>
              <a:t>Next , we will discuss</a:t>
            </a:r>
            <a:r>
              <a:rPr lang="en-US" b="0" baseline="0" dirty="0" smtClean="0"/>
              <a:t> t</a:t>
            </a:r>
            <a:r>
              <a:rPr lang="en-US" b="0" dirty="0" smtClean="0"/>
              <a:t>he Trade Agreements Act commonly referred to as TAA.</a:t>
            </a:r>
            <a:r>
              <a:rPr lang="en-US" b="0" baseline="0" dirty="0" smtClean="0"/>
              <a:t>   TAA</a:t>
            </a:r>
            <a:r>
              <a:rPr lang="en-US" b="0" dirty="0" smtClean="0"/>
              <a:t> is the overarching statute implementing a number of trade agreements and other trade initiatives.  It is in the government’s best interest to encourage other countries to engage in trade agreements to expand opportunities for the commerce of the U.S. in international trade.  Doing so promotes the health of both the U.S. and global economies.</a:t>
            </a:r>
          </a:p>
          <a:p>
            <a:endParaRPr lang="en-US" b="0" dirty="0" smtClean="0"/>
          </a:p>
          <a:p>
            <a:pPr defTabSz="966612">
              <a:defRPr/>
            </a:pPr>
            <a:r>
              <a:rPr lang="en-US" b="0" dirty="0" smtClean="0"/>
              <a:t>The TAA is applicable to all Schedule contracts.  The Trade Agreements clause is contained in your contract.  If you offer products, you were required</a:t>
            </a:r>
            <a:r>
              <a:rPr lang="en-US" b="0" baseline="0" dirty="0" smtClean="0"/>
              <a:t> </a:t>
            </a:r>
            <a:r>
              <a:rPr lang="en-US" b="0" dirty="0" smtClean="0"/>
              <a:t>to fill out the Trade</a:t>
            </a:r>
            <a:r>
              <a:rPr lang="en-US" b="0" baseline="0" dirty="0" smtClean="0"/>
              <a:t> Agreements</a:t>
            </a:r>
            <a:r>
              <a:rPr lang="en-US" b="0" dirty="0" smtClean="0"/>
              <a:t> Certificate as well.  By virtue of having the clause in your contract and filling out the Trade Agreements certificate, if applicable, you have agreed to provide the government with only U.S-made or designated country end products. Designated countries include those listed by the TAA clause.  It is important to point out that this list of countries is not static—countries can change depending upon newly instituted trade agreements or abolishment of others. </a:t>
            </a:r>
          </a:p>
          <a:p>
            <a:pPr defTabSz="966612">
              <a:defRPr/>
            </a:pPr>
            <a:endParaRPr lang="en-US" b="0" dirty="0" smtClean="0"/>
          </a:p>
          <a:p>
            <a:pPr defTabSz="966612">
              <a:defRPr/>
            </a:pPr>
            <a:r>
              <a:rPr lang="en-US" dirty="0" smtClean="0"/>
              <a:t>You can find a list of all compliant</a:t>
            </a:r>
            <a:r>
              <a:rPr lang="en-US" baseline="0" dirty="0" smtClean="0"/>
              <a:t> countries in the Federal Acquisition Regulations Part 25, </a:t>
            </a:r>
            <a:r>
              <a:rPr lang="en-US" b="0" baseline="0" dirty="0" smtClean="0"/>
              <a:t>more specifically in the Definitions section under </a:t>
            </a:r>
            <a:r>
              <a:rPr lang="en-US" b="0" baseline="0" dirty="0" err="1" smtClean="0"/>
              <a:t>SubPart</a:t>
            </a:r>
            <a:r>
              <a:rPr lang="en-US" b="0" baseline="0" dirty="0" smtClean="0"/>
              <a:t> 25.003.  The web address for this list is https://www.acquisition.gov/far/current/html/Subpart%2025_1.html</a:t>
            </a:r>
            <a:endParaRPr lang="en-US" b="0" dirty="0" smtClean="0"/>
          </a:p>
          <a:p>
            <a:pPr defTabSz="966612">
              <a:defRPr/>
            </a:pPr>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4260AB0E-4253-425A-BAA8-34812F766C9C}" type="slidenum">
              <a:rPr lang="en-US" smtClean="0"/>
              <a:pPr/>
              <a:t>47</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r>
              <a:rPr lang="en-US" dirty="0" smtClean="0"/>
              <a:t>When dealing with supplies, an article needs to be either--</a:t>
            </a:r>
          </a:p>
          <a:p>
            <a:pPr eaLnBrk="1" hangingPunct="1"/>
            <a:r>
              <a:rPr lang="en-US" dirty="0" smtClean="0"/>
              <a:t>1) Wholly the growth, product, or manufacturer of the subject country; or</a:t>
            </a:r>
          </a:p>
          <a:p>
            <a:pPr eaLnBrk="1" hangingPunct="1"/>
            <a:r>
              <a:rPr lang="en-US" dirty="0" smtClean="0"/>
              <a:t>2) In the case of an article that consists in whole or in part of materials from another country, has been substantially transformed in the subject country into a new and different article of commerce with a name, character, or use distinct from that of the article or articles from which it was transformed.  </a:t>
            </a:r>
          </a:p>
          <a:p>
            <a:pPr eaLnBrk="1" hangingPunct="1"/>
            <a:endParaRPr lang="en-US" dirty="0" smtClean="0"/>
          </a:p>
          <a:p>
            <a:pPr eaLnBrk="1" hangingPunct="1"/>
            <a:r>
              <a:rPr lang="en-US" dirty="0" smtClean="0"/>
              <a:t>Remember, that</a:t>
            </a:r>
            <a:r>
              <a:rPr lang="en-US" baseline="0" dirty="0" smtClean="0"/>
              <a:t> it is the contractor’s responsibility to</a:t>
            </a:r>
            <a:r>
              <a:rPr lang="en-US" dirty="0" smtClean="0"/>
              <a:t> demonstrate whether or not an items has been substantially transformed.</a:t>
            </a:r>
            <a:endParaRPr lang="en-US" i="1" dirty="0" smtClean="0"/>
          </a:p>
          <a:p>
            <a:pPr eaLnBrk="1" hangingPunct="1"/>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6307F096-2F05-4F82-BCDC-5A8A5EC9E5F9}" type="slidenum">
              <a:rPr lang="en-US" smtClean="0"/>
              <a:pPr/>
              <a:t>48</a:t>
            </a:fld>
            <a:endParaRPr lang="en-US"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r>
              <a:rPr lang="en-US" dirty="0" smtClean="0"/>
              <a:t>All MAS contractors providing services need to be sure the country where their company has been established is the U.S. or a designated country. </a:t>
            </a:r>
          </a:p>
          <a:p>
            <a:pPr eaLnBrk="1" hangingPunct="1"/>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6307F096-2F05-4F82-BCDC-5A8A5EC9E5F9}" type="slidenum">
              <a:rPr lang="en-US" smtClean="0"/>
              <a:pPr/>
              <a:t>49</a:t>
            </a:fld>
            <a:endParaRPr lang="en-US"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r>
              <a:rPr lang="en-US" b="0" dirty="0" smtClean="0"/>
              <a:t>Review your price list and your </a:t>
            </a:r>
            <a:r>
              <a:rPr lang="en-US" b="0" i="1" dirty="0" smtClean="0"/>
              <a:t>GSA Advantage!</a:t>
            </a:r>
            <a:r>
              <a:rPr lang="en-US" b="0" dirty="0" smtClean="0"/>
              <a:t> file to see if all of your items are in compliance with the TAA.  In addition, make sure that the country of origin listed in </a:t>
            </a:r>
            <a:r>
              <a:rPr lang="en-US" b="0" i="1" dirty="0" smtClean="0"/>
              <a:t>GSA Advantage!</a:t>
            </a:r>
            <a:r>
              <a:rPr lang="en-US" b="0" dirty="0" smtClean="0"/>
              <a:t> is an accurate representation of where the item is manufactured.  Notify your Procurement Contracting Officer (PCO) if you identify any noncompliant items so that they can be removed from your price list immediately.</a:t>
            </a:r>
          </a:p>
          <a:p>
            <a:pPr eaLnBrk="1" hangingPunct="1"/>
            <a:endParaRPr lang="en-US" b="0" dirty="0" smtClean="0"/>
          </a:p>
          <a:p>
            <a:pPr eaLnBrk="1" hangingPunct="1"/>
            <a:r>
              <a:rPr lang="en-US" b="0" dirty="0" smtClean="0"/>
              <a:t>Having a system in place to monitor country of origin is not a contractual requirement; however, compliance with the TAA is mandatory.  Therefore, we recommend having some sort of a system or process in place to track the origin of your products to protect yourself, GSA, and the federal community.  Compliance with the TAA is a report card element, but more importantly, compliance will minimize the risk that you and your company face any serious, negative consequences.  </a:t>
            </a:r>
            <a:r>
              <a:rPr lang="en-US" b="0" dirty="0" smtClean="0">
                <a:solidFill>
                  <a:srgbClr val="FF0000"/>
                </a:solidFill>
              </a:rPr>
              <a:t>Your Industrial</a:t>
            </a:r>
            <a:r>
              <a:rPr lang="en-US" b="0" baseline="0" dirty="0" smtClean="0">
                <a:solidFill>
                  <a:srgbClr val="FF0000"/>
                </a:solidFill>
              </a:rPr>
              <a:t> </a:t>
            </a:r>
            <a:r>
              <a:rPr lang="en-US" b="0" dirty="0" smtClean="0">
                <a:solidFill>
                  <a:srgbClr val="FF0000"/>
                </a:solidFill>
              </a:rPr>
              <a:t>Operations Analyst may ask for country of origin documentation, including any processes or procedures that you have in place, to determine whether or not you are able to demonstrate compliance with the TAA.  Please be prepared to present this information during the Contractor Assistance Visit. </a:t>
            </a:r>
          </a:p>
          <a:p>
            <a:pPr eaLnBrk="1" hangingPunct="1"/>
            <a:endParaRPr lang="en-US" b="0" dirty="0" smtClean="0">
              <a:solidFill>
                <a:srgbClr val="FF0000"/>
              </a:solidFill>
            </a:endParaRPr>
          </a:p>
          <a:p>
            <a:pPr eaLnBrk="1" hangingPunct="1"/>
            <a:r>
              <a:rPr lang="en-US" b="0" dirty="0" smtClean="0">
                <a:solidFill>
                  <a:srgbClr val="FF0000"/>
                </a:solidFill>
              </a:rPr>
              <a:t>Maintaining constant compliance with the TAA is a serious matter and numerous companies have lost millions of dollars due to TAA compliance issues;</a:t>
            </a:r>
            <a:r>
              <a:rPr lang="en-US" b="0" baseline="0" dirty="0" smtClean="0">
                <a:solidFill>
                  <a:srgbClr val="FF0000"/>
                </a:solidFill>
              </a:rPr>
              <a:t> t</a:t>
            </a:r>
            <a:r>
              <a:rPr lang="en-US" b="0" dirty="0" smtClean="0">
                <a:solidFill>
                  <a:srgbClr val="FF0000"/>
                </a:solidFill>
              </a:rPr>
              <a:t>herefore, please do not take TAA compliance lightly or undermine the possibility of serious consequences that could arise. </a:t>
            </a:r>
            <a:r>
              <a:rPr lang="en-US" b="0" dirty="0" smtClean="0"/>
              <a:t>Please remember that it is your ultimate responsibility to remain in compliance with the TAA over the life of your contract.</a:t>
            </a:r>
          </a:p>
          <a:p>
            <a:pPr eaLnBrk="1" hangingPunct="1"/>
            <a:endParaRPr lang="en-US" dirty="0" smtClean="0">
              <a:solidFill>
                <a:srgbClr val="FF0000"/>
              </a:solidFill>
            </a:endParaRPr>
          </a:p>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eaLnBrk="1" hangingPunct="1"/>
            <a:r>
              <a:rPr lang="en-US" dirty="0" smtClean="0"/>
              <a:t>Let’s talk about “success.” </a:t>
            </a:r>
          </a:p>
          <a:p>
            <a:pPr eaLnBrk="1" hangingPunct="1"/>
            <a:r>
              <a:rPr lang="en-US" dirty="0" smtClean="0"/>
              <a:t>To the customer, success occurs when quality products and services are delivered on time and at, or under budget, and their needs are satisfied.</a:t>
            </a:r>
          </a:p>
          <a:p>
            <a:pPr eaLnBrk="1" hangingPunct="1"/>
            <a:endParaRPr lang="en-US" dirty="0" smtClean="0"/>
          </a:p>
          <a:p>
            <a:pPr eaLnBrk="1" hangingPunct="1"/>
            <a:r>
              <a:rPr lang="en-US" dirty="0" smtClean="0"/>
              <a:t>To the contractor, Success is about generating sales, making a fair profit, and growing as a business. </a:t>
            </a:r>
          </a:p>
          <a:p>
            <a:pPr eaLnBrk="1" hangingPunct="1"/>
            <a:endParaRPr lang="en-US" dirty="0" smtClean="0"/>
          </a:p>
          <a:p>
            <a:pPr eaLnBrk="1" hangingPunct="1"/>
            <a:r>
              <a:rPr lang="en-US" dirty="0" smtClean="0"/>
              <a:t>To GSA, success occurs when the right product and service has been offered, delivered on time, and procured at or below contract price.  GSA’s definition of success also includes full compliance with all contract terms and conditions.  </a:t>
            </a:r>
          </a:p>
          <a:p>
            <a:pPr eaLnBrk="1" hangingPunct="1"/>
            <a:endParaRPr lang="en-US" dirty="0" smtClean="0"/>
          </a:p>
          <a:p>
            <a:pPr eaLnBrk="1" hangingPunct="1"/>
            <a:r>
              <a:rPr lang="en-US" dirty="0" smtClean="0"/>
              <a:t>Prior to submitting your offer to GSA, you should have developed some kind of compliance plan to make sure that you had the necessary systems and processes in place to monitor the many Terms and Conditions in your contract.  If you didn’t do that, you need to start thinking about constructing a plan today—hopefully this webinar will assist you.</a:t>
            </a:r>
          </a:p>
          <a:p>
            <a:pPr eaLnBrk="1" hangingPunct="1"/>
            <a:endParaRPr lang="en-US" dirty="0" smtClean="0"/>
          </a:p>
          <a:p>
            <a:pPr eaLnBrk="1" hangingPunct="1"/>
            <a:r>
              <a:rPr lang="en-US" dirty="0" smtClean="0"/>
              <a:t>Again, GSA is here to help you become a successful contractor.  Let’s introduce you to the people who will help you make that a reality.</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190D4783-69D9-46A0-88B4-1114F2A0FA9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915F5DE6-591B-465F-9C4F-B9B0E135B17D}" type="slidenum">
              <a:rPr lang="en-US" smtClean="0"/>
              <a:pPr/>
              <a:t>50</a:t>
            </a:fld>
            <a:endParaRPr lang="en-US"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next section we will discuss is Subcontracting Plans and Reports.  </a:t>
            </a:r>
          </a:p>
          <a:p>
            <a:pPr eaLnBrk="1" hangingPunct="1"/>
            <a:endParaRPr lang="en-US" baseline="0" dirty="0" smtClean="0"/>
          </a:p>
          <a:p>
            <a:pPr eaLnBrk="1" hangingPunct="1"/>
            <a:r>
              <a:rPr lang="en-US" dirty="0" smtClean="0"/>
              <a:t>Large businesses, as determined by the parameters set forth in your Schedule contract, are required by law to establish goals for awarding subcontracts to qualified small businesses.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As a large business, you have the responsibility to submit subcontracting reports to GSA.  This is done electronically on the Electronic Subcontracting Reporting System, called eSRS.  You’ll need to check the system to see what kind of report you need to submit based on the type of subcontracting plan that you have.  This will also determine when the report is due to GSA. Check out the eSRS website for more information.  </a:t>
            </a:r>
          </a:p>
          <a:p>
            <a:pPr eaLnBrk="1" hangingPunct="1"/>
            <a:endParaRPr lang="en-US" dirty="0" smtClean="0"/>
          </a:p>
          <a:p>
            <a:pPr eaLnBrk="1" hangingPunct="1"/>
            <a:r>
              <a:rPr lang="en-US" dirty="0" smtClean="0"/>
              <a:t>Please note that subcontracting goals are not a requirement for small businesses.  </a:t>
            </a:r>
          </a:p>
          <a:p>
            <a:endParaRPr lang="en-US" dirty="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A modification is any change made to your MAS contract.  Modifications fall into two categories, those</a:t>
            </a:r>
            <a:r>
              <a:rPr lang="en-US" baseline="0" dirty="0" smtClean="0"/>
              <a:t> initiated by you the contractor or those initiated by GSA</a:t>
            </a:r>
            <a:r>
              <a:rPr lang="en-US" dirty="0" smtClean="0"/>
              <a:t>.  Those modifications issued by the government generally directs the contractor to accomplish a specific action.  A contractor</a:t>
            </a:r>
            <a:r>
              <a:rPr lang="en-US" baseline="0" dirty="0" smtClean="0"/>
              <a:t> initiated</a:t>
            </a:r>
            <a:r>
              <a:rPr lang="en-US" dirty="0" smtClean="0"/>
              <a:t> modification  represents a mutual agreement of the parties to a course of action or change in the performance requirements.  </a:t>
            </a:r>
            <a:endParaRPr lang="en-US" b="1" dirty="0" smtClean="0"/>
          </a:p>
          <a:p>
            <a:pPr eaLnBrk="1" hangingPunct="1"/>
            <a:endParaRPr lang="en-US" b="0" dirty="0" smtClean="0"/>
          </a:p>
          <a:p>
            <a:pPr eaLnBrk="1" hangingPunct="1"/>
            <a:r>
              <a:rPr lang="en-US" b="0" dirty="0" smtClean="0"/>
              <a:t>Your GSA contract will prove to be more valuable to you if you take good care of it.  That’s why it’s so important to keep your contract up-to-date with the help of modifications.  You should work with your Procurement Contracting</a:t>
            </a:r>
            <a:r>
              <a:rPr lang="en-US" b="0" baseline="0" dirty="0" smtClean="0"/>
              <a:t> </a:t>
            </a:r>
            <a:r>
              <a:rPr lang="en-US" b="0" dirty="0" smtClean="0"/>
              <a:t>Officer to adjust your prices in accordance with the terms and conditions of your contract.</a:t>
            </a:r>
            <a:r>
              <a:rPr lang="en-US" b="0" baseline="0" dirty="0" smtClean="0"/>
              <a:t>  M</a:t>
            </a:r>
            <a:r>
              <a:rPr lang="en-US" b="0" dirty="0" smtClean="0"/>
              <a:t>aintain the overall health of your contract by removing obsolete items or labor categories and adding new ones.</a:t>
            </a:r>
            <a:r>
              <a:rPr lang="en-US" b="0" baseline="0" dirty="0" smtClean="0"/>
              <a:t>  M</a:t>
            </a:r>
            <a:r>
              <a:rPr lang="en-US" b="0" dirty="0" smtClean="0"/>
              <a:t>ake sure your customers and GSA know what your legal name is</a:t>
            </a:r>
            <a:r>
              <a:rPr lang="en-US" b="0" baseline="0" dirty="0" smtClean="0"/>
              <a:t> and</a:t>
            </a:r>
            <a:r>
              <a:rPr lang="en-US" b="0" dirty="0" smtClean="0"/>
              <a:t> update your contact information so that you can be reached! </a:t>
            </a:r>
          </a:p>
          <a:p>
            <a:pPr eaLnBrk="1" hangingPunct="1"/>
            <a:endParaRPr lang="en-US" b="0" dirty="0" smtClean="0"/>
          </a:p>
          <a:p>
            <a:pPr eaLnBrk="1" hangingPunct="1"/>
            <a:r>
              <a:rPr lang="en-US" b="0" dirty="0" smtClean="0"/>
              <a:t>We’ll talk about each of these actions in turn, but first let’s look at how you submit a modification request.</a:t>
            </a:r>
          </a:p>
        </p:txBody>
      </p:sp>
      <p:sp>
        <p:nvSpPr>
          <p:cNvPr id="4" name="Slide Number Placeholder 3"/>
          <p:cNvSpPr>
            <a:spLocks noGrp="1"/>
          </p:cNvSpPr>
          <p:nvPr>
            <p:ph type="sldNum" sz="quarter" idx="10"/>
          </p:nvPr>
        </p:nvSpPr>
        <p:spPr/>
        <p:txBody>
          <a:bodyPr/>
          <a:lstStyle/>
          <a:p>
            <a:fld id="{A06E71EF-A6EE-45BB-B495-A5A0CC4B1D7C}"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0" dirty="0" smtClean="0"/>
              <a:t>Mass modifications are GSA initiated modifications that occur when a uniform change occurs Schedule-wide.  A prime example of this occurrence is when refreshes to the terms and conditions of a solicitation are issued.  </a:t>
            </a:r>
          </a:p>
          <a:p>
            <a:pPr eaLnBrk="1" hangingPunct="1"/>
            <a:endParaRPr lang="en-US" b="0" dirty="0" smtClean="0"/>
          </a:p>
          <a:p>
            <a:pPr eaLnBrk="1" hangingPunct="1"/>
            <a:r>
              <a:rPr lang="en-US" b="0" dirty="0" smtClean="0"/>
              <a:t>Mass </a:t>
            </a:r>
            <a:r>
              <a:rPr lang="en-US" b="0" dirty="0" err="1" smtClean="0"/>
              <a:t>Mods</a:t>
            </a:r>
            <a:r>
              <a:rPr lang="en-US" b="0" dirty="0" smtClean="0"/>
              <a:t> allow acquisition centers to access large segments of the contractor population with ease.  When a Mass Mod is issued, your</a:t>
            </a:r>
            <a:r>
              <a:rPr lang="en-US" b="0" baseline="0" dirty="0" smtClean="0"/>
              <a:t> </a:t>
            </a:r>
            <a:r>
              <a:rPr lang="en-US" b="0" dirty="0" smtClean="0"/>
              <a:t>Contract Administrator</a:t>
            </a:r>
            <a:r>
              <a:rPr lang="en-US" b="0" baseline="0" dirty="0" smtClean="0"/>
              <a:t> on file with GSA is </a:t>
            </a:r>
            <a:r>
              <a:rPr lang="en-US" b="0" dirty="0" smtClean="0"/>
              <a:t>notified via email.  The email contains a unique PIN that allows you to access and accept the modification, and a direct hyperlink to a portion of the Vendor Support Center website</a:t>
            </a:r>
            <a:r>
              <a:rPr lang="en-US" b="0" baseline="0" dirty="0" smtClean="0"/>
              <a:t> </a:t>
            </a:r>
            <a:r>
              <a:rPr lang="en-US" b="0" dirty="0" smtClean="0"/>
              <a:t>where the Mass Modification can be found.  </a:t>
            </a:r>
          </a:p>
          <a:p>
            <a:pPr eaLnBrk="1" hangingPunct="1"/>
            <a:endParaRPr lang="en-US" b="0" dirty="0" smtClean="0"/>
          </a:p>
          <a:p>
            <a:pPr eaLnBrk="1" hangingPunct="1"/>
            <a:r>
              <a:rPr lang="en-US" b="0" dirty="0" smtClean="0"/>
              <a:t>The website contains detailed information on the background, purpose and implications of each modification.  At the conclusion, you will be asked to enter your PIN and other verification information to accept or decline the modification.</a:t>
            </a:r>
          </a:p>
          <a:p>
            <a:pPr eaLnBrk="1" hangingPunct="1"/>
            <a:endParaRPr lang="en-US" b="0" dirty="0" smtClean="0"/>
          </a:p>
          <a:p>
            <a:pPr eaLnBrk="1" hangingPunct="1"/>
            <a:r>
              <a:rPr lang="en-US" b="0" dirty="0" smtClean="0"/>
              <a:t>Upon execution, a confirmation email containing a printable Standard Form 30 is sent to you.  A copy is also sent to your PCO and ACO. </a:t>
            </a:r>
          </a:p>
          <a:p>
            <a:endParaRPr lang="en-US" b="0"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0" dirty="0" smtClean="0"/>
              <a:t>When you</a:t>
            </a:r>
            <a:r>
              <a:rPr lang="en-US" b="0" baseline="0" dirty="0" smtClean="0"/>
              <a:t> as a MAS contractor wants to initiate a modification to your contract, this will be completed through </a:t>
            </a:r>
            <a:r>
              <a:rPr lang="en-US" b="0" baseline="0" dirty="0" err="1" smtClean="0"/>
              <a:t>eMod</a:t>
            </a:r>
            <a:r>
              <a:rPr lang="en-US" b="0" baseline="0" dirty="0" smtClean="0"/>
              <a:t>.</a:t>
            </a:r>
            <a:endParaRPr lang="en-US" b="0" dirty="0" smtClean="0"/>
          </a:p>
          <a:p>
            <a:endParaRPr lang="en-US" b="0" dirty="0" smtClean="0"/>
          </a:p>
          <a:p>
            <a:r>
              <a:rPr lang="en-US" b="0" dirty="0" smtClean="0"/>
              <a:t>What is </a:t>
            </a:r>
            <a:r>
              <a:rPr lang="en-US" b="0" dirty="0" err="1" smtClean="0"/>
              <a:t>eMod</a:t>
            </a:r>
            <a:r>
              <a:rPr lang="en-US" b="0" dirty="0" smtClean="0"/>
              <a:t>?</a:t>
            </a:r>
          </a:p>
          <a:p>
            <a:endParaRPr lang="en-US" b="0" dirty="0" smtClean="0"/>
          </a:p>
          <a:p>
            <a:r>
              <a:rPr lang="en-US" b="0" dirty="0" err="1" smtClean="0"/>
              <a:t>eMod</a:t>
            </a:r>
            <a:r>
              <a:rPr lang="en-US" b="0" dirty="0" smtClean="0"/>
              <a:t> is a web-based application that allows MAS contractors to electronically prepare and submit contract modifications to FAS.  Currently</a:t>
            </a:r>
            <a:r>
              <a:rPr lang="en-US" b="0" baseline="0" dirty="0" smtClean="0"/>
              <a:t> all contractor </a:t>
            </a:r>
            <a:r>
              <a:rPr lang="en-US" b="0" baseline="0" smtClean="0"/>
              <a:t>initiated modifications should </a:t>
            </a:r>
            <a:r>
              <a:rPr lang="en-US" b="0" baseline="0" dirty="0" smtClean="0"/>
              <a:t>be completed through </a:t>
            </a:r>
            <a:r>
              <a:rPr lang="en-US" b="0" baseline="0" dirty="0" err="1" smtClean="0"/>
              <a:t>eMod</a:t>
            </a:r>
            <a:r>
              <a:rPr lang="en-US" b="0" baseline="0" dirty="0" smtClean="0"/>
              <a:t>.</a:t>
            </a:r>
            <a:endParaRPr lang="en-US" b="0" dirty="0" smtClean="0"/>
          </a:p>
          <a:p>
            <a:endParaRPr lang="en-US" b="0" dirty="0" smtClean="0"/>
          </a:p>
          <a:p>
            <a:r>
              <a:rPr lang="en-US" b="0" dirty="0" smtClean="0"/>
              <a:t>On the </a:t>
            </a:r>
            <a:r>
              <a:rPr lang="en-US" b="0" dirty="0" err="1" smtClean="0"/>
              <a:t>eOffer</a:t>
            </a:r>
            <a:r>
              <a:rPr lang="en-US" b="0" dirty="0" smtClean="0"/>
              <a:t>/</a:t>
            </a:r>
            <a:r>
              <a:rPr lang="en-US" b="0" dirty="0" err="1" smtClean="0"/>
              <a:t>eMod</a:t>
            </a:r>
            <a:r>
              <a:rPr lang="en-US" b="0" baseline="0" dirty="0" smtClean="0"/>
              <a:t> website you will be able to view multiple guides, Frequently Asked Questions (FAQs) and training.</a:t>
            </a:r>
          </a:p>
          <a:p>
            <a:endParaRPr lang="en-US" b="0" baseline="0" dirty="0" smtClean="0"/>
          </a:p>
          <a:p>
            <a:r>
              <a:rPr lang="en-US" b="0" baseline="0" dirty="0" smtClean="0"/>
              <a:t>One of the best links is the “</a:t>
            </a:r>
            <a:r>
              <a:rPr lang="en-US" b="0" baseline="0" dirty="0" err="1" smtClean="0"/>
              <a:t>eOffer</a:t>
            </a:r>
            <a:r>
              <a:rPr lang="en-US" b="0" baseline="0" dirty="0" smtClean="0"/>
              <a:t>/</a:t>
            </a:r>
            <a:r>
              <a:rPr lang="en-US" b="0" baseline="0" dirty="0" err="1" smtClean="0"/>
              <a:t>eMod</a:t>
            </a:r>
            <a:r>
              <a:rPr lang="en-US" b="0" baseline="0" dirty="0" smtClean="0"/>
              <a:t> User Guide”.  This guide will provide you step by step instructions on how to complete the various modifications in </a:t>
            </a:r>
            <a:r>
              <a:rPr lang="en-US" b="0" baseline="0" dirty="0" err="1" smtClean="0"/>
              <a:t>eMod</a:t>
            </a:r>
            <a:r>
              <a:rPr lang="en-US" b="0" baseline="0" dirty="0" smtClean="0"/>
              <a:t>.</a:t>
            </a:r>
          </a:p>
          <a:p>
            <a:endParaRPr lang="en-US" b="0" baseline="0" dirty="0" smtClean="0"/>
          </a:p>
          <a:p>
            <a:r>
              <a:rPr lang="en-US" b="0" dirty="0" smtClean="0"/>
              <a:t>When</a:t>
            </a:r>
            <a:r>
              <a:rPr lang="en-US" b="0" baseline="0" dirty="0" smtClean="0"/>
              <a:t> would you use </a:t>
            </a:r>
            <a:r>
              <a:rPr lang="en-US" b="0" baseline="0" dirty="0" err="1" smtClean="0"/>
              <a:t>eMod</a:t>
            </a:r>
            <a:r>
              <a:rPr lang="en-US" b="0" baseline="0" dirty="0" smtClean="0"/>
              <a:t>?</a:t>
            </a:r>
            <a:endParaRPr lang="en-US" b="0" dirty="0" smtClean="0"/>
          </a:p>
          <a:p>
            <a:endParaRPr lang="en-US" b="0" dirty="0" smtClean="0"/>
          </a:p>
          <a:p>
            <a:r>
              <a:rPr lang="en-US" b="0" dirty="0" smtClean="0"/>
              <a:t>Currently, there are eight types of modification request:</a:t>
            </a:r>
          </a:p>
          <a:p>
            <a:pPr lvl="1"/>
            <a:r>
              <a:rPr lang="en-US" b="0" dirty="0" smtClean="0"/>
              <a:t>Additions</a:t>
            </a:r>
          </a:p>
          <a:p>
            <a:pPr lvl="1"/>
            <a:r>
              <a:rPr lang="en-US" b="0" dirty="0" smtClean="0"/>
              <a:t>Administrative Changes</a:t>
            </a:r>
          </a:p>
          <a:p>
            <a:pPr lvl="1"/>
            <a:r>
              <a:rPr lang="en-US" b="0" dirty="0" smtClean="0"/>
              <a:t>Cancelations or Terminations</a:t>
            </a:r>
          </a:p>
          <a:p>
            <a:pPr lvl="1"/>
            <a:r>
              <a:rPr lang="en-US" b="0" dirty="0" smtClean="0"/>
              <a:t>Deletions</a:t>
            </a:r>
          </a:p>
          <a:p>
            <a:pPr lvl="1"/>
            <a:r>
              <a:rPr lang="en-US" b="0" dirty="0" smtClean="0"/>
              <a:t>Legal</a:t>
            </a:r>
          </a:p>
          <a:p>
            <a:pPr lvl="1"/>
            <a:r>
              <a:rPr lang="en-US" b="0" dirty="0" smtClean="0"/>
              <a:t>Pricing Changes</a:t>
            </a:r>
          </a:p>
          <a:p>
            <a:pPr lvl="1"/>
            <a:r>
              <a:rPr lang="en-US" b="0" dirty="0" smtClean="0"/>
              <a:t>Technical Changes</a:t>
            </a:r>
          </a:p>
          <a:p>
            <a:pPr lvl="1"/>
            <a:r>
              <a:rPr lang="en-US" b="0" dirty="0" smtClean="0"/>
              <a:t>Terms and Conditions</a:t>
            </a:r>
          </a:p>
          <a:p>
            <a:endParaRPr lang="en-US" dirty="0" smtClean="0"/>
          </a:p>
        </p:txBody>
      </p:sp>
      <p:sp>
        <p:nvSpPr>
          <p:cNvPr id="4" name="Slide Number Placeholder 3"/>
          <p:cNvSpPr>
            <a:spLocks noGrp="1"/>
          </p:cNvSpPr>
          <p:nvPr>
            <p:ph type="sldNum" sz="quarter" idx="10"/>
          </p:nvPr>
        </p:nvSpPr>
        <p:spPr/>
        <p:txBody>
          <a:bodyPr/>
          <a:lstStyle/>
          <a:p>
            <a:fld id="{A06E71EF-A6EE-45BB-B495-A5A0CC4B1D7C}"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first step for any modification process is the Digital Certificate.  </a:t>
            </a:r>
          </a:p>
          <a:p>
            <a:endParaRPr lang="en-US" baseline="0" dirty="0" smtClean="0"/>
          </a:p>
          <a:p>
            <a:pPr defTabSz="966612" eaLnBrk="1" fontAlgn="auto" hangingPunct="1">
              <a:spcBef>
                <a:spcPts val="0"/>
              </a:spcBef>
              <a:spcAft>
                <a:spcPts val="0"/>
              </a:spcAft>
              <a:defRPr/>
            </a:pPr>
            <a:r>
              <a:rPr lang="en-US" baseline="0" dirty="0" smtClean="0"/>
              <a:t>If you don’t already have one you will want to visit our Digital Certificate information page. This will answer the basic questions about this process </a:t>
            </a:r>
            <a:r>
              <a:rPr lang="en-US" b="0" baseline="0" dirty="0" smtClean="0"/>
              <a:t>regardless</a:t>
            </a:r>
            <a:r>
              <a:rPr lang="en-US" baseline="0" dirty="0" smtClean="0"/>
              <a:t> of whether you are a U.S. company or a foreign company.</a:t>
            </a:r>
            <a:endParaRPr lang="en-US" dirty="0" smtClean="0"/>
          </a:p>
          <a:p>
            <a:endParaRPr lang="en-US"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Next, we’ll talk</a:t>
            </a:r>
            <a:r>
              <a:rPr lang="en-US" baseline="0" dirty="0" smtClean="0"/>
              <a:t> about Novation and Name Changes. </a:t>
            </a:r>
          </a:p>
          <a:p>
            <a:pPr eaLnBrk="1" hangingPunct="1"/>
            <a:endParaRPr lang="en-US" baseline="0" dirty="0" smtClean="0"/>
          </a:p>
          <a:p>
            <a:pPr eaLnBrk="1" hangingPunct="1"/>
            <a:r>
              <a:rPr lang="en-US" dirty="0" smtClean="0"/>
              <a:t>A novation</a:t>
            </a:r>
            <a:r>
              <a:rPr lang="en-US" baseline="0" dirty="0" smtClean="0"/>
              <a:t> occurs i</a:t>
            </a:r>
            <a:r>
              <a:rPr lang="en-US" dirty="0" smtClean="0"/>
              <a:t>f you have a change of ownership.</a:t>
            </a:r>
            <a:r>
              <a:rPr lang="en-US" baseline="0" dirty="0" smtClean="0"/>
              <a:t>  T</a:t>
            </a:r>
            <a:r>
              <a:rPr lang="en-US" dirty="0" smtClean="0"/>
              <a:t>he government may recognize a third party as the successor in interest to your Schedule contract if all of your assets are transferred or the portion of assets involved in performing your contract are transferred.  </a:t>
            </a:r>
          </a:p>
          <a:p>
            <a:pPr eaLnBrk="1" hangingPunct="1"/>
            <a:endParaRPr lang="en-US" dirty="0" smtClean="0"/>
          </a:p>
          <a:p>
            <a:pPr eaLnBrk="1" hangingPunct="1"/>
            <a:r>
              <a:rPr lang="en-US" dirty="0" smtClean="0"/>
              <a:t>If only a company name change has occurred, and the government’s and contractor’s rights and obligations remain unaffected, then only a change-of-name agreement is necessary.  This process is much simpler than a </a:t>
            </a:r>
            <a:r>
              <a:rPr lang="en-US" dirty="0" err="1" smtClean="0"/>
              <a:t>novation</a:t>
            </a:r>
            <a:r>
              <a:rPr lang="en-US" dirty="0" smtClean="0"/>
              <a:t>.</a:t>
            </a:r>
          </a:p>
          <a:p>
            <a:pPr eaLnBrk="1" hangingPunct="1"/>
            <a:endParaRPr lang="en-US" dirty="0" smtClean="0"/>
          </a:p>
          <a:p>
            <a:pPr defTabSz="966612">
              <a:defRPr/>
            </a:pPr>
            <a:r>
              <a:rPr lang="en-US" dirty="0" smtClean="0"/>
              <a:t>During either case,</a:t>
            </a:r>
            <a:r>
              <a:rPr lang="en-US" baseline="0" dirty="0" smtClean="0"/>
              <a:t> you are required to:</a:t>
            </a:r>
            <a:endParaRPr lang="en-US" dirty="0" smtClean="0"/>
          </a:p>
          <a:p>
            <a:pPr defTabSz="966612">
              <a:defRPr/>
            </a:pPr>
            <a:endParaRPr lang="en-US" dirty="0" smtClean="0"/>
          </a:p>
          <a:p>
            <a:pPr defTabSz="966612">
              <a:buFont typeface="Arial" pitchFamily="34" charset="0"/>
              <a:buChar char="•"/>
              <a:defRPr/>
            </a:pPr>
            <a:r>
              <a:rPr lang="en-US" dirty="0" smtClean="0"/>
              <a:t>  Contact your Procurement Contracting Officer and Administrative Contracting Officer immediately and prior to 30 days.</a:t>
            </a:r>
          </a:p>
          <a:p>
            <a:pPr defTabSz="966612">
              <a:buFont typeface="Arial" pitchFamily="34" charset="0"/>
              <a:buChar char="•"/>
              <a:defRPr/>
            </a:pPr>
            <a:r>
              <a:rPr lang="en-US" baseline="0" dirty="0" smtClean="0"/>
              <a:t>  Follow the regulation set forth in the Federal Acquisition Regulation through Subpart 42.12 (https://www.acquisition.gov/far/current/html/Subpart%2042_12.html)</a:t>
            </a:r>
          </a:p>
          <a:p>
            <a:pPr defTabSz="966612">
              <a:buFont typeface="Arial" pitchFamily="34" charset="0"/>
              <a:buChar char="•"/>
              <a:defRPr/>
            </a:pPr>
            <a:r>
              <a:rPr lang="en-US" baseline="0" dirty="0" smtClean="0"/>
              <a:t>  Submit a modification via </a:t>
            </a:r>
            <a:r>
              <a:rPr lang="en-US" baseline="0" dirty="0" err="1" smtClean="0"/>
              <a:t>eMod</a:t>
            </a:r>
            <a:endParaRPr lang="en-US" dirty="0" smtClean="0"/>
          </a:p>
          <a:p>
            <a:pPr eaLnBrk="1" hangingPunct="1"/>
            <a:endParaRPr lang="en-US" dirty="0" smtClean="0"/>
          </a:p>
        </p:txBody>
      </p:sp>
      <p:sp>
        <p:nvSpPr>
          <p:cNvPr id="4" name="Slide Number Placeholder 3"/>
          <p:cNvSpPr>
            <a:spLocks noGrp="1"/>
          </p:cNvSpPr>
          <p:nvPr>
            <p:ph type="sldNum" sz="quarter" idx="10"/>
          </p:nvPr>
        </p:nvSpPr>
        <p:spPr/>
        <p:txBody>
          <a:bodyPr/>
          <a:lstStyle/>
          <a:p>
            <a:pPr>
              <a:defRPr/>
            </a:pPr>
            <a:fld id="{68F48DB0-2377-4B0A-92DC-491880E069B6}" type="slidenum">
              <a:rPr lang="en-US" smtClean="0"/>
              <a:pPr>
                <a:defRPr/>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Entering</a:t>
            </a:r>
            <a:r>
              <a:rPr lang="en-US" baseline="0" dirty="0" smtClean="0"/>
              <a:t> the federal market place can be a daunting task for any company no matter what the size.  During this course we hope to provide each of you a basis of where to start and where to find more information.  </a:t>
            </a:r>
            <a:endParaRPr lang="en-US" b="0" baseline="0" dirty="0" smtClean="0"/>
          </a:p>
          <a:p>
            <a:endParaRPr lang="en-US" b="0" baseline="0" dirty="0" smtClean="0"/>
          </a:p>
          <a:p>
            <a:r>
              <a:rPr lang="en-US" b="0" baseline="0" dirty="0" smtClean="0"/>
              <a:t>The government marketplace is like any other new marketplace this requires a business development plan.  This should include reviewing your company and it’s fit within the government.  You will determine this by doing some research.  After your research is completed and you have a basic plan you can start your marketing basics.  Throughout this process and the life of your Schedules contract seek education to further your knowledge of the program itself and to stay current.  Once up and going you should utilize places which may provide opportunities.  Finally we will review a few extra websites that may help you along your way.</a:t>
            </a:r>
          </a:p>
          <a:p>
            <a:endParaRPr lang="en-US" baseline="0" dirty="0" smtClean="0"/>
          </a:p>
          <a:p>
            <a:r>
              <a:rPr lang="en-US" baseline="0" dirty="0" smtClean="0"/>
              <a:t>Let’s get started.</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58</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the Business Development</a:t>
            </a:r>
            <a:r>
              <a:rPr lang="en-US" baseline="0" dirty="0" smtClean="0"/>
              <a:t> stage you should utilize your own marketing plans as you know better than anyone else how to sell your product of service.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59</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66612" eaLnBrk="1" fontAlgn="auto" hangingPunct="1">
              <a:spcBef>
                <a:spcPts val="0"/>
              </a:spcBef>
              <a:spcAft>
                <a:spcPts val="0"/>
              </a:spcAft>
              <a:defRPr/>
            </a:pPr>
            <a:r>
              <a:rPr lang="en-US" sz="1300" dirty="0" smtClean="0">
                <a:hlinkClick r:id="rId3"/>
              </a:rPr>
              <a:t>http://vsc.gsa.gov</a:t>
            </a:r>
            <a:endParaRPr lang="en-US" sz="1300" dirty="0" smtClean="0"/>
          </a:p>
          <a:p>
            <a:pPr defTabSz="966612" eaLnBrk="1" fontAlgn="auto" hangingPunct="1">
              <a:spcBef>
                <a:spcPts val="0"/>
              </a:spcBef>
              <a:spcAft>
                <a:spcPts val="0"/>
              </a:spcAft>
              <a:defRPr/>
            </a:pPr>
            <a:endParaRPr lang="en-US" sz="1300" dirty="0" smtClean="0"/>
          </a:p>
          <a:p>
            <a:pPr defTabSz="966612" eaLnBrk="1" fontAlgn="auto" hangingPunct="1">
              <a:spcBef>
                <a:spcPts val="0"/>
              </a:spcBef>
              <a:spcAft>
                <a:spcPts val="0"/>
              </a:spcAft>
              <a:defRPr/>
            </a:pPr>
            <a:r>
              <a:rPr lang="en-US" dirty="0" smtClean="0"/>
              <a:t>The Vendor Support Center</a:t>
            </a:r>
            <a:r>
              <a:rPr lang="en-US" baseline="0" dirty="0" smtClean="0"/>
              <a:t> or VSC is a great place to start. </a:t>
            </a:r>
            <a:r>
              <a:rPr lang="en-US" b="0" baseline="0" dirty="0" smtClean="0"/>
              <a:t>This is a website that is dedicated to </a:t>
            </a:r>
            <a:r>
              <a:rPr lang="en-US" b="0" strike="noStrike" baseline="0" dirty="0" smtClean="0">
                <a:solidFill>
                  <a:srgbClr val="FF0000"/>
                </a:solidFill>
              </a:rPr>
              <a:t>you,</a:t>
            </a:r>
            <a:r>
              <a:rPr lang="en-US" b="0" baseline="0" dirty="0" smtClean="0"/>
              <a:t> contractors, and provides essential information that you will need to be successful.  We will briefly review the tabs that are applicable to </a:t>
            </a:r>
            <a:r>
              <a:rPr lang="en-US" b="0" u="none" baseline="0" dirty="0" smtClean="0"/>
              <a:t>marketing your contract</a:t>
            </a:r>
            <a:r>
              <a:rPr lang="en-US" b="0" baseline="0" dirty="0" smtClean="0">
                <a:solidFill>
                  <a:srgbClr val="FFFF00"/>
                </a:solidFill>
              </a:rPr>
              <a:t>;</a:t>
            </a:r>
            <a:r>
              <a:rPr lang="en-US" b="0" baseline="0" dirty="0" smtClean="0"/>
              <a:t> however, I strongly recommend that you take time to thoroughly review the website as there is a lot of useful information regarding all aspects of your contract.</a:t>
            </a:r>
            <a:endParaRPr lang="en-US" b="0" dirty="0" smtClean="0"/>
          </a:p>
          <a:p>
            <a:endParaRPr lang="en-US" baseline="0" dirty="0" smtClean="0"/>
          </a:p>
          <a:p>
            <a:r>
              <a:rPr lang="en-US" baseline="0" dirty="0" smtClean="0"/>
              <a:t>For this course we will look at three of the drop down menus starting from the right.</a:t>
            </a:r>
          </a:p>
          <a:p>
            <a:endParaRPr lang="en-US" baseline="0" dirty="0" smtClean="0"/>
          </a:p>
          <a:p>
            <a:pPr defTabSz="966612">
              <a:buFont typeface="Arial" pitchFamily="34" charset="0"/>
              <a:buChar char="•"/>
              <a:defRPr/>
            </a:pPr>
            <a:r>
              <a:rPr lang="en-US" b="0" dirty="0" smtClean="0"/>
              <a:t>On the first drop</a:t>
            </a:r>
            <a:r>
              <a:rPr lang="en-US" b="0" baseline="0" dirty="0" smtClean="0"/>
              <a:t> down menu, I want to bring to your attention the Business Opportunities tab.  This will provide links to website</a:t>
            </a:r>
            <a:r>
              <a:rPr lang="en-US" b="0" u="none" baseline="0" dirty="0" smtClean="0"/>
              <a:t>s</a:t>
            </a:r>
            <a:r>
              <a:rPr lang="en-US" b="0" baseline="0" dirty="0" smtClean="0"/>
              <a:t> that may provide information on different opportunities.  Many of which we will cover in this course.  </a:t>
            </a:r>
            <a:endParaRPr lang="en-US" b="0" dirty="0" smtClean="0"/>
          </a:p>
          <a:p>
            <a:pPr>
              <a:buFont typeface="Arial" pitchFamily="34" charset="0"/>
              <a:buChar char="•"/>
            </a:pPr>
            <a:endParaRPr lang="en-US" baseline="0" dirty="0" smtClean="0"/>
          </a:p>
          <a:p>
            <a:pPr>
              <a:buFont typeface="Arial" pitchFamily="34" charset="0"/>
              <a:buChar char="•"/>
            </a:pPr>
            <a:r>
              <a:rPr lang="en-US" dirty="0" smtClean="0"/>
              <a:t>Next we have the Government </a:t>
            </a:r>
            <a:r>
              <a:rPr lang="en-US" b="0" dirty="0" smtClean="0"/>
              <a:t>Marketplace tab. </a:t>
            </a:r>
            <a:r>
              <a:rPr lang="en-US" b="0" baseline="0" dirty="0" smtClean="0"/>
              <a:t>Under the Developing Your </a:t>
            </a:r>
            <a:r>
              <a:rPr lang="en-US" b="0" baseline="0" dirty="0" err="1" smtClean="0"/>
              <a:t>Gameplan</a:t>
            </a:r>
            <a:r>
              <a:rPr lang="en-US" b="0" baseline="0" dirty="0" smtClean="0"/>
              <a:t> section you will find links that will help you create an effective business development plan.</a:t>
            </a:r>
          </a:p>
          <a:p>
            <a:pPr lvl="1">
              <a:buFont typeface="Arial" pitchFamily="34" charset="0"/>
              <a:buChar char="•"/>
            </a:pPr>
            <a:r>
              <a:rPr lang="en-US" b="0" dirty="0" smtClean="0"/>
              <a:t>Remember, we will be going over a lot of this </a:t>
            </a:r>
            <a:r>
              <a:rPr lang="en-US" dirty="0" smtClean="0"/>
              <a:t>information throughout this course; however, these</a:t>
            </a:r>
            <a:r>
              <a:rPr lang="en-US" baseline="0" dirty="0" smtClean="0"/>
              <a:t> links will provide information about the Schedules program. </a:t>
            </a:r>
            <a:endParaRPr lang="en-US" dirty="0" smtClean="0"/>
          </a:p>
          <a:p>
            <a:pPr>
              <a:buFont typeface="Arial" pitchFamily="34" charset="0"/>
              <a:buChar char="•"/>
            </a:pPr>
            <a:endParaRPr lang="en-US" baseline="0" dirty="0" smtClean="0"/>
          </a:p>
          <a:p>
            <a:pPr>
              <a:buFont typeface="Arial" pitchFamily="34" charset="0"/>
              <a:buChar char="•"/>
            </a:pPr>
            <a:r>
              <a:rPr lang="en-US" b="0" dirty="0" smtClean="0"/>
              <a:t>Lastly, we have the Publications tab.  This</a:t>
            </a:r>
            <a:r>
              <a:rPr lang="en-US" b="0" baseline="0" dirty="0" smtClean="0"/>
              <a:t> is where you will find publications that are geared towards you as contractors.  A great publication is the “Steps to Success” guide which will provide great tips on how to get you contract going, some marketing information, as well as important information regarding your responsibilities in administering your GSA contract. </a:t>
            </a:r>
          </a:p>
          <a:p>
            <a:pPr lvl="1">
              <a:buFont typeface="Arial" pitchFamily="34" charset="0"/>
              <a:buChar char="•"/>
            </a:pPr>
            <a:r>
              <a:rPr lang="en-US" b="0" baseline="0" dirty="0" smtClean="0"/>
              <a:t>Here you will also find the Steps Newsletter that comes out quarterly with updates on the Schedules program.  </a:t>
            </a:r>
          </a:p>
          <a:p>
            <a:pPr lvl="1">
              <a:buFont typeface="Arial" pitchFamily="34" charset="0"/>
              <a:buChar char="•"/>
            </a:pPr>
            <a:r>
              <a:rPr lang="en-US" b="0" baseline="0" dirty="0" smtClean="0"/>
              <a:t>Now, the last thing I want to bring to your attention </a:t>
            </a:r>
            <a:r>
              <a:rPr lang="en-US" b="0" u="none" baseline="0" dirty="0" smtClean="0"/>
              <a:t>to </a:t>
            </a:r>
            <a:r>
              <a:rPr lang="en-US" b="0" baseline="0" dirty="0" smtClean="0"/>
              <a:t>under this tab, is the link to the GSA </a:t>
            </a:r>
            <a:r>
              <a:rPr lang="en-US" b="0" baseline="0" dirty="0" err="1" smtClean="0"/>
              <a:t>iGuide</a:t>
            </a:r>
            <a:r>
              <a:rPr lang="en-US" b="0" baseline="0" dirty="0" smtClean="0"/>
              <a:t>, which brings us to our next business development tool. </a:t>
            </a:r>
            <a:endParaRPr lang="en-US" b="0" dirty="0" smtClean="0"/>
          </a:p>
          <a:p>
            <a:pPr>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60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You are most</a:t>
            </a:r>
            <a:r>
              <a:rPr lang="en-US" baseline="0" dirty="0" smtClean="0"/>
              <a:t> likely</a:t>
            </a:r>
            <a:r>
              <a:rPr lang="en-US" dirty="0" smtClean="0"/>
              <a:t> familiar with (or shortly will be with) your Procurement Contracting</a:t>
            </a:r>
            <a:r>
              <a:rPr lang="en-US" baseline="0" dirty="0" smtClean="0"/>
              <a:t> </a:t>
            </a:r>
            <a:r>
              <a:rPr lang="en-US" dirty="0" smtClean="0"/>
              <a:t>Officer, usually referred to as a PCO.  Your PCO awarded your Schedule contract and is responsible for executing subsequent modification requests.</a:t>
            </a:r>
            <a:r>
              <a:rPr lang="en-US" baseline="0" dirty="0" smtClean="0"/>
              <a:t>  These modification requests include anything </a:t>
            </a:r>
            <a:r>
              <a:rPr lang="en-US" b="0" baseline="0" dirty="0" smtClean="0"/>
              <a:t>related to your pricelist, as well as changes to legal company information, such as name changes and </a:t>
            </a:r>
            <a:r>
              <a:rPr lang="en-US" b="0" baseline="0" dirty="0" err="1" smtClean="0"/>
              <a:t>novations</a:t>
            </a:r>
            <a:r>
              <a:rPr lang="en-US" b="0" baseline="0" dirty="0" smtClean="0"/>
              <a:t>.</a:t>
            </a:r>
          </a:p>
          <a:p>
            <a:pPr eaLnBrk="1" hangingPunct="1"/>
            <a:endParaRPr lang="en-US" b="0" baseline="0" dirty="0" smtClean="0"/>
          </a:p>
          <a:p>
            <a:pPr eaLnBrk="1" hangingPunct="1"/>
            <a:r>
              <a:rPr lang="en-US" b="0" baseline="0" dirty="0" smtClean="0"/>
              <a:t>If you are unsure as to who is your PCO, you can find this information by going to your specific contract file information under the GSA Schedules </a:t>
            </a:r>
            <a:r>
              <a:rPr lang="en-US" b="0" baseline="0" dirty="0" err="1" smtClean="0"/>
              <a:t>eLibrary</a:t>
            </a:r>
            <a:r>
              <a:rPr lang="en-US" b="0" baseline="0" dirty="0" smtClean="0"/>
              <a:t> website.  You will find this information on the upper right hand side under “Procurement Contracting Officer.” </a:t>
            </a:r>
            <a:endParaRPr lang="en-US" b="0" dirty="0" smtClean="0">
              <a:solidFill>
                <a:srgbClr val="FF0000"/>
              </a:solidFill>
            </a:endParaRPr>
          </a:p>
        </p:txBody>
      </p:sp>
      <p:sp>
        <p:nvSpPr>
          <p:cNvPr id="4" name="Slide Number Placeholder 3"/>
          <p:cNvSpPr>
            <a:spLocks noGrp="1"/>
          </p:cNvSpPr>
          <p:nvPr>
            <p:ph type="sldNum" sz="quarter" idx="10"/>
          </p:nvPr>
        </p:nvSpPr>
        <p:spPr/>
        <p:txBody>
          <a:bodyPr/>
          <a:lstStyle/>
          <a:p>
            <a:fld id="{190D4783-69D9-46A0-88B4-1114F2A0FA99}"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https://vsc.gsa.gov/iGuide/iGuide/Home.html</a:t>
            </a:r>
          </a:p>
          <a:p>
            <a:endParaRPr lang="en-US" dirty="0" smtClean="0"/>
          </a:p>
          <a:p>
            <a:r>
              <a:rPr lang="en-US" dirty="0" smtClean="0"/>
              <a:t>The iGuide is a great place to find helpful</a:t>
            </a:r>
            <a:r>
              <a:rPr lang="en-US" baseline="0" dirty="0" smtClean="0"/>
              <a:t> information about your contract.  This publication even has a Business Development </a:t>
            </a:r>
            <a:r>
              <a:rPr lang="en-US" b="0" baseline="0" dirty="0" smtClean="0"/>
              <a:t>menu which  will take you to various GSA websites, Federal websites, as well as other sites for business opportunities.</a:t>
            </a:r>
          </a:p>
          <a:p>
            <a:endParaRPr lang="en-US" b="0" baseline="0" dirty="0" smtClean="0"/>
          </a:p>
          <a:p>
            <a:r>
              <a:rPr lang="en-US" b="0" baseline="0" dirty="0" smtClean="0"/>
              <a:t>Note that majority of the information provided throughout this course can be linked to from this website.</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http://www.gsa.gov/portal/content/104176</a:t>
            </a:r>
          </a:p>
          <a:p>
            <a:endParaRPr lang="en-US" b="0" dirty="0" smtClean="0"/>
          </a:p>
          <a:p>
            <a:r>
              <a:rPr lang="en-US" b="0" dirty="0" smtClean="0"/>
              <a:t>Another website that has great tips</a:t>
            </a:r>
            <a:r>
              <a:rPr lang="en-US" b="0" baseline="0" dirty="0" smtClean="0"/>
              <a:t> on how to build your business development plan is the Office of Customer Accounts and Research’s (CARs) under the Marketing to the Federal Government link.  This section will provide different strategies and different ideas you might consider when creating your own plan. Always remember that you know your product or service better than anyone else; therefore, you should take the ideas provided but tailor them to fit your own .</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http://www.usa.gov/</a:t>
            </a:r>
          </a:p>
          <a:p>
            <a:endParaRPr lang="en-US" dirty="0" smtClean="0"/>
          </a:p>
          <a:p>
            <a:pPr defTabSz="966612" eaLnBrk="1" fontAlgn="auto" hangingPunct="1">
              <a:spcBef>
                <a:spcPts val="0"/>
              </a:spcBef>
              <a:spcAft>
                <a:spcPts val="0"/>
              </a:spcAft>
              <a:defRPr/>
            </a:pPr>
            <a:r>
              <a:rPr lang="en-US" dirty="0" smtClean="0"/>
              <a:t>While</a:t>
            </a:r>
            <a:r>
              <a:rPr lang="en-US" baseline="0" dirty="0" smtClean="0"/>
              <a:t> you are setting up your game plan to market your contract you will want to visit the next two sites: USA.gov and US Government Manual.  This is where you will be able to find the different eligible users.</a:t>
            </a:r>
            <a:endParaRPr lang="en-US" dirty="0" smtClean="0"/>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you have a basic business development plan you should do some research to support that plan.</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https://ssq.gsa.gov/</a:t>
            </a:r>
          </a:p>
          <a:p>
            <a:endParaRPr lang="en-US" b="0" dirty="0" smtClean="0"/>
          </a:p>
          <a:p>
            <a:r>
              <a:rPr lang="en-US" b="0" baseline="0" dirty="0" smtClean="0"/>
              <a:t>Like any market you enter you should be doing as much research as possible and Schedule Sales Query may be a great starting point.</a:t>
            </a:r>
          </a:p>
          <a:p>
            <a:endParaRPr lang="en-US" b="0" baseline="0" dirty="0" smtClean="0"/>
          </a:p>
          <a:p>
            <a:r>
              <a:rPr lang="en-US" b="0" baseline="0" dirty="0" smtClean="0"/>
              <a:t>Regarding your own company:</a:t>
            </a:r>
          </a:p>
          <a:p>
            <a:pPr defTabSz="966612" eaLnBrk="1" fontAlgn="auto" hangingPunct="1">
              <a:spcBef>
                <a:spcPts val="0"/>
              </a:spcBef>
              <a:spcAft>
                <a:spcPts val="0"/>
              </a:spcAft>
              <a:defRPr/>
            </a:pPr>
            <a:r>
              <a:rPr lang="en-US" b="0" dirty="0" smtClean="0"/>
              <a:t>You can also do additional</a:t>
            </a:r>
            <a:r>
              <a:rPr lang="en-US" b="0" baseline="0" dirty="0" smtClean="0"/>
              <a:t>  </a:t>
            </a:r>
            <a:r>
              <a:rPr lang="en-US" b="0" dirty="0" smtClean="0"/>
              <a:t>research to see</a:t>
            </a:r>
            <a:r>
              <a:rPr lang="en-US" b="0" baseline="0" dirty="0" smtClean="0"/>
              <a:t> where your company may profit and have potential growth within the schedules program.  By using the Schedules Sales Query (SSQ) you can determine which Schedules and Special Item Numbers are doing well and which ones you may want to be a part of.  </a:t>
            </a:r>
          </a:p>
          <a:p>
            <a:pPr defTabSz="966612" eaLnBrk="1" fontAlgn="auto" hangingPunct="1">
              <a:spcBef>
                <a:spcPts val="0"/>
              </a:spcBef>
              <a:spcAft>
                <a:spcPts val="0"/>
              </a:spcAft>
              <a:defRPr/>
            </a:pPr>
            <a:endParaRPr lang="en-US" b="0" baseline="0" dirty="0" smtClean="0"/>
          </a:p>
          <a:p>
            <a:pPr defTabSz="966612" eaLnBrk="1" fontAlgn="auto" hangingPunct="1">
              <a:spcBef>
                <a:spcPts val="0"/>
              </a:spcBef>
              <a:spcAft>
                <a:spcPts val="0"/>
              </a:spcAft>
              <a:defRPr/>
            </a:pPr>
            <a:r>
              <a:rPr lang="en-US" b="0" baseline="0" dirty="0" smtClean="0"/>
              <a:t>For your competition:</a:t>
            </a:r>
          </a:p>
          <a:p>
            <a:pPr defTabSz="966612" eaLnBrk="1" fontAlgn="auto" hangingPunct="1">
              <a:spcBef>
                <a:spcPts val="0"/>
              </a:spcBef>
              <a:spcAft>
                <a:spcPts val="0"/>
              </a:spcAft>
              <a:defRPr/>
            </a:pPr>
            <a:r>
              <a:rPr lang="en-US" b="0" baseline="0" dirty="0" smtClean="0"/>
              <a:t>Schedule Sales Query allows you the ability to view sales completed by your competitor by their: Company (including all Schedule Contracts), Specific Schedule Contract, or Special Item Number</a:t>
            </a:r>
          </a:p>
          <a:p>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https://www.asap.gsa.gov/asap/welcome.do</a:t>
            </a:r>
          </a:p>
          <a:p>
            <a:endParaRPr lang="en-US" dirty="0" smtClean="0"/>
          </a:p>
          <a:p>
            <a:r>
              <a:rPr lang="en-US" dirty="0" smtClean="0"/>
              <a:t>Using other programs such as Advantage Spend Analysis</a:t>
            </a:r>
            <a:r>
              <a:rPr lang="en-US" baseline="0" dirty="0" smtClean="0"/>
              <a:t> Program (</a:t>
            </a:r>
            <a:r>
              <a:rPr lang="en-US" dirty="0" smtClean="0"/>
              <a:t>ASAP) will allow you to monitor</a:t>
            </a:r>
            <a:r>
              <a:rPr lang="en-US" baseline="0" dirty="0" smtClean="0"/>
              <a:t> as to whether adding products or reducing pricing would be an effective strategy for your company.</a:t>
            </a:r>
          </a:p>
          <a:p>
            <a:endParaRPr lang="en-US" baseline="0" dirty="0" smtClean="0"/>
          </a:p>
          <a:p>
            <a:r>
              <a:rPr lang="en-US" b="0" dirty="0" smtClean="0"/>
              <a:t>This program will allow you to run reports by</a:t>
            </a:r>
            <a:r>
              <a:rPr lang="en-US" b="0" baseline="0" dirty="0" smtClean="0"/>
              <a:t> contract number to see what ordering agencies are purchasing off of GSA Advantage. Note that this only includes GSA Advantage sales.</a:t>
            </a:r>
          </a:p>
          <a:p>
            <a:endParaRPr lang="en-US" b="0" baseline="0" dirty="0" smtClean="0"/>
          </a:p>
          <a:p>
            <a:r>
              <a:rPr lang="en-US" b="0" baseline="0" dirty="0" smtClean="0"/>
              <a:t>Example 1: You have a product on contract however you are </a:t>
            </a:r>
            <a:r>
              <a:rPr lang="en-US" b="0" u="none" baseline="0" dirty="0" smtClean="0"/>
              <a:t>not</a:t>
            </a:r>
            <a:r>
              <a:rPr lang="en-US" b="1" u="none" baseline="0" dirty="0" smtClean="0"/>
              <a:t> </a:t>
            </a:r>
            <a:r>
              <a:rPr lang="en-US" b="0" baseline="0" dirty="0" smtClean="0"/>
              <a:t>sure where your price fits amongst the competition:</a:t>
            </a:r>
          </a:p>
          <a:p>
            <a:pPr lvl="1">
              <a:buFont typeface="Arial" pitchFamily="34" charset="0"/>
              <a:buChar char="•"/>
            </a:pPr>
            <a:r>
              <a:rPr lang="en-US" b="0" baseline="0" dirty="0" smtClean="0"/>
              <a:t>Use ASAP to run data on the contractor who has the same product at the lowest price.  See if they are making a large amount of sales.  Also check the contractors that have the 2</a:t>
            </a:r>
            <a:r>
              <a:rPr lang="en-US" b="0" baseline="30000" dirty="0" smtClean="0"/>
              <a:t>nd</a:t>
            </a:r>
            <a:r>
              <a:rPr lang="en-US" b="0" baseline="0" dirty="0" smtClean="0"/>
              <a:t> to lowest or 3</a:t>
            </a:r>
            <a:r>
              <a:rPr lang="en-US" b="0" baseline="30000" dirty="0" smtClean="0"/>
              <a:t>rd</a:t>
            </a:r>
            <a:r>
              <a:rPr lang="en-US" b="0" baseline="0" dirty="0" smtClean="0"/>
              <a:t> to lowest price and if there is a large gap in sales between them.  From this you can decide whether or not it would be profitable to reduce your price to be more competitive.</a:t>
            </a:r>
          </a:p>
          <a:p>
            <a:pPr lvl="0">
              <a:buFont typeface="Arial" pitchFamily="34" charset="0"/>
              <a:buChar char="•"/>
            </a:pPr>
            <a:endParaRPr lang="en-US" b="0" baseline="0" dirty="0" smtClean="0"/>
          </a:p>
          <a:p>
            <a:pPr lvl="0">
              <a:buFont typeface="Arial" pitchFamily="34" charset="0"/>
              <a:buNone/>
            </a:pPr>
            <a:r>
              <a:rPr lang="en-US" b="0" baseline="0" dirty="0" smtClean="0"/>
              <a:t>Example 2: You are thinking of adding a new product:</a:t>
            </a:r>
          </a:p>
          <a:p>
            <a:pPr lvl="1">
              <a:buFont typeface="Arial" pitchFamily="34" charset="0"/>
              <a:buChar char="•"/>
            </a:pPr>
            <a:r>
              <a:rPr lang="en-US" b="0" baseline="0" dirty="0" smtClean="0"/>
              <a:t>Use ASAP to review contractors that are currently selling that same product.  You can now make a more informed decision regarding the adding of this new product and how you should price the item.</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https://www.fpds.gov</a:t>
            </a:r>
          </a:p>
          <a:p>
            <a:pPr eaLnBrk="1" hangingPunct="1"/>
            <a:endParaRPr lang="en-US" dirty="0" smtClean="0"/>
          </a:p>
          <a:p>
            <a:pPr eaLnBrk="1" hangingPunct="1"/>
            <a:r>
              <a:rPr lang="en-US" dirty="0" smtClean="0"/>
              <a:t>The Federal Procurement Data System, also known as FPDS, is the central repository of statistical information on federal contracting.  The system contains detailed information on contract actions over $25,000 and summary data on procurements of less than $25,000.  The FPDS system can identify who bought what, from whom, for how much, when and where.</a:t>
            </a:r>
          </a:p>
          <a:p>
            <a:pPr eaLnBrk="1" hangingPunct="1"/>
            <a:endParaRPr lang="en-US" dirty="0" smtClean="0"/>
          </a:p>
          <a:p>
            <a:r>
              <a:rPr lang="en-US" dirty="0" smtClean="0"/>
              <a:t>You can utilize the </a:t>
            </a:r>
            <a:r>
              <a:rPr lang="en-US" dirty="0" err="1" smtClean="0"/>
              <a:t>ezSearch</a:t>
            </a:r>
            <a:r>
              <a:rPr lang="en-US" dirty="0" smtClean="0"/>
              <a:t> function to find information</a:t>
            </a:r>
            <a:r>
              <a:rPr lang="en-US" baseline="0" dirty="0" smtClean="0"/>
              <a:t> by company name, contract number, or agency name/code.</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r>
              <a:rPr lang="en-US" dirty="0" smtClean="0"/>
              <a:t>http://usaspending.gov/</a:t>
            </a:r>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The Federal Funding Accountability and Transparency Act of 2006 required that a single searchable website be created so that the spending of tax dollars could become more visible to the public. This is a site that combines data from FPDS and the Federal Assistance Award Data System (FAADS).  FAADS provides information about federal financial assistance such as grants, loans, insurance, and direct subsidies.  Just like FPDS you will be able to identify who bought what, from whom, for how much, when and where.  </a:t>
            </a:r>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r>
              <a:rPr lang="en-US" sz="1300" dirty="0" smtClean="0">
                <a:hlinkClick r:id="rId3"/>
              </a:rPr>
              <a:t>http://prod.nais.nasa.gov/pub/fedproc/home.html</a:t>
            </a:r>
            <a:endParaRPr lang="en-US" sz="1300" dirty="0" smtClean="0"/>
          </a:p>
          <a:p>
            <a:pPr defTabSz="966612" eaLnBrk="1" fontAlgn="auto" hangingPunct="1">
              <a:spcBef>
                <a:spcPts val="0"/>
              </a:spcBef>
              <a:spcAft>
                <a:spcPts val="0"/>
              </a:spcAft>
              <a:defRPr/>
            </a:pPr>
            <a:endParaRPr lang="en-US" sz="1300" dirty="0" smtClean="0"/>
          </a:p>
          <a:p>
            <a:pPr defTabSz="966612" eaLnBrk="1" fontAlgn="auto" hangingPunct="1">
              <a:spcBef>
                <a:spcPts val="0"/>
              </a:spcBef>
              <a:spcAft>
                <a:spcPts val="0"/>
              </a:spcAft>
              <a:defRPr/>
            </a:pPr>
            <a:r>
              <a:rPr lang="en-US" dirty="0" smtClean="0"/>
              <a:t>The Federal Acquisition Jump Station website is designed to provide the business community a central starting point to quickly access federal procurement documents.  At the websites linked from this page, you can retrieve acquisition forecasts, announcements of upcoming and current solicitations and small business assistance information.</a:t>
            </a:r>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r>
              <a:rPr lang="en-US" b="0" dirty="0" smtClean="0"/>
              <a:t>During the next slides we will focus on areas where </a:t>
            </a:r>
            <a:r>
              <a:rPr lang="en-US" b="0" u="none" dirty="0" smtClean="0"/>
              <a:t>you can </a:t>
            </a:r>
            <a:r>
              <a:rPr lang="en-US" b="0" dirty="0" smtClean="0"/>
              <a:t>start marketing your company. </a:t>
            </a:r>
            <a:endParaRPr lang="en-US" b="0" baseline="0" dirty="0" smtClean="0"/>
          </a:p>
          <a:p>
            <a:endParaRPr lang="en-US" baseline="0"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Your ACO was assigned after you were awarded your contract.  Your ACO is responsible for managing the remittance of the Industrial Funding Fee, monitoring timely reporting of your Schedule sales, administering any Mass Modifications (a</a:t>
            </a:r>
            <a:r>
              <a:rPr lang="en-US" baseline="0" dirty="0" smtClean="0"/>
              <a:t> modification that changes language in the original solicitation)</a:t>
            </a:r>
            <a:r>
              <a:rPr lang="en-US" dirty="0" smtClean="0"/>
              <a:t> that you may receive, and preparing your report card. </a:t>
            </a:r>
            <a:r>
              <a:rPr lang="en-US" b="0" dirty="0" smtClean="0"/>
              <a:t>The </a:t>
            </a:r>
            <a:r>
              <a:rPr lang="en-US" b="0" dirty="0" smtClean="0">
                <a:solidFill>
                  <a:srgbClr val="FF0000"/>
                </a:solidFill>
              </a:rPr>
              <a:t>ACO will also administer your subcontracting plan if you are a large business.</a:t>
            </a:r>
            <a:r>
              <a:rPr lang="en-US" b="0" dirty="0" smtClean="0"/>
              <a:t>  </a:t>
            </a:r>
            <a:r>
              <a:rPr lang="en-US" b="0" dirty="0" smtClean="0">
                <a:solidFill>
                  <a:srgbClr val="FF0000"/>
                </a:solidFill>
              </a:rPr>
              <a:t>If you’re not sure who is</a:t>
            </a:r>
            <a:r>
              <a:rPr lang="en-US" b="0" baseline="0" dirty="0" smtClean="0">
                <a:solidFill>
                  <a:srgbClr val="FF0000"/>
                </a:solidFill>
              </a:rPr>
              <a:t> your assigned A</a:t>
            </a:r>
            <a:r>
              <a:rPr lang="en-US" b="0" dirty="0" smtClean="0">
                <a:solidFill>
                  <a:srgbClr val="FF0000"/>
                </a:solidFill>
              </a:rPr>
              <a:t>CO, you can find out using the ACO locator tool</a:t>
            </a:r>
            <a:r>
              <a:rPr lang="en-US" b="0" baseline="0" dirty="0" smtClean="0">
                <a:solidFill>
                  <a:srgbClr val="FF0000"/>
                </a:solidFill>
              </a:rPr>
              <a:t> located in the Vendor Support Center website.</a:t>
            </a:r>
            <a:endParaRPr lang="en-US" b="0" dirty="0" smtClean="0">
              <a:solidFill>
                <a:srgbClr val="FF0000"/>
              </a:solidFill>
            </a:endParaRPr>
          </a:p>
        </p:txBody>
      </p:sp>
      <p:sp>
        <p:nvSpPr>
          <p:cNvPr id="4" name="Slide Number Placeholder 3"/>
          <p:cNvSpPr>
            <a:spLocks noGrp="1"/>
          </p:cNvSpPr>
          <p:nvPr>
            <p:ph type="sldNum" sz="quarter" idx="10"/>
          </p:nvPr>
        </p:nvSpPr>
        <p:spPr/>
        <p:txBody>
          <a:bodyPr/>
          <a:lstStyle/>
          <a:p>
            <a:fld id="{190D4783-69D9-46A0-88B4-1114F2A0FA99}"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66612" eaLnBrk="1" fontAlgn="auto" hangingPunct="1">
              <a:spcBef>
                <a:spcPts val="0"/>
              </a:spcBef>
              <a:spcAft>
                <a:spcPts val="0"/>
              </a:spcAft>
              <a:defRPr/>
            </a:pPr>
            <a:r>
              <a:rPr lang="en-US" dirty="0" smtClean="0"/>
              <a:t>http://www.gsaelibrary.gsa.gov/ElibMain/home.do</a:t>
            </a:r>
          </a:p>
          <a:p>
            <a:endParaRPr lang="en-US" dirty="0" smtClean="0"/>
          </a:p>
          <a:p>
            <a:r>
              <a:rPr lang="en-US" dirty="0" err="1" smtClean="0"/>
              <a:t>eLibrary</a:t>
            </a:r>
            <a:r>
              <a:rPr lang="en-US" baseline="0" dirty="0" smtClean="0"/>
              <a:t> is one of the first places your company will advertise your GSA contract, (mainly as this is automatic once your contract is awarded).</a:t>
            </a:r>
          </a:p>
          <a:p>
            <a:endParaRPr lang="en-US" baseline="0" dirty="0" smtClean="0"/>
          </a:p>
          <a:p>
            <a:r>
              <a:rPr lang="en-US" b="0" baseline="0" dirty="0" smtClean="0"/>
              <a:t>Like customers you can also utilize </a:t>
            </a:r>
            <a:r>
              <a:rPr lang="en-US" b="0" baseline="0" dirty="0" err="1" smtClean="0"/>
              <a:t>eLibrary</a:t>
            </a:r>
            <a:r>
              <a:rPr lang="en-US" b="0" baseline="0" dirty="0" smtClean="0"/>
              <a:t> to assist with your success, such as researching other companies that have GSA contracts.  The data in </a:t>
            </a:r>
            <a:r>
              <a:rPr lang="en-US" b="0" baseline="0" dirty="0" err="1" smtClean="0"/>
              <a:t>eLibrary</a:t>
            </a:r>
            <a:r>
              <a:rPr lang="en-US" b="0" baseline="0" dirty="0" smtClean="0"/>
              <a:t> can be used to aid in the following efforts:</a:t>
            </a:r>
          </a:p>
          <a:p>
            <a:pPr lvl="1">
              <a:buFont typeface="Arial" pitchFamily="34" charset="0"/>
              <a:buChar char="•"/>
            </a:pPr>
            <a:r>
              <a:rPr lang="en-US" b="0" baseline="0" dirty="0" smtClean="0"/>
              <a:t>Researching competitors</a:t>
            </a:r>
          </a:p>
          <a:p>
            <a:pPr lvl="1">
              <a:buFont typeface="Arial" pitchFamily="34" charset="0"/>
              <a:buChar char="•"/>
            </a:pPr>
            <a:r>
              <a:rPr lang="en-US" b="0" baseline="0" dirty="0" smtClean="0"/>
              <a:t>Finding other contractors that may be compatible with your company where teaming arrangements are a possibility</a:t>
            </a:r>
          </a:p>
          <a:p>
            <a:pPr lvl="1">
              <a:buFont typeface="Arial" pitchFamily="34" charset="0"/>
              <a:buChar char="•"/>
            </a:pPr>
            <a:r>
              <a:rPr lang="en-US" b="0" baseline="0" dirty="0" smtClean="0"/>
              <a:t>Finding companies where you company could either subcontract to, or you can </a:t>
            </a:r>
            <a:r>
              <a:rPr lang="en-US" b="0" u="none" baseline="0" dirty="0" smtClean="0"/>
              <a:t>be </a:t>
            </a:r>
            <a:r>
              <a:rPr lang="en-US" b="0" baseline="0" dirty="0" smtClean="0"/>
              <a:t>utilize</a:t>
            </a:r>
            <a:r>
              <a:rPr lang="en-US" b="0" u="none" baseline="0" dirty="0" smtClean="0"/>
              <a:t>d</a:t>
            </a:r>
            <a:r>
              <a:rPr lang="en-US" b="0" baseline="0" dirty="0" smtClean="0"/>
              <a:t> as a subcontractor</a:t>
            </a:r>
          </a:p>
          <a:p>
            <a:pPr lvl="0">
              <a:buFont typeface="Arial" pitchFamily="34" charset="0"/>
              <a:buNone/>
            </a:pPr>
            <a:endParaRPr lang="en-US" b="0" baseline="0" dirty="0" smtClean="0"/>
          </a:p>
          <a:p>
            <a:pPr lvl="0">
              <a:buFont typeface="Arial" pitchFamily="34" charset="0"/>
              <a:buNone/>
            </a:pPr>
            <a:r>
              <a:rPr lang="en-US" b="0" baseline="0" dirty="0" smtClean="0"/>
              <a:t>You should continuously search your own company in </a:t>
            </a:r>
            <a:r>
              <a:rPr lang="en-US" b="0" baseline="0" dirty="0" err="1" smtClean="0"/>
              <a:t>eLibrary</a:t>
            </a:r>
            <a:r>
              <a:rPr lang="en-US" b="0" baseline="0" dirty="0" smtClean="0"/>
              <a:t> and ensure that the products and services you offer are properly being </a:t>
            </a:r>
            <a:r>
              <a:rPr lang="en-US" b="0" u="none" baseline="0" dirty="0" smtClean="0"/>
              <a:t>listed</a:t>
            </a:r>
            <a:r>
              <a:rPr lang="en-US" b="0" baseline="0" dirty="0" smtClean="0"/>
              <a:t> under the correct Schedule and SINs in order to make sure that your customers can easily find your offerings.  </a:t>
            </a:r>
          </a:p>
          <a:p>
            <a:pPr lvl="0">
              <a:buFont typeface="Arial" pitchFamily="34" charset="0"/>
              <a:buNone/>
            </a:pPr>
            <a:endParaRPr lang="en-US" b="0" baseline="0" dirty="0" smtClean="0"/>
          </a:p>
          <a:p>
            <a:pPr lvl="0">
              <a:buFont typeface="Arial" pitchFamily="34" charset="0"/>
              <a:buNone/>
            </a:pPr>
            <a:r>
              <a:rPr lang="en-US" b="0" baseline="0" dirty="0" smtClean="0"/>
              <a:t>If you are considering expanding into another schedule, this is also a great place to do research before negotiating a new GSA contract with your contracting officer.</a:t>
            </a:r>
          </a:p>
          <a:p>
            <a:pPr lvl="0">
              <a:buFont typeface="Arial" pitchFamily="34" charset="0"/>
              <a:buNone/>
            </a:pPr>
            <a:endParaRPr lang="en-US" b="0" baseline="0" dirty="0" smtClean="0"/>
          </a:p>
          <a:p>
            <a:pPr lvl="0">
              <a:buFont typeface="Arial" pitchFamily="34" charset="0"/>
              <a:buNone/>
            </a:pPr>
            <a:endParaRPr lang="en-US" b="0" baseline="0"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As</a:t>
            </a:r>
            <a:r>
              <a:rPr lang="en-US" baseline="0" dirty="0" smtClean="0"/>
              <a:t> an active contractor you should be consistently reviewing any website that displays your contact and contract information.  </a:t>
            </a:r>
            <a:r>
              <a:rPr lang="en-US" b="0" baseline="0" dirty="0" smtClean="0"/>
              <a:t>One of the first and easiest places that you market your company is under your </a:t>
            </a:r>
            <a:r>
              <a:rPr lang="en-US" b="0" baseline="0" dirty="0" err="1" smtClean="0"/>
              <a:t>eLibrary</a:t>
            </a:r>
            <a:r>
              <a:rPr lang="en-US" b="0" baseline="0" dirty="0" smtClean="0"/>
              <a:t> profile.  This is one of the many databases that ordering activities utilize to find information about your company.  Thus, you want to ensure that your contact and company information is correct.  This includes your applicable approved socio-economic status is displayed as Ordering Activities can now take advantage of Small Business Set Asides through the Schedules program.</a:t>
            </a:r>
          </a:p>
          <a:p>
            <a:endParaRPr lang="en-US" b="0" baseline="0" dirty="0" smtClean="0"/>
          </a:p>
          <a:p>
            <a:r>
              <a:rPr lang="en-US" b="0" baseline="0" dirty="0" smtClean="0"/>
              <a:t>This is also a good place to verify that links to your contract </a:t>
            </a:r>
            <a:r>
              <a:rPr lang="en-US" baseline="0" dirty="0" smtClean="0"/>
              <a:t>terms and conditions and pricelist accurate and up-to-date.</a:t>
            </a:r>
          </a:p>
          <a:p>
            <a:endParaRPr lang="en-US" baseline="0" dirty="0" smtClean="0"/>
          </a:p>
          <a:p>
            <a:r>
              <a:rPr lang="en-US" baseline="0" dirty="0" err="1" smtClean="0"/>
              <a:t>eLibrary</a:t>
            </a:r>
            <a:r>
              <a:rPr lang="en-US" baseline="0" dirty="0" smtClean="0"/>
              <a:t> also lists the Contracting Officer for your contract.</a:t>
            </a:r>
          </a:p>
          <a:p>
            <a:endParaRPr lang="en-US" baseline="0" dirty="0" smtClean="0"/>
          </a:p>
          <a:p>
            <a:r>
              <a:rPr lang="en-US" baseline="0" dirty="0" smtClean="0"/>
              <a:t>Finally, if your company information needs to be updated or corrected, utilize the link “(Vendors) How to change your company information”  on the top upper right hand corner of this webpage.  These steps include:</a:t>
            </a:r>
          </a:p>
          <a:p>
            <a:pPr marL="241653" indent="-241653">
              <a:buFont typeface="+mj-lt"/>
              <a:buAutoNum type="arabicPeriod"/>
            </a:pPr>
            <a:r>
              <a:rPr lang="en-US" baseline="0" dirty="0" smtClean="0"/>
              <a:t>Update your information on the Central Contractors Registration or CCR, (this may include updating your information with Dun and Bradstreet as well)</a:t>
            </a:r>
          </a:p>
          <a:p>
            <a:pPr marL="241653" indent="-241653">
              <a:buFont typeface="+mj-lt"/>
              <a:buAutoNum type="arabicPeriod"/>
            </a:pPr>
            <a:r>
              <a:rPr lang="en-US" baseline="0" dirty="0" smtClean="0"/>
              <a:t>Completing either a </a:t>
            </a:r>
            <a:r>
              <a:rPr lang="en-US" baseline="0" dirty="0" err="1" smtClean="0"/>
              <a:t>eModification</a:t>
            </a:r>
            <a:r>
              <a:rPr lang="en-US" baseline="0" dirty="0" smtClean="0"/>
              <a:t> or a Rapid Action Modification.</a:t>
            </a:r>
          </a:p>
          <a:p>
            <a:pPr marL="241653" indent="-241653"/>
            <a:endParaRPr lang="en-US" baseline="0" dirty="0" smtClean="0"/>
          </a:p>
          <a:p>
            <a:pPr marL="241653" indent="-241653"/>
            <a:r>
              <a:rPr lang="en-US" baseline="0" dirty="0" smtClean="0"/>
              <a:t>Complete instructions and links to information can be found in this link.</a:t>
            </a:r>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66612" eaLnBrk="1" fontAlgn="auto" hangingPunct="1">
              <a:spcBef>
                <a:spcPts val="0"/>
              </a:spcBef>
              <a:spcAft>
                <a:spcPts val="0"/>
              </a:spcAft>
              <a:defRPr/>
            </a:pPr>
            <a:r>
              <a:rPr lang="en-US" dirty="0" smtClean="0"/>
              <a:t>https://www.gsaadvantage.gov/</a:t>
            </a:r>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When you are registered on GSA </a:t>
            </a:r>
            <a:r>
              <a:rPr lang="en-US" b="0" i="1" dirty="0" smtClean="0"/>
              <a:t>Advantage!</a:t>
            </a:r>
            <a:r>
              <a:rPr lang="en-US" b="0" i="1" dirty="0" smtClean="0">
                <a:cs typeface="Arial" charset="0"/>
              </a:rPr>
              <a:t>®,</a:t>
            </a:r>
            <a:r>
              <a:rPr lang="en-US" b="0" dirty="0" smtClean="0"/>
              <a:t> you are providing thousands of potential buyers access to your products and services.  When you create your electronic pricelist, be sure to provide a link to your company’s website.  It may be a good idea to also create a new link on your website dedicated entirely to your GSA Schedule contract.  </a:t>
            </a:r>
          </a:p>
          <a:p>
            <a:endParaRPr lang="en-US" b="0" dirty="0" smtClean="0"/>
          </a:p>
          <a:p>
            <a:r>
              <a:rPr lang="en-US" b="0" dirty="0" smtClean="0"/>
              <a:t>Also,</a:t>
            </a:r>
            <a:r>
              <a:rPr lang="en-US" b="0" baseline="0" dirty="0" smtClean="0"/>
              <a:t> ask yourselves these questions as you market your offerings to potential customers:</a:t>
            </a:r>
          </a:p>
          <a:p>
            <a:endParaRPr lang="en-US" baseline="0" dirty="0" smtClean="0"/>
          </a:p>
          <a:p>
            <a:pPr marL="241653" indent="-241653">
              <a:buFont typeface="+mj-lt"/>
              <a:buAutoNum type="arabicPeriod"/>
            </a:pPr>
            <a:r>
              <a:rPr lang="en-US" dirty="0" smtClean="0"/>
              <a:t>Can you</a:t>
            </a:r>
            <a:r>
              <a:rPr lang="en-US" baseline="0" dirty="0" smtClean="0"/>
              <a:t> find yourself and your pricelist on GSA Advantage?  </a:t>
            </a:r>
          </a:p>
          <a:p>
            <a:pPr marL="241653" indent="-241653">
              <a:buFont typeface="+mj-lt"/>
              <a:buAutoNum type="arabicPeriod"/>
            </a:pPr>
            <a:r>
              <a:rPr lang="en-US" baseline="0" dirty="0" smtClean="0"/>
              <a:t>Are you utilizing any special programs and finding when you are applicable to advertise to other government agencies that may not be within the Federal Government?</a:t>
            </a:r>
          </a:p>
          <a:p>
            <a:pPr marL="724959" lvl="1" indent="-241653">
              <a:buFont typeface="+mj-lt"/>
              <a:buAutoNum type="arabicPeriod"/>
            </a:pPr>
            <a:r>
              <a:rPr lang="en-US" baseline="0" dirty="0" smtClean="0"/>
              <a:t>State and Local Programs</a:t>
            </a:r>
          </a:p>
          <a:p>
            <a:pPr marL="724959" lvl="1" indent="-241653">
              <a:buFont typeface="+mj-lt"/>
              <a:buAutoNum type="arabicPeriod"/>
            </a:pPr>
            <a:r>
              <a:rPr lang="en-US" baseline="0" dirty="0" smtClean="0"/>
              <a:t>Disaster Recovery</a:t>
            </a:r>
          </a:p>
          <a:p>
            <a:pPr marL="724959" lvl="1" indent="-241653">
              <a:buFont typeface="+mj-lt"/>
              <a:buAutoNum type="arabicPeriod"/>
            </a:pPr>
            <a:r>
              <a:rPr lang="en-US" baseline="0" dirty="0" smtClean="0"/>
              <a:t>1122 Program</a:t>
            </a:r>
          </a:p>
          <a:p>
            <a:pPr marL="724959" lvl="1" indent="-241653">
              <a:buFont typeface="+mj-lt"/>
              <a:buAutoNum type="arabicPeriod"/>
            </a:pPr>
            <a:r>
              <a:rPr lang="en-US" baseline="0" dirty="0" smtClean="0"/>
              <a:t>Cooperative Purchasing</a:t>
            </a:r>
          </a:p>
          <a:p>
            <a:pPr marL="724959" lvl="1" indent="-241653">
              <a:buFont typeface="+mj-lt"/>
              <a:buAutoNum type="arabicPeriod"/>
            </a:pPr>
            <a:endParaRPr lang="en-US" baseline="0" dirty="0" smtClean="0"/>
          </a:p>
          <a:p>
            <a:pPr eaLnBrk="1" hangingPunct="1"/>
            <a:r>
              <a:rPr lang="en-US" dirty="0" smtClean="0"/>
              <a:t>It’s also a good idea to use photos and graphics to represent the products and services that you’re offering.  The number one customer complaint about GSA </a:t>
            </a:r>
            <a:r>
              <a:rPr lang="en-US" i="1" dirty="0" smtClean="0"/>
              <a:t>Advantage!</a:t>
            </a:r>
            <a:r>
              <a:rPr lang="en-US" i="1" dirty="0" smtClean="0">
                <a:cs typeface="Arial" charset="0"/>
              </a:rPr>
              <a:t>®</a:t>
            </a:r>
            <a:r>
              <a:rPr lang="en-US" dirty="0" smtClean="0"/>
              <a:t> in our surveys is the lack of pictures.  Be specific in describing your offerings to set yourself apart from the competition, but be careful to use generic terminology that your potential customers may use in their searches.  </a:t>
            </a:r>
          </a:p>
          <a:p>
            <a:pPr eaLnBrk="1" hangingPunct="1"/>
            <a:endParaRPr lang="en-US" dirty="0" smtClean="0"/>
          </a:p>
          <a:p>
            <a:pPr eaLnBrk="1" hangingPunct="1"/>
            <a:r>
              <a:rPr lang="en-US" dirty="0" smtClean="0"/>
              <a:t>To be on the safe</a:t>
            </a:r>
            <a:r>
              <a:rPr lang="en-US" baseline="0" dirty="0" smtClean="0"/>
              <a:t> side y</a:t>
            </a:r>
            <a:r>
              <a:rPr lang="en-US" dirty="0" smtClean="0"/>
              <a:t>our pricelist should:</a:t>
            </a:r>
          </a:p>
          <a:p>
            <a:pPr marL="241653" indent="-241653" eaLnBrk="1" hangingPunct="1">
              <a:buFont typeface="+mj-lt"/>
              <a:buAutoNum type="arabicPeriod"/>
            </a:pPr>
            <a:r>
              <a:rPr lang="en-US" dirty="0" smtClean="0"/>
              <a:t>Identify</a:t>
            </a:r>
            <a:r>
              <a:rPr lang="en-US" baseline="0" dirty="0" smtClean="0"/>
              <a:t> your product or service correctly</a:t>
            </a:r>
          </a:p>
          <a:p>
            <a:pPr marL="241653" indent="-241653" eaLnBrk="1" hangingPunct="1">
              <a:buFont typeface="+mj-lt"/>
              <a:buAutoNum type="arabicPeriod"/>
            </a:pPr>
            <a:r>
              <a:rPr lang="en-US" baseline="0" dirty="0" smtClean="0"/>
              <a:t>Include a picture if a product</a:t>
            </a:r>
          </a:p>
          <a:p>
            <a:pPr marL="241653" indent="-241653" eaLnBrk="1" hangingPunct="1">
              <a:buFont typeface="+mj-lt"/>
              <a:buAutoNum type="arabicPeriod"/>
            </a:pPr>
            <a:r>
              <a:rPr lang="en-US" baseline="0" dirty="0" smtClean="0"/>
              <a:t>Demonstrate special features such as “Green” Products or if items are on sale</a:t>
            </a:r>
          </a:p>
          <a:p>
            <a:pPr marL="241653" indent="-241653" eaLnBrk="1" hangingPunct="1">
              <a:buFont typeface="+mj-lt"/>
              <a:buAutoNum type="arabicPeriod"/>
            </a:pPr>
            <a:r>
              <a:rPr lang="en-US" baseline="0" dirty="0" smtClean="0"/>
              <a:t>Show procurement programs you participate such as: Blanket Purchase Agreements, and State and Local options.</a:t>
            </a:r>
            <a:endParaRPr lang="en-US" dirty="0" smtClean="0"/>
          </a:p>
          <a:p>
            <a:pPr eaLnBrk="1" hangingPunct="1"/>
            <a:endParaRPr lang="en-US" dirty="0" smtClean="0"/>
          </a:p>
          <a:p>
            <a:pPr eaLnBrk="1" hangingPunct="1"/>
            <a:r>
              <a:rPr lang="en-US" dirty="0" smtClean="0"/>
              <a:t>Like </a:t>
            </a:r>
            <a:r>
              <a:rPr lang="en-US" dirty="0" err="1" smtClean="0"/>
              <a:t>eLibrary</a:t>
            </a:r>
            <a:r>
              <a:rPr lang="en-US" dirty="0" smtClean="0"/>
              <a:t>, you should review your GSA </a:t>
            </a:r>
            <a:r>
              <a:rPr lang="en-US" i="1" dirty="0" smtClean="0"/>
              <a:t>Advantage!</a:t>
            </a:r>
            <a:r>
              <a:rPr lang="en-US" i="1" dirty="0" smtClean="0">
                <a:cs typeface="Arial" charset="0"/>
              </a:rPr>
              <a:t>®</a:t>
            </a:r>
            <a:r>
              <a:rPr lang="en-US" dirty="0" smtClean="0"/>
              <a:t> presence regularly to make sure all of your product and/or service information is correct and that any links included in your GSA </a:t>
            </a:r>
            <a:r>
              <a:rPr lang="en-US" i="1" dirty="0" smtClean="0"/>
              <a:t>Advantage!</a:t>
            </a:r>
            <a:r>
              <a:rPr lang="en-US" i="1" dirty="0" smtClean="0">
                <a:cs typeface="Arial" charset="0"/>
              </a:rPr>
              <a:t>®</a:t>
            </a:r>
            <a:r>
              <a:rPr lang="en-US" dirty="0" smtClean="0"/>
              <a:t> file take the customers to the right place.  Remember, many federal customers use GSA </a:t>
            </a:r>
            <a:r>
              <a:rPr lang="en-US" i="1" dirty="0" smtClean="0"/>
              <a:t>Advantage!</a:t>
            </a:r>
            <a:r>
              <a:rPr lang="en-US" i="1" dirty="0" smtClean="0">
                <a:cs typeface="Arial" charset="0"/>
              </a:rPr>
              <a:t>®</a:t>
            </a:r>
            <a:r>
              <a:rPr lang="en-US" dirty="0" smtClean="0"/>
              <a:t> as a research tool to identify potential sources. Keeping your GSA </a:t>
            </a:r>
            <a:r>
              <a:rPr lang="en-US" i="1" dirty="0" smtClean="0"/>
              <a:t>Advantage!</a:t>
            </a:r>
            <a:r>
              <a:rPr lang="en-US" i="1" dirty="0" smtClean="0">
                <a:cs typeface="Arial" charset="0"/>
              </a:rPr>
              <a:t>®</a:t>
            </a:r>
            <a:r>
              <a:rPr lang="en-US" dirty="0" smtClean="0"/>
              <a:t> information current and attractive is more than just a contractual requirement, it’s good marketing!</a:t>
            </a:r>
          </a:p>
          <a:p>
            <a:pPr marL="241653" indent="-241653"/>
            <a:endParaRPr lang="en-US" baseline="0"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https://dod-emall.dla.mil</a:t>
            </a:r>
          </a:p>
          <a:p>
            <a:endParaRPr lang="en-US" dirty="0" smtClean="0"/>
          </a:p>
          <a:p>
            <a:r>
              <a:rPr lang="en-US" dirty="0" smtClean="0"/>
              <a:t>The</a:t>
            </a:r>
            <a:r>
              <a:rPr lang="en-US" baseline="0" dirty="0" smtClean="0"/>
              <a:t> Department of </a:t>
            </a:r>
            <a:r>
              <a:rPr lang="en-US" b="0" baseline="0" dirty="0" smtClean="0"/>
              <a:t>Defense also </a:t>
            </a:r>
            <a:r>
              <a:rPr lang="en-US" baseline="0" dirty="0" smtClean="0"/>
              <a:t>has a database similar to our GSA </a:t>
            </a:r>
            <a:r>
              <a:rPr lang="en-US" i="1" baseline="0" dirty="0" smtClean="0"/>
              <a:t>Advantage!</a:t>
            </a:r>
            <a:r>
              <a:rPr lang="en-US" baseline="0" dirty="0" smtClean="0"/>
              <a:t>®.  Once you have been awarded a Schedules contract and have an approved pricelist in GSA </a:t>
            </a:r>
            <a:r>
              <a:rPr lang="en-US" i="1" baseline="0" dirty="0" smtClean="0"/>
              <a:t>Advantage!</a:t>
            </a:r>
            <a:r>
              <a:rPr lang="en-US" baseline="0" dirty="0" smtClean="0"/>
              <a:t>® you can contact the Department of Defense’s EMALL and start the process to upload your pricelist there as well.</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http://www.gsa.gov/logos</a:t>
            </a:r>
          </a:p>
          <a:p>
            <a:endParaRPr lang="en-US" dirty="0" smtClean="0"/>
          </a:p>
          <a:p>
            <a:pPr defTabSz="966612" eaLnBrk="1" fontAlgn="auto" hangingPunct="1">
              <a:spcBef>
                <a:spcPts val="0"/>
              </a:spcBef>
              <a:spcAft>
                <a:spcPts val="0"/>
              </a:spcAft>
              <a:defRPr/>
            </a:pPr>
            <a:r>
              <a:rPr lang="en-US" dirty="0" smtClean="0"/>
              <a:t>As a GSA Schedule contractor, you are encouraged to add GSA logos to your Schedule literature and website to help federal customers identify you as a GSA Schedule contract holder.  The GSA logos are available for download.  Just remember, you may not use the logo to represent that your product or service is preferred by the government.</a:t>
            </a:r>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http://www.gsa.gov/cta</a:t>
            </a:r>
          </a:p>
          <a:p>
            <a:pPr eaLnBrk="1" hangingPunct="1"/>
            <a:endParaRPr lang="en-US" dirty="0" smtClean="0"/>
          </a:p>
          <a:p>
            <a:pPr eaLnBrk="1" hangingPunct="1"/>
            <a:r>
              <a:rPr lang="en-US" dirty="0" smtClean="0"/>
              <a:t>Let’s assume that you’re considering a contractor team arrangement.  Let’s discuss the benefits:</a:t>
            </a:r>
          </a:p>
          <a:p>
            <a:pPr eaLnBrk="1" hangingPunct="1"/>
            <a:endParaRPr lang="en-US" dirty="0" smtClean="0"/>
          </a:p>
          <a:p>
            <a:pPr eaLnBrk="1" hangingPunct="1"/>
            <a:r>
              <a:rPr lang="en-US" dirty="0" smtClean="0"/>
              <a:t>Contractor team arrangements provide the customer a total one stop solution by combining contractors’ complementary capabilities, while at the same time retaining the ability to focus on your own core areas of expertise. Unlike Subcontracting</a:t>
            </a:r>
            <a:r>
              <a:rPr lang="en-US" b="1" dirty="0" smtClean="0"/>
              <a:t>,</a:t>
            </a:r>
            <a:r>
              <a:rPr lang="en-US" dirty="0" smtClean="0"/>
              <a:t>  all team members have ownership over the purchase order. Contractor team arrangements also give you a competitive edge, expand and enhance your visibility and allow you to share the risks and rewards with your fellow team members. </a:t>
            </a:r>
          </a:p>
          <a:p>
            <a:endParaRPr lang="en-US"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77</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Contract</a:t>
            </a:r>
            <a:r>
              <a:rPr lang="en-US" b="0" dirty="0" smtClean="0"/>
              <a:t>or </a:t>
            </a:r>
            <a:r>
              <a:rPr lang="en-US" dirty="0" smtClean="0"/>
              <a:t>Team Arrangements</a:t>
            </a:r>
            <a:r>
              <a:rPr lang="en-US" baseline="0" dirty="0" smtClean="0"/>
              <a:t>  or CTAs are different from a subcontracting relationship for many reasons.  The overarching rationale is u</a:t>
            </a:r>
            <a:r>
              <a:rPr lang="en-US" dirty="0" smtClean="0"/>
              <a:t>nlike subcontracting</a:t>
            </a:r>
            <a:r>
              <a:rPr lang="en-US" b="1" dirty="0" smtClean="0"/>
              <a:t>,</a:t>
            </a:r>
            <a:r>
              <a:rPr lang="en-US" dirty="0" smtClean="0"/>
              <a:t>  all team members have ownership over the purchase order. </a:t>
            </a:r>
          </a:p>
          <a:p>
            <a:endParaRPr lang="en-US" dirty="0" smtClean="0"/>
          </a:p>
          <a:p>
            <a:pPr eaLnBrk="1" hangingPunct="1"/>
            <a:r>
              <a:rPr lang="en-US" dirty="0" smtClean="0"/>
              <a:t>Let’s assume that a potential customer has approached you with a quotation or proposal that requires products or services that are not covered under your contract, or that are you are unable to provide the total solution that the customer is seeking.  In the past you may have decided not to submit a quote or proposal. </a:t>
            </a:r>
          </a:p>
          <a:p>
            <a:pPr eaLnBrk="1" hangingPunct="1"/>
            <a:endParaRPr lang="en-US" dirty="0" smtClean="0"/>
          </a:p>
          <a:p>
            <a:pPr eaLnBrk="1" hangingPunct="1"/>
            <a:r>
              <a:rPr lang="en-US" b="0" dirty="0" smtClean="0"/>
              <a:t>Contractor Team Arrangements</a:t>
            </a:r>
            <a:r>
              <a:rPr lang="en-US" i="1" dirty="0" smtClean="0"/>
              <a:t>,</a:t>
            </a:r>
            <a:r>
              <a:rPr lang="en-US" dirty="0" smtClean="0"/>
              <a:t> could be an alternative.  A CTA is simply two or more Schedule contract holders joining together in order to provide the customer with a total one stop solution.  Contractor Team</a:t>
            </a:r>
            <a:r>
              <a:rPr lang="en-US" b="0" dirty="0" smtClean="0"/>
              <a:t> Arrangements </a:t>
            </a:r>
            <a:r>
              <a:rPr lang="en-US" dirty="0" smtClean="0"/>
              <a:t>can apply to several services or product lines within the same Schedule, or can be combined across two or more GSA Schedules.  </a:t>
            </a:r>
          </a:p>
          <a:p>
            <a:pPr eaLnBrk="1" hangingPunct="1"/>
            <a:endParaRPr lang="en-US" dirty="0" smtClean="0"/>
          </a:p>
          <a:p>
            <a:pPr eaLnBrk="1" hangingPunct="1"/>
            <a:r>
              <a:rPr lang="en-US" dirty="0" smtClean="0"/>
              <a:t>Under GSA Federal Supply Schedule Contractor Team Arrangements, each team member has a GSA Schedule contract. Each team member uses their own awarded prices for services and products already on their respective GSA Schedule contracts.  </a:t>
            </a:r>
          </a:p>
          <a:p>
            <a:pPr eaLnBrk="1" hangingPunct="1"/>
            <a:endParaRPr lang="en-US" dirty="0" smtClean="0"/>
          </a:p>
          <a:p>
            <a:pPr eaLnBrk="1" hangingPunct="1"/>
            <a:r>
              <a:rPr lang="en-US" dirty="0" smtClean="0"/>
              <a:t>Contractor Team </a:t>
            </a:r>
            <a:r>
              <a:rPr lang="en-US" b="0" dirty="0" smtClean="0"/>
              <a:t>A</a:t>
            </a:r>
            <a:r>
              <a:rPr lang="en-US" dirty="0" smtClean="0"/>
              <a:t>rrangements should not be confused with subcontracting for a prime contractor. For example, each team member under a CTA must have a GSA Schedule contract, however, with a prime/subcontract arrangement, only the prime has to have a GSA Schedule contract. Another difference between a CTA  and a prime/sub occurs when reporting sales and remitting the IFF.  When Contractor Team Arrangements are used, each Schedule contractor reports their portion of sales and remits their portion of the IFF.  When Prime Contractor/Subcontractor arrangements are used, the prime reports the entire sale and remits the IFF.  Also, keep in mind that subcontractors do not have a direct role with the government customer, they are simply performing work on the primer contractors behalf.</a:t>
            </a:r>
          </a:p>
          <a:p>
            <a:pPr eaLnBrk="1" hangingPunct="1"/>
            <a:endParaRPr lang="en-US" dirty="0" smtClean="0"/>
          </a:p>
          <a:p>
            <a:pPr eaLnBrk="1" hangingPunct="1"/>
            <a:r>
              <a:rPr lang="en-US" dirty="0" smtClean="0"/>
              <a:t>To find a detailed explanation of the differences between Contractor Team Arrangements and traditional subcontracting, review the FAQs at www.gsa.gov/cta.  </a:t>
            </a:r>
          </a:p>
          <a:p>
            <a:endParaRPr lang="en-US" b="1"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78</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http://www.gsa.gov/bpa</a:t>
            </a:r>
            <a:br>
              <a:rPr lang="en-US" dirty="0" smtClean="0"/>
            </a:br>
            <a:endParaRPr lang="en-US" dirty="0" smtClean="0"/>
          </a:p>
          <a:p>
            <a:pPr eaLnBrk="1" hangingPunct="1"/>
            <a:r>
              <a:rPr lang="en-US" dirty="0" smtClean="0"/>
              <a:t>Every GSA Schedule contract has a section within it that discusses the use of Blanket Purchase Agreements or BPAs.  BPAs are effectively charge accounts that are established by ordering activities with one or more Schedule contract holders. A BPA is used when a government customer needs or anticipates the need to make repeat purchases and wishes to avoid issuing a new Request For Quotes every time the need arises.  </a:t>
            </a:r>
          </a:p>
          <a:p>
            <a:pPr eaLnBrk="1" hangingPunct="1"/>
            <a:endParaRPr lang="en-US" dirty="0" smtClean="0"/>
          </a:p>
          <a:p>
            <a:pPr eaLnBrk="1" hangingPunct="1"/>
            <a:r>
              <a:rPr lang="en-US" dirty="0" smtClean="0"/>
              <a:t>It allows the customer to consider long term volume sales, while permitting the negotiation of additional discounts.  A BPA saves you and the government customer administration costs and reduces the paperwork involved in issuing individual orders.  In some situations multiple BPAs are awarded for similar products or services – when an opportunity arises, those BPA holders are allowed to compete against each other for the procurement. </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79</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We’ll take each point separately.</a:t>
            </a:r>
          </a:p>
          <a:p>
            <a:pPr eaLnBrk="1" hangingPunct="1"/>
            <a:endParaRPr lang="en-US" dirty="0" smtClean="0"/>
          </a:p>
          <a:p>
            <a:pPr eaLnBrk="1" hangingPunct="1"/>
            <a:r>
              <a:rPr lang="en-US" dirty="0" smtClean="0"/>
              <a:t>Generally, a Schedule BPA should not exceed five years but can be longer if justified.  A Schedule contractor can also be awarded a BPA that extends beyond the current term of its GSA Schedule contract, so long as there are option periods in the GSA Schedule contract that, if exercised, will cover the BPA's period of performance.</a:t>
            </a:r>
            <a:br>
              <a:rPr lang="en-US" dirty="0" smtClean="0"/>
            </a:br>
            <a:endParaRPr lang="en-US" dirty="0" smtClean="0"/>
          </a:p>
          <a:p>
            <a:pPr eaLnBrk="1" hangingPunct="1"/>
            <a:r>
              <a:rPr lang="en-US" dirty="0" smtClean="0"/>
              <a:t>Due to the nature of the agreement, you are encouraged to offer the customer additional discounts from your contract prices.  In the event that you do have a BPA in place, whether or not you are offering the customer additional discounts will be reflected in your report card.  </a:t>
            </a:r>
          </a:p>
          <a:p>
            <a:pPr eaLnBrk="1" hangingPunct="1"/>
            <a:endParaRPr lang="en-US" dirty="0" smtClean="0"/>
          </a:p>
          <a:p>
            <a:pPr eaLnBrk="1" hangingPunct="1"/>
            <a:r>
              <a:rPr lang="en-US" dirty="0" smtClean="0"/>
              <a:t>When a BPA is issued against the GSA Schedule contract, like any other contract sale you should remember</a:t>
            </a:r>
            <a:r>
              <a:rPr lang="en-US" baseline="0" dirty="0" smtClean="0"/>
              <a:t> to report all products and/or services on your approved pricelist and remit</a:t>
            </a:r>
            <a:r>
              <a:rPr lang="en-US" dirty="0" smtClean="0"/>
              <a:t> the IFF</a:t>
            </a:r>
          </a:p>
          <a:p>
            <a:endParaRPr lang="en-US"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80</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Next, we are going to discuss</a:t>
            </a:r>
            <a:r>
              <a:rPr lang="en-US" b="0" baseline="0" dirty="0" smtClean="0"/>
              <a:t> the various educational opportunities available through training events, expos, and the GSA Interact online community.</a:t>
            </a:r>
            <a:endParaRPr lang="en-US" b="0"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81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solidFill>
                  <a:srgbClr val="FF0000"/>
                </a:solidFill>
              </a:rPr>
              <a:t>The IOA </a:t>
            </a:r>
            <a:r>
              <a:rPr lang="en-US" b="0" dirty="0" smtClean="0"/>
              <a:t>is responsible</a:t>
            </a:r>
            <a:r>
              <a:rPr lang="en-US" b="0" baseline="0" dirty="0" smtClean="0"/>
              <a:t> for </a:t>
            </a:r>
            <a:r>
              <a:rPr lang="en-US" b="0" dirty="0" smtClean="0"/>
              <a:t>reviewing your contract compliance through Contractor Assistance</a:t>
            </a:r>
            <a:r>
              <a:rPr lang="en-US" b="0" baseline="0" dirty="0" smtClean="0"/>
              <a:t> Visits performed at your company site.  These findings will be then provided to your PCO and ACO for review and any action, if necessary.  Finally, the IOA is also a great resource who can </a:t>
            </a:r>
            <a:r>
              <a:rPr lang="en-US" b="0" dirty="0" smtClean="0"/>
              <a:t>provide business development resources.</a:t>
            </a:r>
          </a:p>
        </p:txBody>
      </p:sp>
      <p:sp>
        <p:nvSpPr>
          <p:cNvPr id="4" name="Slide Number Placeholder 3"/>
          <p:cNvSpPr>
            <a:spLocks noGrp="1"/>
          </p:cNvSpPr>
          <p:nvPr>
            <p:ph type="sldNum" sz="quarter" idx="10"/>
          </p:nvPr>
        </p:nvSpPr>
        <p:spPr/>
        <p:txBody>
          <a:bodyPr/>
          <a:lstStyle/>
          <a:p>
            <a:fld id="{190D4783-69D9-46A0-88B4-1114F2A0FA99}"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r>
              <a:rPr lang="en-US" dirty="0" smtClean="0"/>
              <a:t>http://www.gsa.gov/portal/category/27104</a:t>
            </a:r>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GSA hosts, exhibits, sponsors, and coordinates conferences and expos during the year.  You may wish to attend some of these, so be sure to take a look and check back periodically</a:t>
            </a:r>
            <a:r>
              <a:rPr lang="en-US" baseline="0" dirty="0" smtClean="0"/>
              <a:t> for new training opportunities that may become available.</a:t>
            </a: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If you want to find training events</a:t>
            </a:r>
            <a:r>
              <a:rPr lang="en-US" baseline="0" dirty="0" smtClean="0"/>
              <a:t> that are either local, webinar form, or otherwise you can click on the link “For Vendors with Government Contracts</a:t>
            </a:r>
            <a:r>
              <a:rPr lang="en-US" b="0" baseline="0" dirty="0" smtClean="0"/>
              <a:t>” to review additional training resources available.</a:t>
            </a:r>
            <a:endParaRPr lang="en-US" b="0" dirty="0" smtClean="0"/>
          </a:p>
          <a:p>
            <a:endParaRPr lang="en-US" b="0" dirty="0" smtClean="0"/>
          </a:p>
          <a:p>
            <a:pPr defTabSz="966612">
              <a:defRPr/>
            </a:pPr>
            <a:r>
              <a:rPr lang="en-US" dirty="0" smtClean="0"/>
              <a:t>The following link titled “For</a:t>
            </a:r>
            <a:r>
              <a:rPr lang="en-US" baseline="0" dirty="0" smtClean="0"/>
              <a:t> Vendors with Government Contracts Events” </a:t>
            </a:r>
            <a:r>
              <a:rPr lang="en-US" b="0" baseline="0" dirty="0" smtClean="0"/>
              <a:t>will show you the upcoming training opportunities available and the location of these events.</a:t>
            </a:r>
            <a:endParaRPr lang="en-US" b="0" dirty="0" smtClean="0"/>
          </a:p>
          <a:p>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82</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http://interact.gsa.gov/</a:t>
            </a:r>
          </a:p>
          <a:p>
            <a:endParaRPr lang="en-US" dirty="0" smtClean="0"/>
          </a:p>
          <a:p>
            <a:r>
              <a:rPr lang="en-US" dirty="0" smtClean="0"/>
              <a:t>Interact is an open</a:t>
            </a:r>
            <a:r>
              <a:rPr lang="en-US" baseline="0" dirty="0" smtClean="0"/>
              <a:t> collaborative community for connecting, communicating, learning and engaging across GSA topics.</a:t>
            </a:r>
          </a:p>
          <a:p>
            <a:endParaRPr lang="en-US" baseline="0" dirty="0" smtClean="0"/>
          </a:p>
          <a:p>
            <a:r>
              <a:rPr lang="en-US" dirty="0" smtClean="0"/>
              <a:t>This website provides</a:t>
            </a:r>
            <a:r>
              <a:rPr lang="en-US" baseline="0" dirty="0" smtClean="0"/>
              <a:t> multiple training opportunities and provides a platform for communication between other contractors, as well as General Services Administration contracting personnel.  </a:t>
            </a:r>
          </a:p>
          <a:p>
            <a:endParaRPr lang="en-US" baseline="0" dirty="0" smtClean="0"/>
          </a:p>
          <a:p>
            <a:r>
              <a:rPr lang="en-US" b="0" baseline="0" dirty="0" smtClean="0"/>
              <a:t>One group you may want to join or at least review in some detail is the “Schedules Contractor Success – Marketing Matters” group. </a:t>
            </a:r>
          </a:p>
          <a:p>
            <a:endParaRPr lang="en-US" b="0" baseline="0" dirty="0" smtClean="0"/>
          </a:p>
          <a:p>
            <a:pPr defTabSz="966612">
              <a:defRPr/>
            </a:pPr>
            <a:r>
              <a:rPr lang="en-US" dirty="0" smtClean="0"/>
              <a:t>When</a:t>
            </a:r>
            <a:r>
              <a:rPr lang="en-US" baseline="0" dirty="0" smtClean="0"/>
              <a:t> you click on this link it will take you to the group page where you can view free videos about marketing to the Federal Government.  There are also discussion boards that you can participate in with other companies in your same situation </a:t>
            </a:r>
            <a:r>
              <a:rPr lang="en-US" b="0" baseline="0" dirty="0" smtClean="0"/>
              <a:t>and share ideas.</a:t>
            </a:r>
            <a:endParaRPr lang="en-US" b="0" dirty="0" smtClean="0"/>
          </a:p>
          <a:p>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83</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few slides we will review some of the Request for Quote tools and websites</a:t>
            </a:r>
            <a:r>
              <a:rPr lang="en-US" baseline="0" dirty="0" smtClean="0"/>
              <a:t> where you can find different opportunities.</a:t>
            </a:r>
          </a:p>
        </p:txBody>
      </p:sp>
      <p:sp>
        <p:nvSpPr>
          <p:cNvPr id="4" name="Slide Number Placeholder 3"/>
          <p:cNvSpPr>
            <a:spLocks noGrp="1"/>
          </p:cNvSpPr>
          <p:nvPr>
            <p:ph type="sldNum" sz="quarter" idx="10"/>
          </p:nvPr>
        </p:nvSpPr>
        <p:spPr/>
        <p:txBody>
          <a:bodyPr/>
          <a:lstStyle/>
          <a:p>
            <a:fld id="{AFBE7E73-E935-4EC3-9A82-DC6DD23DC466}" type="slidenum">
              <a:rPr lang="en-US" smtClean="0"/>
              <a:pPr/>
              <a:t>84</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eaLnBrk="1" hangingPunct="1"/>
            <a:r>
              <a:rPr lang="en-US" dirty="0" smtClean="0"/>
              <a:t>http://www.ebuy.gsa.gov/</a:t>
            </a:r>
          </a:p>
          <a:p>
            <a:pPr eaLnBrk="1" hangingPunct="1"/>
            <a:endParaRPr lang="en-US" dirty="0" smtClean="0"/>
          </a:p>
          <a:p>
            <a:pPr eaLnBrk="1" hangingPunct="1"/>
            <a:r>
              <a:rPr lang="en-US" dirty="0" smtClean="0"/>
              <a:t>Once you have your products or services on GSA </a:t>
            </a:r>
            <a:r>
              <a:rPr lang="en-US" i="1" dirty="0" smtClean="0"/>
              <a:t>Advantage!</a:t>
            </a:r>
            <a:r>
              <a:rPr lang="en-US" i="1" dirty="0" smtClean="0">
                <a:cs typeface="Arial" charset="0"/>
              </a:rPr>
              <a:t>®,</a:t>
            </a:r>
            <a:r>
              <a:rPr lang="en-US" dirty="0" smtClean="0"/>
              <a:t> you become a player in </a:t>
            </a:r>
            <a:r>
              <a:rPr lang="en-US" dirty="0" err="1" smtClean="0"/>
              <a:t>eBuy</a:t>
            </a:r>
            <a:r>
              <a:rPr lang="en-US" dirty="0" smtClean="0"/>
              <a:t>.  </a:t>
            </a:r>
          </a:p>
          <a:p>
            <a:pPr eaLnBrk="1" hangingPunct="1"/>
            <a:endParaRPr lang="en-US" dirty="0" smtClean="0"/>
          </a:p>
          <a:p>
            <a:pPr eaLnBrk="1" hangingPunct="1"/>
            <a:r>
              <a:rPr lang="en-US" dirty="0" err="1" smtClean="0"/>
              <a:t>eBuy</a:t>
            </a:r>
            <a:r>
              <a:rPr lang="en-US" dirty="0" smtClean="0"/>
              <a:t> is designed to facilitate the request for and submission of quotes or proposals for commercial products, services, and solutions offered through GSA Schedules </a:t>
            </a:r>
            <a:r>
              <a:rPr lang="en-US" b="1" dirty="0" smtClean="0"/>
              <a:t>ONLY</a:t>
            </a:r>
            <a:r>
              <a:rPr lang="en-US" dirty="0" smtClean="0"/>
              <a:t>.  Using the </a:t>
            </a:r>
            <a:r>
              <a:rPr lang="en-US" dirty="0" err="1" smtClean="0"/>
              <a:t>eBuy</a:t>
            </a:r>
            <a:r>
              <a:rPr lang="en-US" dirty="0" smtClean="0"/>
              <a:t> system, customers may prepare and post a RFQ for specific products and services for a specified period of time. Customers can also use </a:t>
            </a:r>
            <a:r>
              <a:rPr lang="en-US" dirty="0" err="1" smtClean="0"/>
              <a:t>eBuy</a:t>
            </a:r>
            <a:r>
              <a:rPr lang="en-US" dirty="0" smtClean="0"/>
              <a:t> to post a Request for Information.  Once posted, contractors may review the request and post a response, but remember you must be in GSA </a:t>
            </a:r>
            <a:r>
              <a:rPr lang="en-US" i="1" dirty="0" smtClean="0"/>
              <a:t>Advantage!</a:t>
            </a:r>
            <a:r>
              <a:rPr lang="en-US" i="1" dirty="0" smtClean="0">
                <a:cs typeface="Arial" charset="0"/>
              </a:rPr>
              <a:t>®</a:t>
            </a:r>
            <a:r>
              <a:rPr lang="en-US" dirty="0" smtClean="0"/>
              <a:t> to use GSA </a:t>
            </a:r>
            <a:r>
              <a:rPr lang="en-US" dirty="0" err="1" smtClean="0"/>
              <a:t>eBuy</a:t>
            </a:r>
            <a:r>
              <a:rPr lang="en-US" dirty="0" smtClean="0"/>
              <a:t>.  </a:t>
            </a:r>
          </a:p>
          <a:p>
            <a:pPr eaLnBrk="1" hangingPunct="1"/>
            <a:endParaRPr lang="en-US" dirty="0" smtClean="0"/>
          </a:p>
          <a:p>
            <a:pPr eaLnBrk="1" hangingPunct="1"/>
            <a:r>
              <a:rPr lang="en-US" dirty="0" err="1" smtClean="0"/>
              <a:t>eBuy</a:t>
            </a:r>
            <a:r>
              <a:rPr lang="en-US" dirty="0" smtClean="0"/>
              <a:t> is easy, efficient and allows the customer to make a best value determination when doing electronic procurement.   </a:t>
            </a:r>
          </a:p>
          <a:p>
            <a:endParaRPr lang="en-US" dirty="0" smtClean="0"/>
          </a:p>
          <a:p>
            <a:pPr eaLnBrk="1" hangingPunct="1"/>
            <a:r>
              <a:rPr lang="en-US" dirty="0" smtClean="0"/>
              <a:t>So what are the benefits of </a:t>
            </a:r>
            <a:r>
              <a:rPr lang="en-US" dirty="0" err="1" smtClean="0"/>
              <a:t>eBuy</a:t>
            </a:r>
            <a:r>
              <a:rPr lang="en-US" dirty="0" smtClean="0"/>
              <a:t>? </a:t>
            </a:r>
          </a:p>
          <a:p>
            <a:pPr marL="724959" lvl="1" indent="-241653" eaLnBrk="1" hangingPunct="1">
              <a:buFont typeface="+mj-lt"/>
              <a:buAutoNum type="arabicPeriod"/>
            </a:pPr>
            <a:r>
              <a:rPr lang="en-US" dirty="0" smtClean="0"/>
              <a:t>You can submit quotes to any of the RFQs that are posted under your Schedule and SIN even if you don’t specifically receive an email asking you to respond.  </a:t>
            </a:r>
          </a:p>
          <a:p>
            <a:pPr marL="724959" lvl="1" indent="-241653" eaLnBrk="1" hangingPunct="1">
              <a:buFont typeface="+mj-lt"/>
              <a:buAutoNum type="arabicPeriod"/>
            </a:pPr>
            <a:r>
              <a:rPr lang="en-US" dirty="0" smtClean="0"/>
              <a:t>You can also elect to receive email notices of all opportunities for which you are qualified.  </a:t>
            </a:r>
          </a:p>
          <a:p>
            <a:pPr marL="724959" lvl="1" indent="-241653" eaLnBrk="1" hangingPunct="1">
              <a:buFont typeface="+mj-lt"/>
              <a:buAutoNum type="arabicPeriod"/>
            </a:pPr>
            <a:r>
              <a:rPr lang="en-US" dirty="0" smtClean="0"/>
              <a:t>One of the hidden benefits of actively reviewing </a:t>
            </a:r>
            <a:r>
              <a:rPr lang="en-US" dirty="0" err="1" smtClean="0"/>
              <a:t>eBuy</a:t>
            </a:r>
            <a:r>
              <a:rPr lang="en-US" dirty="0" smtClean="0"/>
              <a:t> is that you will get relevant, recent points of contact at federal agencies.  Even if you are not  able to meet the specific needs of the RFQ or the timing isn’t right, you will get contact information on federal buyers looking for products or services in your business area.</a:t>
            </a:r>
          </a:p>
          <a:p>
            <a:pPr eaLnBrk="1" hangingPunct="1"/>
            <a:endParaRPr lang="en-US" dirty="0" smtClean="0"/>
          </a:p>
          <a:p>
            <a:pPr eaLnBrk="1" hangingPunct="1"/>
            <a:r>
              <a:rPr lang="en-US" dirty="0" smtClean="0"/>
              <a:t>If you are not already doing so, you should become familiar with </a:t>
            </a:r>
            <a:r>
              <a:rPr lang="en-US" dirty="0" err="1" smtClean="0"/>
              <a:t>eBuy</a:t>
            </a:r>
            <a:r>
              <a:rPr lang="en-US" dirty="0" smtClean="0"/>
              <a:t>.  Start reviewing the postings. The </a:t>
            </a:r>
            <a:r>
              <a:rPr lang="en-US" dirty="0" err="1" smtClean="0"/>
              <a:t>eBuy</a:t>
            </a:r>
            <a:r>
              <a:rPr lang="en-US" dirty="0" smtClean="0"/>
              <a:t> site includes a good tutorial on how </a:t>
            </a:r>
            <a:r>
              <a:rPr lang="en-US" dirty="0" err="1" smtClean="0"/>
              <a:t>eBuy</a:t>
            </a:r>
            <a:r>
              <a:rPr lang="en-US" dirty="0" smtClean="0"/>
              <a:t> is used. </a:t>
            </a:r>
          </a:p>
          <a:p>
            <a:pPr eaLnBrk="1" hangingPunct="1"/>
            <a:endParaRPr lang="en-US" dirty="0" smtClean="0"/>
          </a:p>
          <a:p>
            <a:pPr eaLnBrk="1" hangingPunct="1"/>
            <a:r>
              <a:rPr lang="en-US" dirty="0" smtClean="0"/>
              <a:t>To enter the site, you need to enter your contract number and SIP password.  Also note that you should be logging into system under the “MAS or GWAC Contractors” heading.  </a:t>
            </a:r>
          </a:p>
          <a:p>
            <a:pPr eaLnBrk="1" hangingPunct="1"/>
            <a:endParaRPr lang="en-US" dirty="0" smtClean="0"/>
          </a:p>
          <a:p>
            <a:pPr eaLnBrk="1" hangingPunct="1"/>
            <a:r>
              <a:rPr lang="en-US" dirty="0" smtClean="0"/>
              <a:t>Please consider taking the </a:t>
            </a:r>
            <a:r>
              <a:rPr lang="en-US" dirty="0" err="1" smtClean="0"/>
              <a:t>eBuy</a:t>
            </a:r>
            <a:r>
              <a:rPr lang="en-US" dirty="0" smtClean="0"/>
              <a:t> online training by clicking on the link.</a:t>
            </a:r>
          </a:p>
          <a:p>
            <a:pPr eaLnBrk="1" hangingPunct="1"/>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85</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https://www.fbo.gov/</a:t>
            </a:r>
          </a:p>
          <a:p>
            <a:pPr eaLnBrk="1" hangingPunct="1"/>
            <a:endParaRPr lang="en-US" dirty="0" smtClean="0"/>
          </a:p>
          <a:p>
            <a:pPr eaLnBrk="1" hangingPunct="1"/>
            <a:r>
              <a:rPr lang="en-US" dirty="0" smtClean="0"/>
              <a:t>Federal Business Opportunities or FedBizOpps has been designated as the single source for</a:t>
            </a:r>
            <a:r>
              <a:rPr lang="en-US" baseline="0" dirty="0" smtClean="0"/>
              <a:t> any type of</a:t>
            </a:r>
            <a:r>
              <a:rPr lang="en-US" dirty="0" smtClean="0"/>
              <a:t> federal government procurement (including both GSA and non-GSA) opportunities that exceed </a:t>
            </a:r>
            <a:r>
              <a:rPr lang="en-US" b="1" dirty="0" smtClean="0"/>
              <a:t>$3,000</a:t>
            </a:r>
            <a:r>
              <a:rPr lang="en-US" dirty="0" smtClean="0"/>
              <a:t>.  By signing up to automatically receive procurement information by solicitation number, select organizations, and product or service classification, you can react more quickly to procurement opportunities.</a:t>
            </a:r>
          </a:p>
          <a:p>
            <a:pPr eaLnBrk="1" hangingPunct="1"/>
            <a:endParaRPr lang="en-US" dirty="0" smtClean="0"/>
          </a:p>
          <a:p>
            <a:pPr eaLnBrk="1" hangingPunct="1"/>
            <a:r>
              <a:rPr lang="en-US" dirty="0" smtClean="0"/>
              <a:t>Remember if you are utilizing sites similar</a:t>
            </a:r>
            <a:r>
              <a:rPr lang="en-US" baseline="0" dirty="0" smtClean="0"/>
              <a:t> to this that you should clearly identify your items and services by GSA and non-GSA.</a:t>
            </a:r>
            <a:endParaRPr lang="en-US"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86</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http://www.gsa.gov/portal/content/101033</a:t>
            </a:r>
          </a:p>
          <a:p>
            <a:endParaRPr lang="en-US" dirty="0" smtClean="0"/>
          </a:p>
          <a:p>
            <a:r>
              <a:rPr lang="en-US" dirty="0" smtClean="0"/>
              <a:t>The</a:t>
            </a:r>
            <a:r>
              <a:rPr lang="en-US" baseline="0" dirty="0" smtClean="0"/>
              <a:t> General Services Administration also provides a website dedicated to Information Technology Request for Quotes.</a:t>
            </a:r>
          </a:p>
          <a:p>
            <a:endParaRPr lang="en-US" baseline="0" dirty="0" smtClean="0"/>
          </a:p>
          <a:p>
            <a:r>
              <a:rPr lang="en-US" baseline="0" dirty="0" smtClean="0"/>
              <a:t>By clicking on the link on this page you will be able to view the quote tool and register to receive emails regarding Requests for Quotes, check order statuses, submit monthly status/technical reports and submit invoices electronically.</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87</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http://www.gsa.gov/portal/category/25544</a:t>
            </a:r>
          </a:p>
          <a:p>
            <a:endParaRPr lang="en-US" dirty="0" smtClean="0"/>
          </a:p>
          <a:p>
            <a:r>
              <a:rPr lang="en-US" dirty="0" smtClean="0"/>
              <a:t>The Forecast</a:t>
            </a:r>
            <a:r>
              <a:rPr lang="en-US" baseline="0" dirty="0" smtClean="0"/>
              <a:t> of Contracting Opportunities provides a fiscal year view point of upcoming opportunities for the General Services Administration.  This website is updated for each government fiscal year which is from October first through September 30</a:t>
            </a:r>
            <a:r>
              <a:rPr lang="en-US" baseline="30000" dirty="0" smtClean="0"/>
              <a:t>th</a:t>
            </a:r>
            <a:r>
              <a:rPr lang="en-US" baseline="0" dirty="0" smtClean="0"/>
              <a:t>.</a:t>
            </a:r>
          </a:p>
          <a:p>
            <a:endParaRPr lang="en-US" baseline="0" dirty="0" smtClean="0"/>
          </a:p>
          <a:p>
            <a:r>
              <a:rPr lang="en-US" baseline="0" dirty="0" smtClean="0"/>
              <a:t>These websites are just a few of the starting points that you can utilize.  We recommend that you explore these to find others that you can add to your arsenal. </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88</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http://www.gsa.gov/marketips</a:t>
            </a:r>
          </a:p>
          <a:p>
            <a:endParaRPr lang="en-US" dirty="0" smtClean="0"/>
          </a:p>
          <a:p>
            <a:r>
              <a:rPr lang="en-US" dirty="0" err="1" smtClean="0"/>
              <a:t>MarkeTips</a:t>
            </a:r>
            <a:r>
              <a:rPr lang="en-US" baseline="0" dirty="0" smtClean="0"/>
              <a:t> is a publication provided by GSA for Ordering Activities that allows Multiple Award Schedule Contractors free advertising.</a:t>
            </a:r>
          </a:p>
          <a:p>
            <a:endParaRPr lang="en-US" baseline="0" dirty="0" smtClean="0"/>
          </a:p>
          <a:p>
            <a:r>
              <a:rPr lang="en-US" baseline="0" dirty="0" smtClean="0"/>
              <a:t>Due to the volume of contractors who apply for the free advertising this is done by a lottery system.  Please review the “Vendor </a:t>
            </a:r>
            <a:r>
              <a:rPr lang="en-US" baseline="0" dirty="0" err="1" smtClean="0"/>
              <a:t>Eligibilty</a:t>
            </a:r>
            <a:r>
              <a:rPr lang="en-US" baseline="0" dirty="0" smtClean="0"/>
              <a:t>” information to see  if you qualify.</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89</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Lastly,</a:t>
            </a:r>
            <a:r>
              <a:rPr lang="en-US" b="0" baseline="0" dirty="0" smtClean="0"/>
              <a:t> we will be discussing additional resources and websites that may further assist contractors in your search to find new business opportunities.</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90</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http://www.gsa.gov/portal/content/100813</a:t>
            </a:r>
          </a:p>
          <a:p>
            <a:endParaRPr lang="en-US" dirty="0" smtClean="0"/>
          </a:p>
          <a:p>
            <a:r>
              <a:rPr lang="en-US" dirty="0" smtClean="0"/>
              <a:t>The Customer</a:t>
            </a:r>
            <a:r>
              <a:rPr lang="en-US" baseline="0" dirty="0" smtClean="0"/>
              <a:t> Service Directors are a great resource to provide you knowledge about the purchasing process for the Schedules program.  </a:t>
            </a:r>
          </a:p>
          <a:p>
            <a:endParaRPr lang="en-US" baseline="0" dirty="0" smtClean="0"/>
          </a:p>
          <a:p>
            <a:r>
              <a:rPr lang="en-US" baseline="0" dirty="0" smtClean="0"/>
              <a:t>They also provide training and education to ordering activities that utilize the many different contract types provided by the General Services Administration.  </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91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r>
              <a:rPr lang="en-US" sz="1300" dirty="0" smtClean="0"/>
              <a:t>Determining who should be present during a CAV is dependant upon your business model and who is responsible for the various requirements of your contract. </a:t>
            </a:r>
          </a:p>
          <a:p>
            <a:pPr eaLnBrk="1" hangingPunct="1"/>
            <a:endParaRPr lang="en-US" sz="1300" dirty="0" smtClean="0"/>
          </a:p>
          <a:p>
            <a:pPr eaLnBrk="1" hangingPunct="1"/>
            <a:r>
              <a:rPr lang="en-US" sz="1300" dirty="0" smtClean="0"/>
              <a:t>Optimally, try to have your designated contract administrator present, as well as other personnel who are responsible for the identification, creation, and submission of your sales data. If the IOA has sales or marketing information to disseminate, it may be a good idea to have your sales and/or marketing persons available as well.  If you sell products on your contract, you should have someone present who has knowledge of the country of origin for your products. You should also have someone present who has knowledge about any environmental attributes for the products and services on your contract.  </a:t>
            </a:r>
          </a:p>
          <a:p>
            <a:pPr eaLnBrk="1" hangingPunct="1"/>
            <a:endParaRPr lang="en-US" sz="1300" dirty="0" smtClean="0"/>
          </a:p>
          <a:p>
            <a:pPr eaLnBrk="1" hangingPunct="1"/>
            <a:r>
              <a:rPr lang="en-US" sz="1300" dirty="0" smtClean="0"/>
              <a:t>It’s to your benefit that the IOA is able to perform a comprehensive visit while at your location.  This can be accomplished by making sure that your subject matter experts are close at hand.  Your visit will also run more smoothly if you have information pertinent to your contract readily available for review.  Your IOA will let you know what will be covered and how the visit will be conducted in advance of the actual visit.</a:t>
            </a:r>
          </a:p>
          <a:p>
            <a:pPr eaLnBrk="1" hangingPunct="1"/>
            <a:endParaRPr lang="en-US" sz="1300" dirty="0" smtClean="0"/>
          </a:p>
          <a:p>
            <a:pPr defTabSz="966612" eaLnBrk="1" fontAlgn="auto" hangingPunct="1">
              <a:spcBef>
                <a:spcPts val="0"/>
              </a:spcBef>
              <a:spcAft>
                <a:spcPts val="0"/>
              </a:spcAft>
              <a:defRPr/>
            </a:pPr>
            <a:r>
              <a:rPr lang="en-US" b="0" dirty="0" smtClean="0"/>
              <a:t>Also, you will need</a:t>
            </a:r>
            <a:r>
              <a:rPr lang="en-US" b="0" baseline="0" dirty="0" smtClean="0"/>
              <a:t> to participate in the v</a:t>
            </a:r>
            <a:r>
              <a:rPr lang="en-US" b="0" dirty="0" smtClean="0"/>
              <a:t>isit by an IOA at least twice during each contract term.  One visit will occur between 24 and 36 months into the contract term, and another will occur 6 to 12 months before the expiration of the contract term.  Although this is the norm,  there are some circumstances that may require additional visits. </a:t>
            </a:r>
          </a:p>
          <a:p>
            <a:endParaRPr lang="en-US" b="0"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r>
              <a:rPr lang="en-US" dirty="0" smtClean="0"/>
              <a:t>http://www.gsa.gov/aboutosbu</a:t>
            </a:r>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GSA’s Office of Small Business Utilization, known as OSBU, advocates for small, minority, veteran, </a:t>
            </a:r>
            <a:r>
              <a:rPr lang="en-US" dirty="0" err="1" smtClean="0"/>
              <a:t>HUBZone</a:t>
            </a:r>
            <a:r>
              <a:rPr lang="en-US" dirty="0" smtClean="0"/>
              <a:t>, and women business owners. Its mission is to promote increased access to GSA’s nationwide procurement opportunities.  Their website is a portal for small businesses, providing links to contracting opportunities, training, small business publications, conferences, tradeshows, and other events.  </a:t>
            </a:r>
          </a:p>
          <a:p>
            <a:endParaRPr lang="en-US" dirty="0" smtClean="0"/>
          </a:p>
          <a:p>
            <a:r>
              <a:rPr lang="en-US" dirty="0" smtClean="0"/>
              <a:t>Each Federal Agency has their own Office of Small Business</a:t>
            </a:r>
            <a:r>
              <a:rPr lang="en-US" baseline="0" dirty="0" smtClean="0"/>
              <a:t> Utilization that you may want to get familiar with.</a:t>
            </a:r>
          </a:p>
          <a:p>
            <a:endParaRPr lang="en-US" baseline="0"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92</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eaLnBrk="1" fontAlgn="auto" hangingPunct="1">
              <a:spcBef>
                <a:spcPts val="0"/>
              </a:spcBef>
              <a:spcAft>
                <a:spcPts val="0"/>
              </a:spcAft>
              <a:defRPr/>
            </a:pPr>
            <a:r>
              <a:rPr lang="en-US" dirty="0" smtClean="0"/>
              <a:t>http://www.aptac-us.org/new/</a:t>
            </a:r>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little or no cost, Procurement Technical Assistance Centers, known as PTACs, provide a wide range of assistance covering every phase of government contracting including marketing.  Ask your local PTAC personnel about PTAC’s Bid Matching Service.</a:t>
            </a:r>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93</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94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0" descr="Faded blue U.S. flag in background."/>
          <p:cNvPicPr>
            <a:picLocks noChangeAspect="1"/>
          </p:cNvPicPr>
          <p:nvPr/>
        </p:nvPicPr>
        <p:blipFill>
          <a:blip r:embed="rId2" cstate="print"/>
          <a:srcRect l="5556" t="8333" r="20370" b="41667"/>
          <a:stretch>
            <a:fillRect/>
          </a:stretch>
        </p:blipFill>
        <p:spPr bwMode="auto">
          <a:xfrm>
            <a:off x="0" y="2743200"/>
            <a:ext cx="9144000" cy="4114800"/>
          </a:xfrm>
          <a:prstGeom prst="rect">
            <a:avLst/>
          </a:prstGeom>
          <a:noFill/>
          <a:ln w="9525">
            <a:noFill/>
            <a:miter lim="800000"/>
            <a:headEnd/>
            <a:tailEnd/>
          </a:ln>
        </p:spPr>
      </p:pic>
      <p:sp>
        <p:nvSpPr>
          <p:cNvPr id="4" name="Rectangle 53" descr="Blue horizontal band"/>
          <p:cNvSpPr>
            <a:spLocks noChangeArrowheads="1"/>
          </p:cNvSpPr>
          <p:nvPr/>
        </p:nvSpPr>
        <p:spPr bwMode="auto">
          <a:xfrm>
            <a:off x="0" y="1709738"/>
            <a:ext cx="9144000" cy="228600"/>
          </a:xfrm>
          <a:prstGeom prst="rect">
            <a:avLst/>
          </a:prstGeom>
          <a:solidFill>
            <a:srgbClr val="990000"/>
          </a:solidFill>
          <a:ln w="9525">
            <a:noFill/>
            <a:miter lim="800000"/>
            <a:headEnd/>
            <a:tailEnd/>
          </a:ln>
          <a:effectLst/>
        </p:spPr>
        <p:txBody>
          <a:bodyPr wrap="none" anchor="ctr"/>
          <a:lstStyle/>
          <a:p>
            <a:pPr>
              <a:defRPr/>
            </a:pPr>
            <a:endParaRPr lang="en-US" dirty="0">
              <a:latin typeface="Arial" charset="0"/>
            </a:endParaRPr>
          </a:p>
        </p:txBody>
      </p:sp>
      <p:pic>
        <p:nvPicPr>
          <p:cNvPr id="5" name="Picture 54" descr="GSA Starmark logo"/>
          <p:cNvPicPr>
            <a:picLocks noChangeAspect="1" noChangeArrowheads="1"/>
          </p:cNvPicPr>
          <p:nvPr/>
        </p:nvPicPr>
        <p:blipFill>
          <a:blip r:embed="rId3" cstate="print"/>
          <a:srcRect/>
          <a:stretch>
            <a:fillRect/>
          </a:stretch>
        </p:blipFill>
        <p:spPr bwMode="auto">
          <a:xfrm>
            <a:off x="455613" y="455613"/>
            <a:ext cx="850900" cy="854075"/>
          </a:xfrm>
          <a:prstGeom prst="rect">
            <a:avLst/>
          </a:prstGeom>
          <a:noFill/>
          <a:ln w="9525">
            <a:noFill/>
            <a:miter lim="800000"/>
            <a:headEnd/>
            <a:tailEnd/>
          </a:ln>
        </p:spPr>
      </p:pic>
      <p:sp>
        <p:nvSpPr>
          <p:cNvPr id="6" name="Text Box 55"/>
          <p:cNvSpPr txBox="1">
            <a:spLocks noChangeArrowheads="1"/>
          </p:cNvSpPr>
          <p:nvPr/>
        </p:nvSpPr>
        <p:spPr bwMode="auto">
          <a:xfrm>
            <a:off x="4114800" y="1066800"/>
            <a:ext cx="4445000" cy="304800"/>
          </a:xfrm>
          <a:prstGeom prst="rect">
            <a:avLst/>
          </a:prstGeom>
          <a:noFill/>
          <a:ln w="9525">
            <a:noFill/>
            <a:miter lim="800000"/>
            <a:headEnd/>
            <a:tailEnd/>
          </a:ln>
          <a:effectLst/>
        </p:spPr>
        <p:txBody>
          <a:bodyPr wrap="none" lIns="0" rIns="0"/>
          <a:lstStyle/>
          <a:p>
            <a:pPr algn="r">
              <a:defRPr/>
            </a:pPr>
            <a:r>
              <a:rPr lang="en-US" sz="1200" b="1" dirty="0">
                <a:solidFill>
                  <a:srgbClr val="464646"/>
                </a:solidFill>
                <a:latin typeface="Century Gothic" pitchFamily="34" charset="0"/>
                <a:ea typeface="ヒラギノ角ゴ Pro W3" pitchFamily="1" charset="-128"/>
              </a:rPr>
              <a:t>U.S. General Services Administration</a:t>
            </a:r>
            <a:endParaRPr lang="en-US" sz="1200" dirty="0">
              <a:solidFill>
                <a:srgbClr val="464646"/>
              </a:solidFill>
              <a:latin typeface="Century Gothic" pitchFamily="34" charset="0"/>
              <a:ea typeface="ヒラギノ角ゴ Pro W3" pitchFamily="1" charset="-128"/>
            </a:endParaRPr>
          </a:p>
        </p:txBody>
      </p:sp>
      <p:sp>
        <p:nvSpPr>
          <p:cNvPr id="7" name="Rectangle 53" descr="Blue horizontal band"/>
          <p:cNvSpPr>
            <a:spLocks noChangeArrowheads="1"/>
          </p:cNvSpPr>
          <p:nvPr/>
        </p:nvSpPr>
        <p:spPr bwMode="auto">
          <a:xfrm>
            <a:off x="0" y="2701925"/>
            <a:ext cx="9144000" cy="228600"/>
          </a:xfrm>
          <a:prstGeom prst="rect">
            <a:avLst/>
          </a:prstGeom>
          <a:solidFill>
            <a:srgbClr val="005390"/>
          </a:solidFill>
          <a:ln w="9525">
            <a:noFill/>
            <a:miter lim="800000"/>
            <a:headEnd/>
            <a:tailEnd/>
          </a:ln>
          <a:effectLst/>
        </p:spPr>
        <p:txBody>
          <a:bodyPr wrap="none" anchor="ctr"/>
          <a:lstStyle/>
          <a:p>
            <a:pPr>
              <a:defRPr/>
            </a:pPr>
            <a:endParaRPr lang="en-US" dirty="0">
              <a:latin typeface="Arial" charset="0"/>
            </a:endParaRPr>
          </a:p>
        </p:txBody>
      </p:sp>
      <p:sp>
        <p:nvSpPr>
          <p:cNvPr id="9" name="Title 8"/>
          <p:cNvSpPr>
            <a:spLocks noGrp="1"/>
          </p:cNvSpPr>
          <p:nvPr>
            <p:ph type="title"/>
          </p:nvPr>
        </p:nvSpPr>
        <p:spPr>
          <a:xfrm>
            <a:off x="-1" y="1938528"/>
            <a:ext cx="9144000" cy="731520"/>
          </a:xfrm>
        </p:spPr>
        <p:txBody>
          <a:bodyPr wrap="none" anchor="ctr" anchorCtr="0">
            <a:noAutofit/>
          </a:bodyPr>
          <a:lstStyle>
            <a:lvl1pPr marL="342900" indent="0">
              <a:defRPr sz="3800" b="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4913" y="2286000"/>
            <a:ext cx="1941512" cy="3962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286000"/>
            <a:ext cx="5676900" cy="396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6"/>
          <p:cNvSpPr>
            <a:spLocks noGrp="1" noChangeArrowheads="1"/>
          </p:cNvSpPr>
          <p:nvPr>
            <p:ph type="sldNum" sz="quarter" idx="10"/>
          </p:nvPr>
        </p:nvSpPr>
        <p:spPr>
          <a:ln/>
        </p:spPr>
        <p:txBody>
          <a:bodyPr/>
          <a:lstStyle>
            <a:lvl1pPr>
              <a:defRPr/>
            </a:lvl1pPr>
          </a:lstStyle>
          <a:p>
            <a:pPr>
              <a:defRPr/>
            </a:pPr>
            <a:fld id="{363CBAFA-970F-4A6B-A057-04F64E9A0407}"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7769225" cy="553998"/>
          </a:xfrm>
        </p:spPr>
        <p:txBody>
          <a:bodyPr/>
          <a:lstStyle>
            <a:lvl1pPr>
              <a:defRPr sz="3000">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5613" y="2176272"/>
            <a:ext cx="7769225" cy="3048000"/>
          </a:xfrm>
        </p:spPr>
        <p:txBody>
          <a:bodyPr/>
          <a:lstStyle>
            <a:lvl1pPr>
              <a:defRPr sz="2400">
                <a:latin typeface="Century Gothic" pitchFamily="34" charset="0"/>
              </a:defRPr>
            </a:lvl1pPr>
            <a:lvl2pPr>
              <a:defRPr>
                <a:latin typeface="Century Gothic" pitchFamily="34" charset="0"/>
              </a:defRPr>
            </a:lvl2pPr>
            <a:lvl3pPr>
              <a:defRPr>
                <a:latin typeface="Century Gothic" pitchFamily="34" charset="0"/>
              </a:defRPr>
            </a:lvl3pPr>
            <a:lvl4pPr>
              <a:defRPr>
                <a:latin typeface="Century Gothic" pitchFamily="34" charset="0"/>
              </a:defRPr>
            </a:lvl4pPr>
            <a:lvl5pPr>
              <a:defRPr>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6"/>
          <p:cNvSpPr>
            <a:spLocks noGrp="1" noChangeArrowheads="1"/>
          </p:cNvSpPr>
          <p:nvPr>
            <p:ph type="sldNum" sz="quarter" idx="10"/>
          </p:nvPr>
        </p:nvSpPr>
        <p:spPr>
          <a:ln/>
        </p:spPr>
        <p:txBody>
          <a:bodyPr/>
          <a:lstStyle>
            <a:lvl1pPr>
              <a:defRPr/>
            </a:lvl1pPr>
          </a:lstStyle>
          <a:p>
            <a:pPr>
              <a:defRPr/>
            </a:pPr>
            <a:fld id="{C8FEAB3B-020B-4394-9CAF-A87AF3B4359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731520" y="3977640"/>
            <a:ext cx="7772400" cy="646331"/>
          </a:xfrm>
        </p:spPr>
        <p:txBody>
          <a:bodyPr/>
          <a:lstStyle>
            <a:lvl1pPr algn="l">
              <a:defRPr sz="3600" b="1" cap="all"/>
            </a:lvl1pPr>
          </a:lstStyle>
          <a:p>
            <a:r>
              <a:rPr lang="en-US" smtClean="0"/>
              <a:t>Click to edit Master title style</a:t>
            </a:r>
            <a:endParaRPr lang="en-US" dirty="0"/>
          </a:p>
        </p:txBody>
      </p:sp>
      <p:sp>
        <p:nvSpPr>
          <p:cNvPr id="8" name="Text Placeholder 2"/>
          <p:cNvSpPr>
            <a:spLocks noGrp="1"/>
          </p:cNvSpPr>
          <p:nvPr>
            <p:ph type="body" idx="1"/>
          </p:nvPr>
        </p:nvSpPr>
        <p:spPr>
          <a:xfrm>
            <a:off x="731520" y="246888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6"/>
          <p:cNvSpPr>
            <a:spLocks noGrp="1" noChangeArrowheads="1"/>
          </p:cNvSpPr>
          <p:nvPr>
            <p:ph type="sldNum" sz="quarter" idx="10"/>
          </p:nvPr>
        </p:nvSpPr>
        <p:spPr>
          <a:ln/>
        </p:spPr>
        <p:txBody>
          <a:bodyPr/>
          <a:lstStyle>
            <a:lvl1pPr>
              <a:defRPr/>
            </a:lvl1pPr>
          </a:lstStyle>
          <a:p>
            <a:pPr>
              <a:defRPr/>
            </a:pPr>
            <a:fld id="{0CF03234-7FF2-4D6D-A0EF-41CA7B316028}" type="slidenum">
              <a:rPr lang="en-US" smtClean="0"/>
              <a:pPr>
                <a:defRPr/>
              </a:pPr>
              <a:t>‹#›</a:t>
            </a:fld>
            <a:endParaRPr lang="en-US"/>
          </a:p>
        </p:txBody>
      </p:sp>
      <p:sp>
        <p:nvSpPr>
          <p:cNvPr id="5" name="Title 1"/>
          <p:cNvSpPr txBox="1">
            <a:spLocks/>
          </p:cNvSpPr>
          <p:nvPr userDrawn="1"/>
        </p:nvSpPr>
        <p:spPr bwMode="auto">
          <a:xfrm>
            <a:off x="609600" y="1447800"/>
            <a:ext cx="7769225" cy="549275"/>
          </a:xfrm>
          <a:prstGeom prst="rect">
            <a:avLst/>
          </a:prstGeom>
          <a:noFill/>
          <a:ln w="9525">
            <a:noFill/>
            <a:miter lim="800000"/>
            <a:headEnd/>
            <a:tailEnd/>
          </a:ln>
        </p:spPr>
        <p:txBody>
          <a:bodyPr>
            <a:spAutoFit/>
          </a:bodyPr>
          <a:lstStyle/>
          <a:p>
            <a:pPr eaLnBrk="0" hangingPunct="0">
              <a:defRPr/>
            </a:pPr>
            <a:r>
              <a:rPr lang="en-US" sz="3000" b="1" kern="0" dirty="0">
                <a:solidFill>
                  <a:schemeClr val="bg1"/>
                </a:solidFill>
                <a:latin typeface="+mj-lt"/>
                <a:ea typeface="+mj-ea"/>
                <a:cs typeface="+mj-cs"/>
              </a:rPr>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7769225" cy="553998"/>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455613" y="2176272"/>
            <a:ext cx="3808412" cy="3048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6425" y="2176272"/>
            <a:ext cx="3808413" cy="3048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6"/>
          <p:cNvSpPr>
            <a:spLocks noGrp="1" noChangeArrowheads="1"/>
          </p:cNvSpPr>
          <p:nvPr>
            <p:ph type="sldNum" sz="quarter" idx="10"/>
          </p:nvPr>
        </p:nvSpPr>
        <p:spPr>
          <a:ln/>
        </p:spPr>
        <p:txBody>
          <a:bodyPr/>
          <a:lstStyle>
            <a:lvl1pPr>
              <a:defRPr/>
            </a:lvl1pPr>
          </a:lstStyle>
          <a:p>
            <a:pPr>
              <a:defRPr/>
            </a:pPr>
            <a:fld id="{EEF4617A-39AA-4654-BC9A-8DA2B5F22747}"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7769225" cy="553998"/>
          </a:xfrm>
        </p:spPr>
        <p:txBody>
          <a:bodyPr/>
          <a:lstStyle>
            <a:lvl1pPr>
              <a:defRPr sz="3000"/>
            </a:lvl1pPr>
          </a:lstStyle>
          <a:p>
            <a:r>
              <a:rPr lang="en-US" smtClean="0"/>
              <a:t>Click to edit Master title style</a:t>
            </a:r>
            <a:endParaRPr lang="en-US" dirty="0"/>
          </a:p>
        </p:txBody>
      </p:sp>
      <p:sp>
        <p:nvSpPr>
          <p:cNvPr id="3" name="Rectangle 46"/>
          <p:cNvSpPr>
            <a:spLocks noGrp="1" noChangeArrowheads="1"/>
          </p:cNvSpPr>
          <p:nvPr>
            <p:ph type="sldNum" sz="quarter" idx="10"/>
          </p:nvPr>
        </p:nvSpPr>
        <p:spPr>
          <a:ln/>
        </p:spPr>
        <p:txBody>
          <a:bodyPr/>
          <a:lstStyle>
            <a:lvl1pPr>
              <a:defRPr/>
            </a:lvl1pPr>
          </a:lstStyle>
          <a:p>
            <a:pPr>
              <a:defRPr/>
            </a:pPr>
            <a:fld id="{E76B3D7A-E278-436C-96FA-11FDDC177094}"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6"/>
          <p:cNvSpPr>
            <a:spLocks noGrp="1" noChangeArrowheads="1"/>
          </p:cNvSpPr>
          <p:nvPr>
            <p:ph type="sldNum" sz="quarter" idx="10"/>
          </p:nvPr>
        </p:nvSpPr>
        <p:spPr>
          <a:ln/>
        </p:spPr>
        <p:txBody>
          <a:bodyPr/>
          <a:lstStyle>
            <a:lvl1pPr>
              <a:defRPr/>
            </a:lvl1pPr>
          </a:lstStyle>
          <a:p>
            <a:pPr>
              <a:defRPr/>
            </a:pPr>
            <a:fld id="{8D390354-1F0B-4474-A755-0F3011B32435}"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6" name="Title 1"/>
          <p:cNvSpPr>
            <a:spLocks noGrp="1"/>
          </p:cNvSpPr>
          <p:nvPr>
            <p:ph type="title"/>
          </p:nvPr>
        </p:nvSpPr>
        <p:spPr>
          <a:xfrm>
            <a:off x="457200" y="2300286"/>
            <a:ext cx="3008313" cy="685800"/>
          </a:xfrm>
        </p:spPr>
        <p:txBody>
          <a:bodyPr anchor="b"/>
          <a:lstStyle>
            <a:lvl1pPr algn="l">
              <a:defRPr sz="2000" b="1"/>
            </a:lvl1pPr>
          </a:lstStyle>
          <a:p>
            <a:r>
              <a:rPr lang="en-US" smtClean="0"/>
              <a:t>Click to edit Master title style</a:t>
            </a:r>
            <a:endParaRPr lang="en-US" dirty="0"/>
          </a:p>
        </p:txBody>
      </p:sp>
      <p:sp>
        <p:nvSpPr>
          <p:cNvPr id="7" name="Content Placeholder 2"/>
          <p:cNvSpPr>
            <a:spLocks noGrp="1"/>
          </p:cNvSpPr>
          <p:nvPr>
            <p:ph idx="1"/>
          </p:nvPr>
        </p:nvSpPr>
        <p:spPr>
          <a:xfrm>
            <a:off x="3581400" y="2286000"/>
            <a:ext cx="5111750" cy="3886200"/>
          </a:xfrm>
        </p:spPr>
        <p:txBody>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half" idx="2"/>
          </p:nvPr>
        </p:nvSpPr>
        <p:spPr>
          <a:xfrm>
            <a:off x="457200" y="2971800"/>
            <a:ext cx="3008313" cy="3200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6"/>
          <p:cNvSpPr>
            <a:spLocks noGrp="1" noChangeArrowheads="1"/>
          </p:cNvSpPr>
          <p:nvPr>
            <p:ph type="sldNum" sz="quarter" idx="10"/>
          </p:nvPr>
        </p:nvSpPr>
        <p:spPr>
          <a:ln/>
        </p:spPr>
        <p:txBody>
          <a:bodyPr/>
          <a:lstStyle>
            <a:lvl1pPr>
              <a:defRPr/>
            </a:lvl1pPr>
          </a:lstStyle>
          <a:p>
            <a:pPr>
              <a:defRPr/>
            </a:pPr>
            <a:fld id="{90F11440-8BAC-4A00-8F0F-2019C96872BD}" type="slidenum">
              <a:rPr lang="en-US" smtClean="0"/>
              <a:pPr>
                <a:defRPr/>
              </a:pPr>
              <a:t>‹#›</a:t>
            </a:fld>
            <a:endParaRPr lang="en-US"/>
          </a:p>
        </p:txBody>
      </p:sp>
      <p:sp>
        <p:nvSpPr>
          <p:cNvPr id="9" name="Title 1"/>
          <p:cNvSpPr txBox="1">
            <a:spLocks/>
          </p:cNvSpPr>
          <p:nvPr userDrawn="1"/>
        </p:nvSpPr>
        <p:spPr bwMode="auto">
          <a:xfrm>
            <a:off x="304800" y="1219200"/>
            <a:ext cx="7769225" cy="549275"/>
          </a:xfrm>
          <a:prstGeom prst="rect">
            <a:avLst/>
          </a:prstGeom>
          <a:noFill/>
          <a:ln w="9525">
            <a:noFill/>
            <a:miter lim="800000"/>
            <a:headEnd/>
            <a:tailEnd/>
          </a:ln>
        </p:spPr>
        <p:txBody>
          <a:bodyPr>
            <a:spAutoFit/>
          </a:bodyPr>
          <a:lstStyle/>
          <a:p>
            <a:pPr eaLnBrk="0" hangingPunct="0">
              <a:defRPr/>
            </a:pPr>
            <a:r>
              <a:rPr lang="en-US" sz="3000" b="1" kern="0" dirty="0">
                <a:solidFill>
                  <a:schemeClr val="bg1"/>
                </a:solidFill>
                <a:latin typeface="+mj-lt"/>
                <a:ea typeface="+mj-ea"/>
                <a:cs typeface="+mj-cs"/>
              </a:rPr>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6"/>
          <p:cNvSpPr>
            <a:spLocks noGrp="1" noChangeArrowheads="1"/>
          </p:cNvSpPr>
          <p:nvPr>
            <p:ph type="sldNum" sz="quarter" idx="10"/>
          </p:nvPr>
        </p:nvSpPr>
        <p:spPr>
          <a:ln/>
        </p:spPr>
        <p:txBody>
          <a:bodyPr/>
          <a:lstStyle>
            <a:lvl1pPr>
              <a:defRPr/>
            </a:lvl1pPr>
          </a:lstStyle>
          <a:p>
            <a:pPr>
              <a:defRPr/>
            </a:pPr>
            <a:fld id="{8D390354-1F0B-4474-A755-0F3011B3243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6"/>
          <p:cNvSpPr>
            <a:spLocks noGrp="1" noChangeArrowheads="1"/>
          </p:cNvSpPr>
          <p:nvPr>
            <p:ph type="sldNum" sz="quarter" idx="10"/>
          </p:nvPr>
        </p:nvSpPr>
        <p:spPr>
          <a:ln/>
        </p:spPr>
        <p:txBody>
          <a:bodyPr/>
          <a:lstStyle>
            <a:lvl1pPr>
              <a:defRPr/>
            </a:lvl1pPr>
          </a:lstStyle>
          <a:p>
            <a:pPr>
              <a:defRPr/>
            </a:pPr>
            <a:fld id="{CC123382-33AE-421C-9A43-98D6638709D4}"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Faded blue U.S. flag in background."/>
          <p:cNvPicPr>
            <a:picLocks noChangeAspect="1"/>
          </p:cNvPicPr>
          <p:nvPr/>
        </p:nvPicPr>
        <p:blipFill>
          <a:blip r:embed="rId13" cstate="print"/>
          <a:srcRect l="179" t="20956" r="792" b="-4137"/>
          <a:stretch>
            <a:fillRect/>
          </a:stretch>
        </p:blipFill>
        <p:spPr bwMode="auto">
          <a:xfrm>
            <a:off x="0" y="0"/>
            <a:ext cx="9144000" cy="990600"/>
          </a:xfrm>
          <a:prstGeom prst="rect">
            <a:avLst/>
          </a:prstGeom>
          <a:noFill/>
          <a:ln w="9525">
            <a:noFill/>
            <a:miter lim="800000"/>
            <a:headEnd/>
            <a:tailEnd/>
          </a:ln>
        </p:spPr>
      </p:pic>
      <p:sp>
        <p:nvSpPr>
          <p:cNvPr id="1027" name="Rectangle 13"/>
          <p:cNvSpPr>
            <a:spLocks noGrp="1" noChangeArrowheads="1"/>
          </p:cNvSpPr>
          <p:nvPr>
            <p:ph type="body" idx="1"/>
          </p:nvPr>
        </p:nvSpPr>
        <p:spPr bwMode="auto">
          <a:xfrm>
            <a:off x="455613" y="2176463"/>
            <a:ext cx="7769225"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12"/>
          <p:cNvSpPr>
            <a:spLocks noGrp="1" noChangeArrowheads="1"/>
          </p:cNvSpPr>
          <p:nvPr>
            <p:ph type="title"/>
          </p:nvPr>
        </p:nvSpPr>
        <p:spPr bwMode="auto">
          <a:xfrm>
            <a:off x="457200" y="1371600"/>
            <a:ext cx="7769225" cy="554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207918" name="Rectangle 4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b="1">
                <a:latin typeface="Century Gothic" pitchFamily="34" charset="0"/>
                <a:ea typeface="ヒラギノ角ゴ Pro W3" pitchFamily="1" charset="-128"/>
              </a:defRPr>
            </a:lvl1pPr>
          </a:lstStyle>
          <a:p>
            <a:pPr>
              <a:defRPr/>
            </a:pPr>
            <a:fld id="{8D390354-1F0B-4474-A755-0F3011B32435}" type="slidenum">
              <a:rPr lang="en-US" smtClean="0"/>
              <a:pPr>
                <a:defRPr/>
              </a:pPr>
              <a:t>‹#›</a:t>
            </a:fld>
            <a:endParaRPr lang="en-US"/>
          </a:p>
        </p:txBody>
      </p:sp>
      <p:sp>
        <p:nvSpPr>
          <p:cNvPr id="10" name="Rectangle 48" descr="Red horizontal band"/>
          <p:cNvSpPr>
            <a:spLocks noChangeArrowheads="1"/>
          </p:cNvSpPr>
          <p:nvPr/>
        </p:nvSpPr>
        <p:spPr bwMode="auto">
          <a:xfrm>
            <a:off x="5029200" y="503238"/>
            <a:ext cx="3886200" cy="344487"/>
          </a:xfrm>
          <a:prstGeom prst="rect">
            <a:avLst/>
          </a:prstGeom>
          <a:noFill/>
          <a:ln w="9525">
            <a:noFill/>
            <a:miter lim="800000"/>
            <a:headEnd/>
            <a:tailEnd/>
          </a:ln>
          <a:effectLst/>
        </p:spPr>
        <p:txBody>
          <a:bodyPr wrap="none" anchor="ctr"/>
          <a:lstStyle/>
          <a:p>
            <a:pPr algn="r">
              <a:defRPr/>
            </a:pPr>
            <a:r>
              <a:rPr lang="en-US" sz="2000" dirty="0">
                <a:solidFill>
                  <a:srgbClr val="005390"/>
                </a:solidFill>
                <a:latin typeface="Century Gothic" pitchFamily="34" charset="0"/>
                <a:ea typeface="ヒラギノ角ゴ Pro W3" pitchFamily="1" charset="-128"/>
              </a:rPr>
              <a:t>Federal Acquisition Service</a:t>
            </a:r>
          </a:p>
        </p:txBody>
      </p:sp>
      <p:sp>
        <p:nvSpPr>
          <p:cNvPr id="13" name="Rectangle 53" descr="Blue horizontal band"/>
          <p:cNvSpPr>
            <a:spLocks noChangeArrowheads="1"/>
          </p:cNvSpPr>
          <p:nvPr/>
        </p:nvSpPr>
        <p:spPr bwMode="auto">
          <a:xfrm>
            <a:off x="0" y="838200"/>
            <a:ext cx="9144000" cy="119063"/>
          </a:xfrm>
          <a:prstGeom prst="rect">
            <a:avLst/>
          </a:prstGeom>
          <a:solidFill>
            <a:srgbClr val="990000"/>
          </a:solidFill>
          <a:ln w="9525">
            <a:noFill/>
            <a:miter lim="800000"/>
            <a:headEnd/>
            <a:tailEnd/>
          </a:ln>
          <a:effectLst/>
        </p:spPr>
        <p:txBody>
          <a:bodyPr wrap="none" anchor="ctr"/>
          <a:lstStyle/>
          <a:p>
            <a:pPr>
              <a:defRPr/>
            </a:pPr>
            <a:endParaRPr lang="en-US" dirty="0">
              <a:latin typeface="Arial" charset="0"/>
            </a:endParaRPr>
          </a:p>
        </p:txBody>
      </p:sp>
      <p:sp>
        <p:nvSpPr>
          <p:cNvPr id="15" name="Rectangle 53" descr="Blue horizontal band"/>
          <p:cNvSpPr>
            <a:spLocks noChangeArrowheads="1"/>
          </p:cNvSpPr>
          <p:nvPr/>
        </p:nvSpPr>
        <p:spPr bwMode="auto">
          <a:xfrm>
            <a:off x="0" y="947738"/>
            <a:ext cx="9144000" cy="119062"/>
          </a:xfrm>
          <a:prstGeom prst="rect">
            <a:avLst/>
          </a:prstGeom>
          <a:solidFill>
            <a:srgbClr val="005390"/>
          </a:solidFill>
          <a:ln w="9525">
            <a:noFill/>
            <a:miter lim="800000"/>
            <a:headEnd/>
            <a:tailEnd/>
          </a:ln>
          <a:effectLst/>
        </p:spPr>
        <p:txBody>
          <a:bodyPr wrap="none" anchor="ctr"/>
          <a:lstStyle/>
          <a:p>
            <a:pPr>
              <a:defRPr/>
            </a:pPr>
            <a:endParaRPr lang="en-US" dirty="0">
              <a:latin typeface="Arial" charset="0"/>
            </a:endParaRPr>
          </a:p>
        </p:txBody>
      </p: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rtl="0" eaLnBrk="1" fontAlgn="base" hangingPunct="1">
        <a:spcBef>
          <a:spcPct val="0"/>
        </a:spcBef>
        <a:spcAft>
          <a:spcPct val="0"/>
        </a:spcAft>
        <a:defRPr sz="3000" b="1">
          <a:solidFill>
            <a:srgbClr val="005390"/>
          </a:solidFill>
          <a:latin typeface="Century Gothic" pitchFamily="34" charset="0"/>
          <a:ea typeface="+mj-ea"/>
          <a:cs typeface="+mj-cs"/>
        </a:defRPr>
      </a:lvl1pPr>
      <a:lvl2pPr algn="l" rtl="0" eaLnBrk="1" fontAlgn="base" hangingPunct="1">
        <a:spcBef>
          <a:spcPct val="0"/>
        </a:spcBef>
        <a:spcAft>
          <a:spcPct val="0"/>
        </a:spcAft>
        <a:defRPr sz="3000" b="1">
          <a:solidFill>
            <a:srgbClr val="005390"/>
          </a:solidFill>
          <a:latin typeface="Century Gothic" pitchFamily="34" charset="0"/>
        </a:defRPr>
      </a:lvl2pPr>
      <a:lvl3pPr algn="l" rtl="0" eaLnBrk="1" fontAlgn="base" hangingPunct="1">
        <a:spcBef>
          <a:spcPct val="0"/>
        </a:spcBef>
        <a:spcAft>
          <a:spcPct val="0"/>
        </a:spcAft>
        <a:defRPr sz="3000" b="1">
          <a:solidFill>
            <a:srgbClr val="005390"/>
          </a:solidFill>
          <a:latin typeface="Century Gothic" pitchFamily="34" charset="0"/>
        </a:defRPr>
      </a:lvl3pPr>
      <a:lvl4pPr algn="l" rtl="0" eaLnBrk="1" fontAlgn="base" hangingPunct="1">
        <a:spcBef>
          <a:spcPct val="0"/>
        </a:spcBef>
        <a:spcAft>
          <a:spcPct val="0"/>
        </a:spcAft>
        <a:defRPr sz="3000" b="1">
          <a:solidFill>
            <a:srgbClr val="005390"/>
          </a:solidFill>
          <a:latin typeface="Century Gothic" pitchFamily="34" charset="0"/>
        </a:defRPr>
      </a:lvl4pPr>
      <a:lvl5pPr algn="l" rtl="0" eaLnBrk="1" fontAlgn="base" hangingPunct="1">
        <a:spcBef>
          <a:spcPct val="0"/>
        </a:spcBef>
        <a:spcAft>
          <a:spcPct val="0"/>
        </a:spcAft>
        <a:defRPr sz="3000" b="1">
          <a:solidFill>
            <a:srgbClr val="005390"/>
          </a:solidFill>
          <a:latin typeface="Century Gothic" pitchFamily="34" charset="0"/>
        </a:defRPr>
      </a:lvl5pPr>
      <a:lvl6pPr marL="457200" algn="l" rtl="0" eaLnBrk="1" fontAlgn="base" hangingPunct="1">
        <a:spcBef>
          <a:spcPct val="0"/>
        </a:spcBef>
        <a:spcAft>
          <a:spcPct val="0"/>
        </a:spcAft>
        <a:defRPr sz="3000" b="1">
          <a:solidFill>
            <a:srgbClr val="005390"/>
          </a:solidFill>
          <a:latin typeface="Arial" charset="0"/>
        </a:defRPr>
      </a:lvl6pPr>
      <a:lvl7pPr marL="914400" algn="l" rtl="0" eaLnBrk="1" fontAlgn="base" hangingPunct="1">
        <a:spcBef>
          <a:spcPct val="0"/>
        </a:spcBef>
        <a:spcAft>
          <a:spcPct val="0"/>
        </a:spcAft>
        <a:defRPr sz="3000" b="1">
          <a:solidFill>
            <a:srgbClr val="005390"/>
          </a:solidFill>
          <a:latin typeface="Arial" charset="0"/>
        </a:defRPr>
      </a:lvl7pPr>
      <a:lvl8pPr marL="1371600" algn="l" rtl="0" eaLnBrk="1" fontAlgn="base" hangingPunct="1">
        <a:spcBef>
          <a:spcPct val="0"/>
        </a:spcBef>
        <a:spcAft>
          <a:spcPct val="0"/>
        </a:spcAft>
        <a:defRPr sz="3000" b="1">
          <a:solidFill>
            <a:srgbClr val="005390"/>
          </a:solidFill>
          <a:latin typeface="Arial" charset="0"/>
        </a:defRPr>
      </a:lvl8pPr>
      <a:lvl9pPr marL="1828800" algn="l" rtl="0" eaLnBrk="1" fontAlgn="base" hangingPunct="1">
        <a:spcBef>
          <a:spcPct val="0"/>
        </a:spcBef>
        <a:spcAft>
          <a:spcPct val="0"/>
        </a:spcAft>
        <a:defRPr sz="3000" b="1">
          <a:solidFill>
            <a:srgbClr val="005390"/>
          </a:solidFill>
          <a:latin typeface="Arial" charset="0"/>
        </a:defRPr>
      </a:lvl9pPr>
    </p:titleStyle>
    <p:bodyStyle>
      <a:lvl1pPr marL="342900" indent="-342900" algn="l" rtl="0" eaLnBrk="1" fontAlgn="base" hangingPunct="1">
        <a:spcBef>
          <a:spcPct val="20000"/>
        </a:spcBef>
        <a:spcAft>
          <a:spcPct val="0"/>
        </a:spcAft>
        <a:buClr>
          <a:srgbClr val="990033"/>
        </a:buClr>
        <a:buFont typeface="Wingdings" pitchFamily="2" charset="2"/>
        <a:buChar char="Ø"/>
        <a:defRPr sz="2400">
          <a:solidFill>
            <a:srgbClr val="005390"/>
          </a:solidFill>
          <a:latin typeface="Century Gothic" pitchFamily="34" charset="0"/>
          <a:ea typeface="+mn-ea"/>
          <a:cs typeface="+mn-cs"/>
        </a:defRPr>
      </a:lvl1pPr>
      <a:lvl2pPr marL="742950" indent="-220663" algn="l" rtl="0" eaLnBrk="1" fontAlgn="base" hangingPunct="1">
        <a:spcBef>
          <a:spcPct val="20000"/>
        </a:spcBef>
        <a:spcAft>
          <a:spcPct val="0"/>
        </a:spcAft>
        <a:buClr>
          <a:srgbClr val="990033"/>
        </a:buClr>
        <a:buFont typeface="Wingdings" pitchFamily="2" charset="2"/>
        <a:buChar char=""/>
        <a:defRPr sz="2000">
          <a:solidFill>
            <a:srgbClr val="005390"/>
          </a:solidFill>
          <a:latin typeface="Century Gothic" pitchFamily="34" charset="0"/>
        </a:defRPr>
      </a:lvl2pPr>
      <a:lvl3pPr marL="1143000" indent="-228600" algn="l" rtl="0" eaLnBrk="1" fontAlgn="base" hangingPunct="1">
        <a:spcBef>
          <a:spcPct val="20000"/>
        </a:spcBef>
        <a:spcAft>
          <a:spcPct val="0"/>
        </a:spcAft>
        <a:buClr>
          <a:srgbClr val="990033"/>
        </a:buClr>
        <a:buFont typeface="Arial" pitchFamily="34" charset="0"/>
        <a:buChar char="–"/>
        <a:defRPr sz="2000">
          <a:solidFill>
            <a:srgbClr val="005390"/>
          </a:solidFill>
          <a:latin typeface="Century Gothic" pitchFamily="34" charset="0"/>
        </a:defRPr>
      </a:lvl3pPr>
      <a:lvl4pPr marL="1600200" indent="-228600" algn="l" rtl="0" eaLnBrk="1" fontAlgn="base" hangingPunct="1">
        <a:spcBef>
          <a:spcPct val="20000"/>
        </a:spcBef>
        <a:spcAft>
          <a:spcPct val="0"/>
        </a:spcAft>
        <a:buClr>
          <a:srgbClr val="990033"/>
        </a:buClr>
        <a:buFont typeface="Wingdings" pitchFamily="2" charset="2"/>
        <a:buChar char="§"/>
        <a:defRPr sz="2000">
          <a:solidFill>
            <a:srgbClr val="005390"/>
          </a:solidFill>
          <a:latin typeface="Century Gothic" pitchFamily="34" charset="0"/>
        </a:defRPr>
      </a:lvl4pPr>
      <a:lvl5pPr marL="2057400" indent="-228600" algn="l" rtl="0" eaLnBrk="1" fontAlgn="base" hangingPunct="1">
        <a:spcBef>
          <a:spcPct val="20000"/>
        </a:spcBef>
        <a:spcAft>
          <a:spcPct val="0"/>
        </a:spcAft>
        <a:buClr>
          <a:srgbClr val="990033"/>
        </a:buClr>
        <a:buFont typeface="Wingdings" pitchFamily="2" charset="2"/>
        <a:buChar char="ú"/>
        <a:defRPr sz="2000">
          <a:solidFill>
            <a:srgbClr val="005390"/>
          </a:solidFill>
          <a:latin typeface="Century Gothic" pitchFamily="34" charset="0"/>
        </a:defRPr>
      </a:lvl5pPr>
      <a:lvl6pPr marL="2514600" indent="-228600" algn="l" rtl="0" eaLnBrk="1" fontAlgn="base" hangingPunct="1">
        <a:spcBef>
          <a:spcPct val="20000"/>
        </a:spcBef>
        <a:spcAft>
          <a:spcPct val="0"/>
        </a:spcAft>
        <a:buClr>
          <a:srgbClr val="990033"/>
        </a:buClr>
        <a:buFont typeface="Wingdings" pitchFamily="2" charset="2"/>
        <a:buChar char="ú"/>
        <a:defRPr sz="2400">
          <a:solidFill>
            <a:srgbClr val="005390"/>
          </a:solidFill>
          <a:latin typeface="+mn-lt"/>
        </a:defRPr>
      </a:lvl6pPr>
      <a:lvl7pPr marL="2971800" indent="-228600" algn="l" rtl="0" eaLnBrk="1" fontAlgn="base" hangingPunct="1">
        <a:spcBef>
          <a:spcPct val="20000"/>
        </a:spcBef>
        <a:spcAft>
          <a:spcPct val="0"/>
        </a:spcAft>
        <a:buClr>
          <a:srgbClr val="990033"/>
        </a:buClr>
        <a:buFont typeface="Wingdings" pitchFamily="2" charset="2"/>
        <a:buChar char="ú"/>
        <a:defRPr sz="2400">
          <a:solidFill>
            <a:srgbClr val="005390"/>
          </a:solidFill>
          <a:latin typeface="+mn-lt"/>
        </a:defRPr>
      </a:lvl7pPr>
      <a:lvl8pPr marL="3429000" indent="-228600" algn="l" rtl="0" eaLnBrk="1" fontAlgn="base" hangingPunct="1">
        <a:spcBef>
          <a:spcPct val="20000"/>
        </a:spcBef>
        <a:spcAft>
          <a:spcPct val="0"/>
        </a:spcAft>
        <a:buClr>
          <a:srgbClr val="990033"/>
        </a:buClr>
        <a:buFont typeface="Wingdings" pitchFamily="2" charset="2"/>
        <a:buChar char="ú"/>
        <a:defRPr sz="2400">
          <a:solidFill>
            <a:srgbClr val="005390"/>
          </a:solidFill>
          <a:latin typeface="+mn-lt"/>
        </a:defRPr>
      </a:lvl8pPr>
      <a:lvl9pPr marL="3886200" indent="-228600" algn="l" rtl="0" eaLnBrk="1" fontAlgn="base" hangingPunct="1">
        <a:spcBef>
          <a:spcPct val="20000"/>
        </a:spcBef>
        <a:spcAft>
          <a:spcPct val="0"/>
        </a:spcAft>
        <a:buClr>
          <a:srgbClr val="990033"/>
        </a:buClr>
        <a:buFont typeface="Wingdings" pitchFamily="2" charset="2"/>
        <a:buChar char="ú"/>
        <a:defRPr sz="2400">
          <a:solidFill>
            <a:srgbClr val="00539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vsc.gsa.gov/reportcard/reportcard.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sa.gov/graphics/fas/GSAOrderADM4800_2F.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gsa.gov/portal/content/224689"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72a.gsa.go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72a.gsa.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acquisition.gov/far/current/html/52_241_244.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gsaadvantage.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gsaadvantage.gov/advantage/search/specialCategory.do?cat=ADV.ENV"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epa.gov/cleanenergy/energy-resources/calculator.html"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esrs.gov/"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4.xml.rels><?xml version="1.0" encoding="UTF-8" standalone="yes"?>
<Relationships xmlns="http://schemas.openxmlformats.org/package/2006/relationships"><Relationship Id="rId3" Type="http://schemas.openxmlformats.org/officeDocument/2006/relationships/hyperlink" Target="https://mcm.fas.gsa.gov/cmservlet/control?csnum=0"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hyperlink" Target="http://eoffer.gsa.gov/"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hyperlink" Target="http://eoffer.gsa.gov/eoffer_docs/DigitalCert.htm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hyperlink" Target="https://www.acquisition.gov/far/current/html/Subpart%2042_12.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vsc.gsa.gov/"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http://www.gsa.gov/market2feds"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ssq.gsa.gov/" TargetMode="External"/><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3" Type="http://schemas.openxmlformats.org/officeDocument/2006/relationships/hyperlink" Target="asap.gsa.gov/asap/welcome.do"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hyperlink" Target="https://www.asap.gsa.gov/asap/welcome.do"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fpds.gov/" TargetMode="External"/><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hyperlink" Target="https://www.fpds.gov/"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usaspending.gov/"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hyperlink" Target="http://prod.nais.nasa.gov/pub/fedproc/home.html"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hyperlink" Target="http://vsc.gsa.gov/vsc/pco_aco.cf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gsaelibrary.gsa.gov/ElibMain/home.do" TargetMode="External"/><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hyperlink" Target="gsaelibrary.gsa.gov" TargetMode="External"/><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www.gsaadvantage.gov/advantage/main/start_page.do"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hyperlink" Target="http://www.gsaadvantage.gov/" TargetMode="External"/><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hyperlink" Target="https://dod-emall.dla.mil/"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gsa.gov/logos"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hyperlink" Target="http://www.gsa.gov/portal/content/102183"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www.gsa.gov/cta"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hyperlink" Target="http://www.gsa.gov/bpa" TargetMode="External"/><Relationship Id="rId7" Type="http://schemas.openxmlformats.org/officeDocument/2006/relationships/diagramColors" Target="../diagrams/colors14.xml"/><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gsa.gov/portal/category/27104" TargetMode="External"/><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83.xml.rels><?xml version="1.0" encoding="UTF-8" standalone="yes"?>
<Relationships xmlns="http://schemas.openxmlformats.org/package/2006/relationships"><Relationship Id="rId3" Type="http://schemas.openxmlformats.org/officeDocument/2006/relationships/hyperlink" Target="http://interact.gsa.gov/" TargetMode="External"/><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ebuy.gsa.gov/" TargetMode="External"/><Relationship Id="rId2" Type="http://schemas.openxmlformats.org/officeDocument/2006/relationships/notesSlide" Target="../notesSlides/notesSlide83.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hyperlink" Target="https://www.ebuy.gsa.gov/"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fedbizopps.gov/" TargetMode="External"/><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87.xml.rels><?xml version="1.0" encoding="UTF-8" standalone="yes"?>
<Relationships xmlns="http://schemas.openxmlformats.org/package/2006/relationships"><Relationship Id="rId3" Type="http://schemas.openxmlformats.org/officeDocument/2006/relationships/hyperlink" Target="http://www.gsa.gov/portal/content/101033" TargetMode="External"/><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88.xml.rels><?xml version="1.0" encoding="UTF-8" standalone="yes"?>
<Relationships xmlns="http://schemas.openxmlformats.org/package/2006/relationships"><Relationship Id="rId3" Type="http://schemas.openxmlformats.org/officeDocument/2006/relationships/hyperlink" Target="http://www.gsa.gov/portal/ext/html/site/fco/category/25544/hostUri/portal" TargetMode="External"/><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hyperlink" Target="http://www.gsa.gov/portal/category/25544" TargetMode="External"/><Relationship Id="rId4" Type="http://schemas.openxmlformats.org/officeDocument/2006/relationships/image" Target="../media/image47.png"/></Relationships>
</file>

<file path=ppt/slides/_rels/slide89.xml.rels><?xml version="1.0" encoding="UTF-8" standalone="yes"?>
<Relationships xmlns="http://schemas.openxmlformats.org/package/2006/relationships"><Relationship Id="rId3" Type="http://schemas.openxmlformats.org/officeDocument/2006/relationships/hyperlink" Target="http://www.gsa.gov/marketips" TargetMode="External"/><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gsa.gov/portal/content/100813" TargetMode="External"/><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92.xml.rels><?xml version="1.0" encoding="UTF-8" standalone="yes"?>
<Relationships xmlns="http://schemas.openxmlformats.org/package/2006/relationships"><Relationship Id="rId3" Type="http://schemas.openxmlformats.org/officeDocument/2006/relationships/hyperlink" Target="http://www.gsa.gov/aboutosbu" TargetMode="External"/><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93.xml.rels><?xml version="1.0" encoding="UTF-8" standalone="yes"?>
<Relationships xmlns="http://schemas.openxmlformats.org/package/2006/relationships"><Relationship Id="rId3" Type="http://schemas.openxmlformats.org/officeDocument/2006/relationships/hyperlink" Target="http://www.aptac-us.org/new/" TargetMode="External"/><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94.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9" name="Rectangle 27"/>
          <p:cNvSpPr>
            <a:spLocks noChangeArrowheads="1"/>
          </p:cNvSpPr>
          <p:nvPr/>
        </p:nvSpPr>
        <p:spPr bwMode="auto">
          <a:xfrm>
            <a:off x="381000" y="2971800"/>
            <a:ext cx="8458200" cy="3429000"/>
          </a:xfrm>
          <a:prstGeom prst="rect">
            <a:avLst/>
          </a:prstGeom>
          <a:noFill/>
          <a:ln w="9525">
            <a:noFill/>
            <a:miter lim="800000"/>
            <a:headEnd/>
            <a:tailEnd/>
          </a:ln>
          <a:effectLst>
            <a:outerShdw dist="35921" dir="2700000" algn="ctr" rotWithShape="0">
              <a:schemeClr val="tx2"/>
            </a:outerShdw>
          </a:effectLst>
        </p:spPr>
        <p:txBody>
          <a:bodyPr lIns="0" tIns="0" rIns="0" bIns="0"/>
          <a:lstStyle/>
          <a:p>
            <a:pPr algn="ctr">
              <a:spcBef>
                <a:spcPct val="150000"/>
              </a:spcBef>
            </a:pPr>
            <a:endParaRPr lang="en-US" sz="3200" dirty="0">
              <a:solidFill>
                <a:schemeClr val="bg1"/>
              </a:solidFill>
            </a:endParaRPr>
          </a:p>
        </p:txBody>
      </p:sp>
      <p:sp>
        <p:nvSpPr>
          <p:cNvPr id="5" name="Title 4"/>
          <p:cNvSpPr>
            <a:spLocks noGrp="1"/>
          </p:cNvSpPr>
          <p:nvPr>
            <p:ph type="title"/>
          </p:nvPr>
        </p:nvSpPr>
        <p:spPr/>
        <p:txBody>
          <a:bodyPr/>
          <a:lstStyle/>
          <a:p>
            <a:pPr>
              <a:spcBef>
                <a:spcPct val="150000"/>
              </a:spcBef>
            </a:pPr>
            <a:r>
              <a:rPr lang="en-US" kern="1200" dirty="0" smtClean="0">
                <a:effectLst>
                  <a:outerShdw blurRad="50800" dist="38100" algn="l" rotWithShape="0">
                    <a:prstClr val="black">
                      <a:alpha val="40000"/>
                    </a:prstClr>
                  </a:outerShdw>
                </a:effectLst>
                <a:ea typeface="+mn-ea"/>
                <a:cs typeface="+mn-cs"/>
              </a:rPr>
              <a:t/>
            </a:r>
            <a:br>
              <a:rPr lang="en-US" kern="1200" dirty="0" smtClean="0">
                <a:effectLst>
                  <a:outerShdw blurRad="50800" dist="38100" algn="l" rotWithShape="0">
                    <a:prstClr val="black">
                      <a:alpha val="40000"/>
                    </a:prstClr>
                  </a:outerShdw>
                </a:effectLst>
                <a:ea typeface="+mn-ea"/>
                <a:cs typeface="+mn-cs"/>
              </a:rPr>
            </a:br>
            <a:r>
              <a:rPr lang="en-US" kern="1200" dirty="0" smtClean="0">
                <a:effectLst>
                  <a:outerShdw blurRad="50800" dist="38100" algn="l" rotWithShape="0">
                    <a:prstClr val="black">
                      <a:alpha val="40000"/>
                    </a:prstClr>
                  </a:outerShdw>
                </a:effectLst>
                <a:ea typeface="+mn-ea"/>
                <a:cs typeface="+mn-cs"/>
              </a:rPr>
              <a:t/>
            </a:r>
            <a:br>
              <a:rPr lang="en-US" kern="1200" dirty="0" smtClean="0">
                <a:effectLst>
                  <a:outerShdw blurRad="50800" dist="38100" algn="l" rotWithShape="0">
                    <a:prstClr val="black">
                      <a:alpha val="40000"/>
                    </a:prstClr>
                  </a:outerShdw>
                </a:effectLst>
                <a:ea typeface="+mn-ea"/>
                <a:cs typeface="+mn-cs"/>
              </a:rPr>
            </a:br>
            <a:r>
              <a:rPr lang="en-US" kern="1200" dirty="0" smtClean="0">
                <a:effectLst>
                  <a:outerShdw blurRad="50800" dist="38100" algn="l" rotWithShape="0">
                    <a:prstClr val="black">
                      <a:alpha val="40000"/>
                    </a:prstClr>
                  </a:outerShdw>
                </a:effectLst>
                <a:ea typeface="+mn-ea"/>
                <a:cs typeface="+mn-cs"/>
              </a:rPr>
              <a:t>New Contractor Orientation</a:t>
            </a:r>
            <a:br>
              <a:rPr lang="en-US" kern="1200" dirty="0" smtClean="0">
                <a:effectLst>
                  <a:outerShdw blurRad="50800" dist="38100" algn="l" rotWithShape="0">
                    <a:prstClr val="black">
                      <a:alpha val="40000"/>
                    </a:prstClr>
                  </a:outerShdw>
                </a:effectLst>
                <a:ea typeface="+mn-ea"/>
                <a:cs typeface="+mn-cs"/>
              </a:rPr>
            </a:br>
            <a:r>
              <a:rPr lang="en-US" sz="1800" kern="1200" dirty="0" smtClean="0">
                <a:effectLst>
                  <a:outerShdw blurRad="50800" dist="38100" algn="l" rotWithShape="0">
                    <a:prstClr val="black">
                      <a:alpha val="40000"/>
                    </a:prstClr>
                  </a:outerShdw>
                </a:effectLst>
                <a:latin typeface="+mn-lt"/>
                <a:ea typeface="+mn-ea"/>
                <a:cs typeface="+mn-cs"/>
              </a:rPr>
              <a:t/>
            </a:r>
            <a:br>
              <a:rPr lang="en-US" sz="1800" kern="1200" dirty="0" smtClean="0">
                <a:effectLst>
                  <a:outerShdw blurRad="50800" dist="38100" algn="l" rotWithShape="0">
                    <a:prstClr val="black">
                      <a:alpha val="40000"/>
                    </a:prstClr>
                  </a:outerShdw>
                </a:effectLst>
                <a:latin typeface="+mn-lt"/>
                <a:ea typeface="+mn-ea"/>
                <a:cs typeface="+mn-cs"/>
              </a:rPr>
            </a:br>
            <a:r>
              <a:rPr lang="en-US" sz="1800" kern="1200" dirty="0" smtClean="0">
                <a:effectLst>
                  <a:outerShdw blurRad="50800" dist="38100" algn="l" rotWithShape="0">
                    <a:prstClr val="black">
                      <a:alpha val="40000"/>
                    </a:prstClr>
                  </a:outerShdw>
                </a:effectLst>
                <a:latin typeface="+mn-lt"/>
                <a:ea typeface="+mn-ea"/>
                <a:cs typeface="+mn-cs"/>
              </a:rPr>
              <a:t/>
            </a:r>
            <a:br>
              <a:rPr lang="en-US" sz="1800" kern="1200" dirty="0" smtClean="0">
                <a:effectLst>
                  <a:outerShdw blurRad="50800" dist="38100" algn="l" rotWithShape="0">
                    <a:prstClr val="black">
                      <a:alpha val="40000"/>
                    </a:prstClr>
                  </a:outerShdw>
                </a:effectLst>
                <a:latin typeface="+mn-lt"/>
                <a:ea typeface="+mn-ea"/>
                <a:cs typeface="+mn-cs"/>
              </a:rPr>
            </a:br>
            <a:endParaRPr lang="en-US" kern="1200" dirty="0" smtClean="0">
              <a:effectLst>
                <a:outerShdw blurRad="50800" dist="38100" algn="l" rotWithShape="0">
                  <a:prstClr val="black">
                    <a:alpha val="40000"/>
                  </a:prstClr>
                </a:outerShdw>
              </a:effectLs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534400" cy="553998"/>
          </a:xfrm>
        </p:spPr>
        <p:txBody>
          <a:bodyPr/>
          <a:lstStyle/>
          <a:p>
            <a:r>
              <a:rPr lang="en-US" dirty="0" smtClean="0"/>
              <a:t>Contractor Assistance Visit (CAV): Purpose</a:t>
            </a:r>
            <a:endParaRPr lang="en-US" dirty="0"/>
          </a:p>
        </p:txBody>
      </p:sp>
      <p:sp>
        <p:nvSpPr>
          <p:cNvPr id="3" name="Content Placeholder 2"/>
          <p:cNvSpPr>
            <a:spLocks noGrp="1"/>
          </p:cNvSpPr>
          <p:nvPr>
            <p:ph idx="1"/>
          </p:nvPr>
        </p:nvSpPr>
        <p:spPr>
          <a:xfrm>
            <a:off x="457200" y="2362200"/>
            <a:ext cx="7769225" cy="3048000"/>
          </a:xfrm>
        </p:spPr>
        <p:txBody>
          <a:bodyPr/>
          <a:lstStyle/>
          <a:p>
            <a:r>
              <a:rPr lang="en-US" dirty="0" smtClean="0"/>
              <a:t>Clarify the Terms and Conditions of your contract</a:t>
            </a:r>
          </a:p>
          <a:p>
            <a:r>
              <a:rPr lang="en-US" dirty="0" smtClean="0"/>
              <a:t>Assist with your questions or concerns</a:t>
            </a:r>
          </a:p>
          <a:p>
            <a:r>
              <a:rPr lang="en-US" dirty="0" smtClean="0"/>
              <a:t>Identify potential problems</a:t>
            </a:r>
          </a:p>
          <a:p>
            <a:r>
              <a:rPr lang="en-US" dirty="0" smtClean="0"/>
              <a:t>Gather contractor performance data</a:t>
            </a:r>
          </a:p>
          <a:p>
            <a:r>
              <a:rPr lang="en-US" dirty="0" smtClean="0"/>
              <a:t>Verify processes including: sales tracking system, trade agreements, basis of award, environmental indicators, and other key contract requirements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1600"/>
            <a:ext cx="8839200" cy="553998"/>
          </a:xfrm>
        </p:spPr>
        <p:txBody>
          <a:bodyPr/>
          <a:lstStyle/>
          <a:p>
            <a:r>
              <a:rPr lang="en-US" dirty="0" smtClean="0"/>
              <a:t>Contractor Assistance Visit (CAV): Preparation</a:t>
            </a:r>
            <a:endParaRPr lang="en-US" dirty="0"/>
          </a:p>
        </p:txBody>
      </p:sp>
      <p:graphicFrame>
        <p:nvGraphicFramePr>
          <p:cNvPr id="4" name="Content Placeholder 3"/>
          <p:cNvGraphicFramePr>
            <a:graphicFrameLocks noGrp="1"/>
          </p:cNvGraphicFramePr>
          <p:nvPr>
            <p:ph idx="1"/>
          </p:nvPr>
        </p:nvGraphicFramePr>
        <p:xfrm>
          <a:off x="455613" y="2176463"/>
          <a:ext cx="7769225"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533400" y="16002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295400"/>
            <a:ext cx="7769225" cy="646331"/>
          </a:xfrm>
        </p:spPr>
        <p:txBody>
          <a:bodyPr/>
          <a:lstStyle/>
          <a:p>
            <a:pPr algn="ctr" eaLnBrk="1" hangingPunct="1"/>
            <a:r>
              <a:rPr lang="en-US" sz="3600" dirty="0" smtClean="0">
                <a:solidFill>
                  <a:srgbClr val="005390"/>
                </a:solidFill>
              </a:rPr>
              <a:t>Purpose</a:t>
            </a:r>
          </a:p>
        </p:txBody>
      </p:sp>
      <p:sp>
        <p:nvSpPr>
          <p:cNvPr id="32771" name="Rectangle 3"/>
          <p:cNvSpPr>
            <a:spLocks noGrp="1" noChangeArrowheads="1"/>
          </p:cNvSpPr>
          <p:nvPr>
            <p:ph idx="1"/>
          </p:nvPr>
        </p:nvSpPr>
        <p:spPr>
          <a:xfrm>
            <a:off x="457200" y="2286000"/>
            <a:ext cx="7769225" cy="3048000"/>
          </a:xfrm>
        </p:spPr>
        <p:txBody>
          <a:bodyPr/>
          <a:lstStyle/>
          <a:p>
            <a:pPr eaLnBrk="1" hangingPunct="1"/>
            <a:r>
              <a:rPr lang="en-US" sz="2800" dirty="0" smtClean="0"/>
              <a:t>The Report Card is a “snap-shot” in time of your Multiple Award Schedule contract after a Contractor Assistance Visit (CAV) occurs.</a:t>
            </a:r>
          </a:p>
          <a:p>
            <a:pPr eaLnBrk="1" hangingPunct="1"/>
            <a:endParaRPr lang="en-US" sz="2800" dirty="0" smtClean="0"/>
          </a:p>
          <a:p>
            <a:pPr eaLnBrk="1" hangingPunct="1"/>
            <a:r>
              <a:rPr lang="en-US" sz="2800" dirty="0" smtClean="0"/>
              <a:t>Keep in mind that this deals directly with performance against some of the main MAS Terms and Conditions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of the Administrative Report Card.">
            <a:hlinkClick r:id="rId3"/>
          </p:cNvPr>
          <p:cNvPicPr>
            <a:picLocks noChangeAspect="1" noChangeArrowheads="1"/>
          </p:cNvPicPr>
          <p:nvPr/>
        </p:nvPicPr>
        <p:blipFill>
          <a:blip r:embed="rId4" cstate="print"/>
          <a:srcRect l="29524" t="12953" r="30476" b="8572"/>
          <a:stretch>
            <a:fillRect/>
          </a:stretch>
        </p:blipFill>
        <p:spPr bwMode="auto">
          <a:xfrm>
            <a:off x="4572000" y="1251857"/>
            <a:ext cx="4572000" cy="5606143"/>
          </a:xfrm>
          <a:prstGeom prst="rect">
            <a:avLst/>
          </a:prstGeom>
          <a:noFill/>
          <a:ln w="9525">
            <a:noFill/>
            <a:miter lim="800000"/>
            <a:headEnd/>
            <a:tailEnd/>
          </a:ln>
        </p:spPr>
      </p:pic>
      <p:sp>
        <p:nvSpPr>
          <p:cNvPr id="6" name="Title 5"/>
          <p:cNvSpPr>
            <a:spLocks noGrp="1"/>
          </p:cNvSpPr>
          <p:nvPr>
            <p:ph type="title"/>
          </p:nvPr>
        </p:nvSpPr>
        <p:spPr>
          <a:xfrm>
            <a:off x="228601" y="1524000"/>
            <a:ext cx="4343400" cy="1219200"/>
          </a:xfrm>
        </p:spPr>
        <p:txBody>
          <a:bodyPr/>
          <a:lstStyle/>
          <a:p>
            <a:r>
              <a:rPr lang="en-US" dirty="0" smtClean="0"/>
              <a:t>Sample Report Card – Direct Link</a:t>
            </a:r>
            <a:endParaRPr lang="en-US" dirty="0"/>
          </a:p>
        </p:txBody>
      </p:sp>
      <p:sp>
        <p:nvSpPr>
          <p:cNvPr id="7" name="Content Placeholder 6"/>
          <p:cNvSpPr>
            <a:spLocks noGrp="1"/>
          </p:cNvSpPr>
          <p:nvPr>
            <p:ph idx="1"/>
          </p:nvPr>
        </p:nvSpPr>
        <p:spPr>
          <a:xfrm>
            <a:off x="228600" y="3200400"/>
            <a:ext cx="4343399" cy="3048000"/>
          </a:xfrm>
        </p:spPr>
        <p:txBody>
          <a:bodyPr/>
          <a:lstStyle/>
          <a:p>
            <a:pPr>
              <a:buNone/>
            </a:pPr>
            <a:r>
              <a:rPr lang="en-US" dirty="0" smtClean="0">
                <a:hlinkClick r:id="rId3"/>
              </a:rPr>
              <a:t>https://vsc.gsa.gov/reportcard/reportcard.pdf</a:t>
            </a:r>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1219200"/>
            <a:ext cx="7769225" cy="579438"/>
          </a:xfrm>
        </p:spPr>
        <p:txBody>
          <a:bodyPr/>
          <a:lstStyle/>
          <a:p>
            <a:pPr algn="ctr"/>
            <a:r>
              <a:rPr lang="en-US" dirty="0" smtClean="0"/>
              <a:t>  Report Card</a:t>
            </a:r>
            <a:endParaRPr lang="en-US" dirty="0"/>
          </a:p>
        </p:txBody>
      </p:sp>
      <p:graphicFrame>
        <p:nvGraphicFramePr>
          <p:cNvPr id="4" name="Diagram 3"/>
          <p:cNvGraphicFramePr/>
          <p:nvPr/>
        </p:nvGraphicFramePr>
        <p:xfrm>
          <a:off x="0" y="1524000"/>
          <a:ext cx="9144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Contract Requirements</a:t>
            </a:r>
            <a:endParaRPr lang="en-US" dirty="0"/>
          </a:p>
        </p:txBody>
      </p:sp>
      <p:sp>
        <p:nvSpPr>
          <p:cNvPr id="3" name="Content Placeholder 2"/>
          <p:cNvSpPr>
            <a:spLocks noGrp="1"/>
          </p:cNvSpPr>
          <p:nvPr>
            <p:ph sz="half" idx="1"/>
          </p:nvPr>
        </p:nvSpPr>
        <p:spPr>
          <a:xfrm>
            <a:off x="455612" y="2176272"/>
            <a:ext cx="4116387" cy="3048000"/>
          </a:xfrm>
        </p:spPr>
        <p:txBody>
          <a:bodyPr/>
          <a:lstStyle/>
          <a:p>
            <a:r>
              <a:rPr lang="en-US" sz="2400" dirty="0" smtClean="0"/>
              <a:t>Sales Tracking System</a:t>
            </a:r>
          </a:p>
          <a:p>
            <a:r>
              <a:rPr lang="en-US" sz="2400" dirty="0" smtClean="0"/>
              <a:t>Sales Reporting</a:t>
            </a:r>
          </a:p>
          <a:p>
            <a:r>
              <a:rPr lang="en-US" sz="2400" dirty="0" smtClean="0"/>
              <a:t>Industrial Funding Fee</a:t>
            </a:r>
          </a:p>
          <a:p>
            <a:r>
              <a:rPr lang="en-US" sz="2400" dirty="0" smtClean="0"/>
              <a:t>Contract Sales Criteria</a:t>
            </a:r>
          </a:p>
          <a:p>
            <a:r>
              <a:rPr lang="en-US" sz="2400" dirty="0" smtClean="0"/>
              <a:t>Bankruptcy</a:t>
            </a:r>
          </a:p>
          <a:p>
            <a:r>
              <a:rPr lang="en-US" sz="2400" dirty="0" smtClean="0"/>
              <a:t>Pricelists</a:t>
            </a:r>
          </a:p>
          <a:p>
            <a:r>
              <a:rPr lang="en-US" sz="2400" dirty="0" smtClean="0"/>
              <a:t>Modifications</a:t>
            </a:r>
          </a:p>
          <a:p>
            <a:endParaRPr lang="en-US" sz="2400" dirty="0"/>
          </a:p>
        </p:txBody>
      </p:sp>
      <p:sp>
        <p:nvSpPr>
          <p:cNvPr id="4" name="Content Placeholder 3"/>
          <p:cNvSpPr>
            <a:spLocks noGrp="1"/>
          </p:cNvSpPr>
          <p:nvPr>
            <p:ph sz="half" idx="2"/>
          </p:nvPr>
        </p:nvSpPr>
        <p:spPr>
          <a:xfrm>
            <a:off x="4416425" y="2176272"/>
            <a:ext cx="4498975" cy="3048000"/>
          </a:xfrm>
        </p:spPr>
        <p:txBody>
          <a:bodyPr/>
          <a:lstStyle/>
          <a:p>
            <a:r>
              <a:rPr lang="en-US" sz="2400" dirty="0" smtClean="0"/>
              <a:t>GSA Advantage</a:t>
            </a:r>
          </a:p>
          <a:p>
            <a:r>
              <a:rPr lang="en-US" sz="2400" dirty="0" smtClean="0"/>
              <a:t>Environmental</a:t>
            </a:r>
          </a:p>
          <a:p>
            <a:r>
              <a:rPr lang="en-US" sz="2400" dirty="0" smtClean="0"/>
              <a:t>Scope</a:t>
            </a:r>
          </a:p>
          <a:p>
            <a:r>
              <a:rPr lang="en-US" sz="2400" dirty="0" smtClean="0"/>
              <a:t>Basis of Award</a:t>
            </a:r>
          </a:p>
          <a:p>
            <a:r>
              <a:rPr lang="en-US" sz="2400" dirty="0" smtClean="0"/>
              <a:t>Pricing</a:t>
            </a:r>
          </a:p>
          <a:p>
            <a:r>
              <a:rPr lang="en-US" sz="2400" dirty="0" smtClean="0"/>
              <a:t>Trade Agreements Act</a:t>
            </a:r>
          </a:p>
          <a:p>
            <a:r>
              <a:rPr lang="en-US" sz="2400" dirty="0" smtClean="0"/>
              <a:t>Subcontracting Plans</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Sales Tracking System</a:t>
            </a:r>
            <a:endParaRPr lang="en-US" dirty="0"/>
          </a:p>
        </p:txBody>
      </p:sp>
      <p:sp>
        <p:nvSpPr>
          <p:cNvPr id="3" name="Content Placeholder 2"/>
          <p:cNvSpPr>
            <a:spLocks noGrp="1"/>
          </p:cNvSpPr>
          <p:nvPr>
            <p:ph idx="1"/>
          </p:nvPr>
        </p:nvSpPr>
        <p:spPr/>
        <p:txBody>
          <a:bodyPr/>
          <a:lstStyle/>
          <a:p>
            <a:r>
              <a:rPr lang="en-US" smtClean="0"/>
              <a:t>Identifies, tracks, and reports GSA sales accurately and completely</a:t>
            </a:r>
          </a:p>
          <a:p>
            <a:pPr lvl="1"/>
            <a:r>
              <a:rPr lang="en-US" smtClean="0"/>
              <a:t>Reports all transactions within the proper period</a:t>
            </a:r>
          </a:p>
          <a:p>
            <a:pPr lvl="1"/>
            <a:r>
              <a:rPr lang="en-US" smtClean="0"/>
              <a:t>Retrieves data easily</a:t>
            </a:r>
          </a:p>
          <a:p>
            <a:pPr lvl="1"/>
            <a:r>
              <a:rPr lang="en-US" smtClean="0"/>
              <a:t>Separates Schedule sales from other federal sales and commercial sales</a:t>
            </a:r>
          </a:p>
          <a:p>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7769225" cy="707886"/>
          </a:xfrm>
        </p:spPr>
        <p:txBody>
          <a:bodyPr/>
          <a:lstStyle/>
          <a:p>
            <a:r>
              <a:rPr lang="en-US" dirty="0" smtClean="0"/>
              <a:t>Tracking Sales</a:t>
            </a:r>
            <a:endParaRPr lang="en-US" dirty="0"/>
          </a:p>
        </p:txBody>
      </p:sp>
      <p:grpSp>
        <p:nvGrpSpPr>
          <p:cNvPr id="5" name="Group 4"/>
          <p:cNvGrpSpPr/>
          <p:nvPr/>
        </p:nvGrpSpPr>
        <p:grpSpPr>
          <a:xfrm>
            <a:off x="381000" y="1524000"/>
            <a:ext cx="8610600" cy="5334000"/>
            <a:chOff x="1295400" y="1524000"/>
            <a:chExt cx="8610600" cy="5334000"/>
          </a:xfrm>
        </p:grpSpPr>
        <p:graphicFrame>
          <p:nvGraphicFramePr>
            <p:cNvPr id="3" name="Diagram 2" descr="Image of a pie chart broken into thirds.  The upper-left slice is labeled Commercial; the lower-middle slice is labeled Government (Not Reportable); and the upper-right slice is labeled GSA Reportable.  The GSA Reportable slice is separated from the other two slices and has an arrow pointing towards it."/>
            <p:cNvGraphicFramePr/>
            <p:nvPr/>
          </p:nvGraphicFramePr>
          <p:xfrm>
            <a:off x="1295400" y="1524000"/>
            <a:ext cx="8610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ight Arrow 3"/>
            <p:cNvSpPr/>
            <p:nvPr/>
          </p:nvSpPr>
          <p:spPr bwMode="auto">
            <a:xfrm rot="8978723">
              <a:off x="7790720" y="1556139"/>
              <a:ext cx="1874470" cy="882563"/>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en-US" dirty="0" smtClean="0"/>
              <a:t>Indicators of a Schedule Sale</a:t>
            </a:r>
          </a:p>
        </p:txBody>
      </p:sp>
      <p:sp>
        <p:nvSpPr>
          <p:cNvPr id="51203" name="Rectangle 3"/>
          <p:cNvSpPr>
            <a:spLocks noGrp="1" noChangeArrowheads="1"/>
          </p:cNvSpPr>
          <p:nvPr>
            <p:ph idx="1"/>
          </p:nvPr>
        </p:nvSpPr>
        <p:spPr/>
        <p:txBody>
          <a:bodyPr/>
          <a:lstStyle/>
          <a:p>
            <a:r>
              <a:rPr lang="en-US" smtClean="0"/>
              <a:t>The GSA contract number is stated</a:t>
            </a:r>
          </a:p>
          <a:p>
            <a:r>
              <a:rPr lang="en-US" smtClean="0"/>
              <a:t>If no contract vehicle is stated and:</a:t>
            </a:r>
          </a:p>
          <a:p>
            <a:pPr lvl="1"/>
            <a:r>
              <a:rPr lang="en-US" smtClean="0"/>
              <a:t>Same terms and conditions as your GSA contract</a:t>
            </a:r>
          </a:p>
          <a:p>
            <a:pPr lvl="1"/>
            <a:r>
              <a:rPr lang="en-US" smtClean="0"/>
              <a:t>Through GSA Advantage!® or eBuy</a:t>
            </a:r>
          </a:p>
          <a:p>
            <a:pPr lvl="1"/>
            <a:r>
              <a:rPr lang="en-US" smtClean="0"/>
              <a:t>Paid with the government purchase card for items on your contract</a:t>
            </a:r>
          </a:p>
          <a:p>
            <a:pPr lvl="1"/>
            <a:r>
              <a:rPr lang="en-US" smtClean="0"/>
              <a:t>The pricing at or below contract price</a:t>
            </a:r>
          </a:p>
          <a:p>
            <a:endParaRPr lang="en-US" dirty="0" smtClean="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 Introduction</a:t>
            </a:r>
            <a:endParaRPr lang="en-US" dirty="0"/>
          </a:p>
        </p:txBody>
      </p:sp>
      <p:sp>
        <p:nvSpPr>
          <p:cNvPr id="3" name="Content Placeholder 2"/>
          <p:cNvSpPr>
            <a:spLocks noGrp="1"/>
          </p:cNvSpPr>
          <p:nvPr>
            <p:ph idx="1"/>
          </p:nvPr>
        </p:nvSpPr>
        <p:spPr/>
        <p:txBody>
          <a:bodyPr/>
          <a:lstStyle/>
          <a:p>
            <a:r>
              <a:rPr lang="en-US" smtClean="0"/>
              <a:t>GSA Schedules are fast, easy, and effective contracting vehicles.  </a:t>
            </a:r>
          </a:p>
          <a:p>
            <a:r>
              <a:rPr lang="en-US" smtClean="0"/>
              <a:t>GSA establishes long-term governmentwide contracts with commercial companies to provide access to millions of commercial products and services at volume discount pricing.</a:t>
            </a:r>
          </a:p>
          <a:p>
            <a:r>
              <a:rPr lang="en-US" smtClean="0"/>
              <a:t>Connects contractors with a range of government opportunities.  </a:t>
            </a:r>
          </a:p>
          <a:p>
            <a:r>
              <a:rPr lang="en-US" smtClean="0"/>
              <a:t>Simplifies the buying process by complying with federal procurement rules and regulations.</a:t>
            </a:r>
          </a:p>
          <a:p>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a:r>
              <a:rPr lang="en-US" dirty="0" smtClean="0"/>
              <a:t>Eligible Users: </a:t>
            </a:r>
            <a:r>
              <a:rPr lang="en-US" dirty="0" smtClean="0">
                <a:hlinkClick r:id="rId3"/>
              </a:rPr>
              <a:t>ADM 4800.2G</a:t>
            </a:r>
            <a:endParaRPr lang="en-US" dirty="0" smtClean="0"/>
          </a:p>
        </p:txBody>
      </p:sp>
      <p:sp>
        <p:nvSpPr>
          <p:cNvPr id="48131" name="Rectangle 3"/>
          <p:cNvSpPr>
            <a:spLocks noGrp="1" noChangeArrowheads="1"/>
          </p:cNvSpPr>
          <p:nvPr>
            <p:ph idx="1"/>
          </p:nvPr>
        </p:nvSpPr>
        <p:spPr/>
        <p:txBody>
          <a:bodyPr/>
          <a:lstStyle/>
          <a:p>
            <a:r>
              <a:rPr lang="en-US" dirty="0" smtClean="0"/>
              <a:t>Executive &amp; Other Federal Agencies</a:t>
            </a:r>
          </a:p>
          <a:p>
            <a:r>
              <a:rPr lang="en-US" dirty="0" smtClean="0"/>
              <a:t>Mixed-Ownership Government Corporations</a:t>
            </a:r>
          </a:p>
          <a:p>
            <a:r>
              <a:rPr lang="en-US" dirty="0" smtClean="0"/>
              <a:t>The District of Columbia</a:t>
            </a:r>
          </a:p>
          <a:p>
            <a:r>
              <a:rPr lang="en-US" dirty="0" smtClean="0"/>
              <a:t>State and Local Governments using Cooperative Purchasing, Disaster Recovery or the 1122 program</a:t>
            </a:r>
          </a:p>
          <a:p>
            <a:r>
              <a:rPr lang="en-US" dirty="0" smtClean="0">
                <a:hlinkClick r:id="rId4"/>
              </a:rPr>
              <a:t>FAR 51 Deviation contractors</a:t>
            </a:r>
            <a:endParaRPr lang="en-US" dirty="0" smtClean="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Defining Reportable</a:t>
            </a:r>
            <a:endParaRPr lang="en-US" dirty="0"/>
          </a:p>
        </p:txBody>
      </p:sp>
      <p:graphicFrame>
        <p:nvGraphicFramePr>
          <p:cNvPr id="4" name="Diagram 3" descr="A chart with two columns.  The left column, labeled Do, has two subheadings: Items on your GSA Pricelist and Services on your GSA Pricelist.  The right column, labeld Don't, also has two subheadings: Open Market and Travel."/>
          <p:cNvGraphicFramePr/>
          <p:nvPr/>
        </p:nvGraphicFramePr>
        <p:xfrm>
          <a:off x="228600" y="2286000"/>
          <a:ext cx="86868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a:r>
              <a:rPr lang="en-US" dirty="0" smtClean="0"/>
              <a:t>Sales Reporting</a:t>
            </a:r>
          </a:p>
        </p:txBody>
      </p:sp>
      <p:sp>
        <p:nvSpPr>
          <p:cNvPr id="58371" name="Rectangle 3"/>
          <p:cNvSpPr>
            <a:spLocks noGrp="1" noChangeArrowheads="1"/>
          </p:cNvSpPr>
          <p:nvPr>
            <p:ph idx="1"/>
          </p:nvPr>
        </p:nvSpPr>
        <p:spPr>
          <a:xfrm>
            <a:off x="457200" y="2057400"/>
            <a:ext cx="7769225" cy="3048000"/>
          </a:xfrm>
        </p:spPr>
        <p:txBody>
          <a:bodyPr/>
          <a:lstStyle/>
          <a:p>
            <a:r>
              <a:rPr lang="en-US" dirty="0" smtClean="0"/>
              <a:t>Sales reports must be submitted within 30 days after the quarter ends, by:</a:t>
            </a:r>
          </a:p>
          <a:p>
            <a:pPr lvl="1"/>
            <a:r>
              <a:rPr lang="en-US" dirty="0" smtClean="0"/>
              <a:t>January 30th</a:t>
            </a:r>
          </a:p>
          <a:p>
            <a:pPr lvl="1"/>
            <a:r>
              <a:rPr lang="en-US" dirty="0" smtClean="0"/>
              <a:t>April 30th</a:t>
            </a:r>
          </a:p>
          <a:p>
            <a:pPr lvl="1"/>
            <a:r>
              <a:rPr lang="en-US" dirty="0" smtClean="0"/>
              <a:t>July 30th</a:t>
            </a:r>
          </a:p>
          <a:p>
            <a:pPr lvl="1"/>
            <a:r>
              <a:rPr lang="en-US" dirty="0" smtClean="0"/>
              <a:t>October 30th</a:t>
            </a:r>
          </a:p>
          <a:p>
            <a:r>
              <a:rPr lang="en-US" dirty="0" smtClean="0"/>
              <a:t>Even if you have no sales for the quarter, you must still file a $0 sales report</a:t>
            </a:r>
          </a:p>
          <a:p>
            <a:r>
              <a:rPr lang="en-US" dirty="0" smtClean="0"/>
              <a:t>Sales are reported by Special Item Number (SIN)</a:t>
            </a:r>
          </a:p>
          <a:p>
            <a:r>
              <a:rPr lang="en-US" dirty="0" smtClean="0"/>
              <a:t>Report online at: </a:t>
            </a:r>
            <a:r>
              <a:rPr lang="en-US" dirty="0" smtClean="0">
                <a:hlinkClick r:id="rId3"/>
              </a:rPr>
              <a:t>https://72a.gsa.gov</a:t>
            </a:r>
            <a:endParaRPr lang="en-US" dirty="0" smtClean="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ctr"/>
            <a:r>
              <a:rPr lang="en-US" dirty="0" smtClean="0"/>
              <a:t>Industrial Funding Fee (IFF)</a:t>
            </a:r>
          </a:p>
        </p:txBody>
      </p:sp>
      <p:sp>
        <p:nvSpPr>
          <p:cNvPr id="59395" name="Rectangle 3"/>
          <p:cNvSpPr>
            <a:spLocks noGrp="1" noChangeArrowheads="1"/>
          </p:cNvSpPr>
          <p:nvPr>
            <p:ph idx="1"/>
          </p:nvPr>
        </p:nvSpPr>
        <p:spPr/>
        <p:txBody>
          <a:bodyPr/>
          <a:lstStyle/>
          <a:p>
            <a:r>
              <a:rPr lang="en-US" dirty="0" smtClean="0"/>
              <a:t>The IFF of 0.75% is included in your awarded pricing</a:t>
            </a:r>
          </a:p>
          <a:p>
            <a:endParaRPr lang="en-US" sz="1000" dirty="0" smtClean="0"/>
          </a:p>
          <a:p>
            <a:r>
              <a:rPr lang="en-US" dirty="0" smtClean="0"/>
              <a:t>The contract prices that you bill a customer must include the IFF</a:t>
            </a:r>
          </a:p>
          <a:p>
            <a:endParaRPr lang="en-US" sz="1000" dirty="0" smtClean="0"/>
          </a:p>
          <a:p>
            <a:r>
              <a:rPr lang="en-US" dirty="0" smtClean="0"/>
              <a:t>The IFF is paid by your MAS customers for utilizing your MAS contract, but it is remitted by you on a quarterly basis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ctr"/>
            <a:r>
              <a:rPr lang="en-US" dirty="0" smtClean="0"/>
              <a:t>Remitting the IFF</a:t>
            </a:r>
          </a:p>
        </p:txBody>
      </p:sp>
      <p:sp>
        <p:nvSpPr>
          <p:cNvPr id="60419" name="Rectangle 3"/>
          <p:cNvSpPr>
            <a:spLocks noGrp="1" noChangeArrowheads="1"/>
          </p:cNvSpPr>
          <p:nvPr>
            <p:ph idx="1"/>
          </p:nvPr>
        </p:nvSpPr>
        <p:spPr/>
        <p:txBody>
          <a:bodyPr/>
          <a:lstStyle/>
          <a:p>
            <a:r>
              <a:rPr lang="en-US" dirty="0" smtClean="0"/>
              <a:t>Payment must be received within 30 calendar days after the quarter ends (not necessarily the last day of the month)</a:t>
            </a:r>
          </a:p>
          <a:p>
            <a:endParaRPr lang="en-US" sz="1000" dirty="0" smtClean="0"/>
          </a:p>
          <a:p>
            <a:r>
              <a:rPr lang="en-US" dirty="0" smtClean="0"/>
              <a:t>GSA encourages contractors to pay the IFF via credit card or electronic check because this will be a requirement in the near future</a:t>
            </a:r>
          </a:p>
          <a:p>
            <a:endParaRPr lang="en-US" sz="1000" dirty="0" smtClean="0"/>
          </a:p>
          <a:p>
            <a:r>
              <a:rPr lang="en-US" dirty="0" smtClean="0"/>
              <a:t>Visit </a:t>
            </a:r>
            <a:r>
              <a:rPr lang="en-US" dirty="0" smtClean="0">
                <a:hlinkClick r:id="rId3"/>
              </a:rPr>
              <a:t>https://72a.gsa.gov/</a:t>
            </a:r>
            <a:r>
              <a:rPr lang="en-US" dirty="0" smtClean="0"/>
              <a:t>for more information</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1371600"/>
            <a:ext cx="7769225" cy="579438"/>
          </a:xfrm>
        </p:spPr>
        <p:txBody>
          <a:bodyPr/>
          <a:lstStyle/>
          <a:p>
            <a:r>
              <a:rPr lang="en-US" dirty="0" smtClean="0"/>
              <a:t>Method of Payment - </a:t>
            </a:r>
          </a:p>
        </p:txBody>
      </p:sp>
      <p:sp>
        <p:nvSpPr>
          <p:cNvPr id="61443" name="Rectangle 3"/>
          <p:cNvSpPr>
            <a:spLocks noGrp="1" noChangeArrowheads="1"/>
          </p:cNvSpPr>
          <p:nvPr>
            <p:ph idx="1"/>
          </p:nvPr>
        </p:nvSpPr>
        <p:spPr>
          <a:xfrm>
            <a:off x="455613" y="2393950"/>
            <a:ext cx="3430587" cy="3048000"/>
          </a:xfrm>
        </p:spPr>
        <p:txBody>
          <a:bodyPr/>
          <a:lstStyle/>
          <a:p>
            <a:r>
              <a:rPr lang="en-US" dirty="0" smtClean="0"/>
              <a:t>Make your IFF payment using any major credit card</a:t>
            </a:r>
          </a:p>
          <a:p>
            <a:endParaRPr lang="en-US" dirty="0" smtClean="0"/>
          </a:p>
          <a:p>
            <a:r>
              <a:rPr lang="en-US" dirty="0" smtClean="0"/>
              <a:t>$49,999.99 is the maximum</a:t>
            </a:r>
          </a:p>
          <a:p>
            <a:endParaRPr lang="en-US" dirty="0" smtClean="0"/>
          </a:p>
        </p:txBody>
      </p:sp>
      <p:pic>
        <p:nvPicPr>
          <p:cNvPr id="61445" name="Picture 7"/>
          <p:cNvPicPr>
            <a:picLocks noChangeAspect="1" noChangeArrowheads="1"/>
          </p:cNvPicPr>
          <p:nvPr/>
        </p:nvPicPr>
        <p:blipFill>
          <a:blip r:embed="rId3" cstate="print"/>
          <a:srcRect/>
          <a:stretch>
            <a:fillRect/>
          </a:stretch>
        </p:blipFill>
        <p:spPr bwMode="auto">
          <a:xfrm>
            <a:off x="4800600" y="1447800"/>
            <a:ext cx="1476375" cy="390525"/>
          </a:xfrm>
          <a:prstGeom prst="rect">
            <a:avLst/>
          </a:prstGeom>
          <a:noFill/>
          <a:ln w="9525">
            <a:noFill/>
            <a:miter lim="800000"/>
            <a:headEnd/>
            <a:tailEnd/>
          </a:ln>
        </p:spPr>
      </p:pic>
      <p:pic>
        <p:nvPicPr>
          <p:cNvPr id="61446" name="Picture 5" descr="Image of the online form for paying by credit card."/>
          <p:cNvPicPr>
            <a:picLocks noChangeAspect="1" noChangeArrowheads="1"/>
          </p:cNvPicPr>
          <p:nvPr/>
        </p:nvPicPr>
        <p:blipFill>
          <a:blip r:embed="rId4" cstate="print"/>
          <a:srcRect/>
          <a:stretch>
            <a:fillRect/>
          </a:stretch>
        </p:blipFill>
        <p:spPr bwMode="auto">
          <a:xfrm>
            <a:off x="4038600" y="1981200"/>
            <a:ext cx="4800600" cy="4191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1295400"/>
            <a:ext cx="7769225" cy="584775"/>
          </a:xfrm>
        </p:spPr>
        <p:txBody>
          <a:bodyPr/>
          <a:lstStyle/>
          <a:p>
            <a:r>
              <a:rPr lang="en-US" dirty="0" smtClean="0"/>
              <a:t>Method of payment –</a:t>
            </a:r>
          </a:p>
        </p:txBody>
      </p:sp>
      <p:sp>
        <p:nvSpPr>
          <p:cNvPr id="62467" name="Rectangle 3"/>
          <p:cNvSpPr>
            <a:spLocks noGrp="1" noChangeArrowheads="1"/>
          </p:cNvSpPr>
          <p:nvPr>
            <p:ph idx="1"/>
          </p:nvPr>
        </p:nvSpPr>
        <p:spPr>
          <a:xfrm>
            <a:off x="455613" y="2393950"/>
            <a:ext cx="2973387" cy="3048000"/>
          </a:xfrm>
        </p:spPr>
        <p:txBody>
          <a:bodyPr/>
          <a:lstStyle/>
          <a:p>
            <a:r>
              <a:rPr lang="en-US" dirty="0" smtClean="0"/>
              <a:t>Make your IFF payment using your checking or savings account</a:t>
            </a:r>
          </a:p>
          <a:p>
            <a:endParaRPr lang="en-US" dirty="0" smtClean="0"/>
          </a:p>
          <a:p>
            <a:r>
              <a:rPr lang="en-US" dirty="0" smtClean="0"/>
              <a:t>No dollar limits apply</a:t>
            </a:r>
          </a:p>
        </p:txBody>
      </p:sp>
      <p:pic>
        <p:nvPicPr>
          <p:cNvPr id="62469" name="Picture 8"/>
          <p:cNvPicPr>
            <a:picLocks noChangeAspect="1" noChangeArrowheads="1"/>
          </p:cNvPicPr>
          <p:nvPr/>
        </p:nvPicPr>
        <p:blipFill>
          <a:blip r:embed="rId3" cstate="print"/>
          <a:srcRect/>
          <a:stretch>
            <a:fillRect/>
          </a:stretch>
        </p:blipFill>
        <p:spPr bwMode="auto">
          <a:xfrm>
            <a:off x="4495800" y="1371600"/>
            <a:ext cx="1457325" cy="409575"/>
          </a:xfrm>
          <a:prstGeom prst="rect">
            <a:avLst/>
          </a:prstGeom>
          <a:noFill/>
          <a:ln w="9525">
            <a:noFill/>
            <a:miter lim="800000"/>
            <a:headEnd/>
            <a:tailEnd/>
          </a:ln>
        </p:spPr>
      </p:pic>
      <p:pic>
        <p:nvPicPr>
          <p:cNvPr id="62470" name="Picture 7" descr="Image of the online form to pay by direct debit."/>
          <p:cNvPicPr>
            <a:picLocks noChangeAspect="1" noChangeArrowheads="1"/>
          </p:cNvPicPr>
          <p:nvPr/>
        </p:nvPicPr>
        <p:blipFill>
          <a:blip r:embed="rId4" cstate="print"/>
          <a:srcRect/>
          <a:stretch>
            <a:fillRect/>
          </a:stretch>
        </p:blipFill>
        <p:spPr bwMode="auto">
          <a:xfrm>
            <a:off x="3429000" y="1981200"/>
            <a:ext cx="5505450" cy="3505200"/>
          </a:xfrm>
          <a:prstGeom prst="rect">
            <a:avLst/>
          </a:prstGeom>
          <a:noFill/>
          <a:ln w="63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algn="ctr"/>
            <a:r>
              <a:rPr lang="en-US" dirty="0" smtClean="0"/>
              <a:t>Contract Sales Criteria I-FSS-639</a:t>
            </a:r>
          </a:p>
        </p:txBody>
      </p:sp>
      <p:sp>
        <p:nvSpPr>
          <p:cNvPr id="114691" name="Rectangle 3"/>
          <p:cNvSpPr>
            <a:spLocks noGrp="1" noChangeArrowheads="1"/>
          </p:cNvSpPr>
          <p:nvPr>
            <p:ph idx="1"/>
          </p:nvPr>
        </p:nvSpPr>
        <p:spPr/>
        <p:txBody>
          <a:bodyPr/>
          <a:lstStyle/>
          <a:p>
            <a:r>
              <a:rPr lang="en-US" smtClean="0"/>
              <a:t>All Schedules contractors are required to generate $25,000 in sales within the first two years of their contracts and to maintain $25,000 in sales per  contract year thereafter</a:t>
            </a:r>
          </a:p>
          <a:p>
            <a:endParaRPr lang="en-US" smtClean="0"/>
          </a:p>
          <a:p>
            <a:endParaRPr lang="en-US" dirty="0" smtClean="0"/>
          </a:p>
        </p:txBody>
      </p:sp>
      <p:pic>
        <p:nvPicPr>
          <p:cNvPr id="36868" name="Picture 4" descr="An image of a red and white bulls eye target with a push pin inserted in the middle of the target."/>
          <p:cNvPicPr>
            <a:picLocks noChangeAspect="1" noChangeArrowheads="1"/>
          </p:cNvPicPr>
          <p:nvPr/>
        </p:nvPicPr>
        <p:blipFill>
          <a:blip r:embed="rId3" cstate="print"/>
          <a:srcRect/>
          <a:stretch>
            <a:fillRect/>
          </a:stretch>
        </p:blipFill>
        <p:spPr bwMode="auto">
          <a:xfrm>
            <a:off x="6172200" y="4495800"/>
            <a:ext cx="2466975" cy="184785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Bankruptcy</a:t>
            </a:r>
            <a:endParaRPr lang="en-US" dirty="0"/>
          </a:p>
        </p:txBody>
      </p:sp>
      <p:sp>
        <p:nvSpPr>
          <p:cNvPr id="3" name="Content Placeholder 2"/>
          <p:cNvSpPr>
            <a:spLocks noGrp="1"/>
          </p:cNvSpPr>
          <p:nvPr>
            <p:ph idx="1"/>
          </p:nvPr>
        </p:nvSpPr>
        <p:spPr/>
        <p:txBody>
          <a:bodyPr/>
          <a:lstStyle/>
          <a:p>
            <a:r>
              <a:rPr lang="en-US" smtClean="0"/>
              <a:t>If you have entered into bankruptcy proceedings	</a:t>
            </a:r>
          </a:p>
          <a:p>
            <a:pPr lvl="1"/>
            <a:r>
              <a:rPr lang="en-US" smtClean="0"/>
              <a:t>Notify the PCO and ACO in writing within five days of the initiation of the proceedings</a:t>
            </a:r>
          </a:p>
          <a:p>
            <a:pPr lvl="1"/>
            <a:endParaRPr lang="en-US" smtClean="0"/>
          </a:p>
          <a:p>
            <a:r>
              <a:rPr lang="en-US" smtClean="0"/>
              <a:t>Reference </a:t>
            </a:r>
            <a:r>
              <a:rPr lang="en-US" smtClean="0">
                <a:hlinkClick r:id="rId3"/>
              </a:rPr>
              <a:t>52.242-13</a:t>
            </a:r>
            <a:r>
              <a:rPr lang="en-US" smtClean="0"/>
              <a:t> for more information</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0" y="1143000"/>
          <a:ext cx="91440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769225" cy="3048000"/>
          </a:xfrm>
        </p:spPr>
        <p:txBody>
          <a:bodyPr/>
          <a:lstStyle/>
          <a:p>
            <a:pPr>
              <a:lnSpc>
                <a:spcPct val="150000"/>
              </a:lnSpc>
            </a:pPr>
            <a:r>
              <a:rPr lang="en-US" sz="3200" b="1" dirty="0" smtClean="0"/>
              <a:t>Getting Started</a:t>
            </a:r>
          </a:p>
          <a:p>
            <a:pPr>
              <a:lnSpc>
                <a:spcPct val="150000"/>
              </a:lnSpc>
            </a:pPr>
            <a:r>
              <a:rPr lang="en-US" sz="3200" b="1" dirty="0" smtClean="0"/>
              <a:t>Contract Requirements</a:t>
            </a:r>
          </a:p>
          <a:p>
            <a:pPr>
              <a:lnSpc>
                <a:spcPct val="150000"/>
              </a:lnSpc>
            </a:pPr>
            <a:r>
              <a:rPr lang="en-US" sz="3200" b="1" dirty="0" smtClean="0"/>
              <a:t>Keeping Your Contract Current</a:t>
            </a:r>
          </a:p>
          <a:p>
            <a:pPr>
              <a:lnSpc>
                <a:spcPct val="150000"/>
              </a:lnSpc>
            </a:pPr>
            <a:r>
              <a:rPr lang="en-US" sz="3200" b="1" dirty="0" smtClean="0"/>
              <a:t>Marketing</a:t>
            </a:r>
            <a:endParaRPr lang="en-US" sz="32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69225" cy="579438"/>
          </a:xfrm>
        </p:spPr>
        <p:txBody>
          <a:bodyPr/>
          <a:lstStyle/>
          <a:p>
            <a:pPr algn="ctr"/>
            <a:r>
              <a:rPr lang="en-US" dirty="0" smtClean="0"/>
              <a:t>Terms and Conditions</a:t>
            </a:r>
            <a:endParaRPr lang="en-US" dirty="0"/>
          </a:p>
        </p:txBody>
      </p:sp>
      <p:sp>
        <p:nvSpPr>
          <p:cNvPr id="3" name="Content Placeholder 2"/>
          <p:cNvSpPr>
            <a:spLocks noGrp="1"/>
          </p:cNvSpPr>
          <p:nvPr>
            <p:ph idx="1"/>
          </p:nvPr>
        </p:nvSpPr>
        <p:spPr/>
        <p:txBody>
          <a:bodyPr/>
          <a:lstStyle/>
          <a:p>
            <a:r>
              <a:rPr lang="en-US" smtClean="0"/>
              <a:t>Minimum and Maximum Order Thresholds</a:t>
            </a:r>
          </a:p>
          <a:p>
            <a:r>
              <a:rPr lang="en-US" smtClean="0"/>
              <a:t>Delivery</a:t>
            </a:r>
          </a:p>
          <a:p>
            <a:pPr lvl="1"/>
            <a:r>
              <a:rPr lang="en-US" smtClean="0"/>
              <a:t>FOB: Destination vs. Origin</a:t>
            </a:r>
          </a:p>
          <a:p>
            <a:pPr lvl="1"/>
            <a:r>
              <a:rPr lang="en-US" smtClean="0"/>
              <a:t>Days</a:t>
            </a:r>
          </a:p>
          <a:p>
            <a:r>
              <a:rPr lang="en-US" smtClean="0"/>
              <a:t>Prompt Payment Discounts</a:t>
            </a:r>
          </a:p>
          <a:p>
            <a:r>
              <a:rPr lang="en-US" smtClean="0"/>
              <a:t>Geographic Coverage</a:t>
            </a:r>
          </a:p>
          <a:p>
            <a:r>
              <a:rPr lang="en-US" smtClean="0"/>
              <a:t>Governmentwide Purchase Card</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79550"/>
            <a:ext cx="7769225" cy="1077218"/>
          </a:xfrm>
        </p:spPr>
        <p:txBody>
          <a:bodyPr/>
          <a:lstStyle/>
          <a:p>
            <a:pPr algn="ctr"/>
            <a:r>
              <a:rPr lang="en-US" dirty="0" smtClean="0"/>
              <a:t>GSA </a:t>
            </a:r>
            <a:r>
              <a:rPr lang="en-US" i="1" dirty="0" smtClean="0"/>
              <a:t>Advantage!</a:t>
            </a:r>
            <a:r>
              <a:rPr lang="en-US" dirty="0" smtClean="0"/>
              <a:t>®: </a:t>
            </a:r>
            <a:r>
              <a:rPr lang="en-US" dirty="0" smtClean="0">
                <a:hlinkClick r:id="rId3"/>
              </a:rPr>
              <a:t>https://www.gsaadvantage.gov </a:t>
            </a:r>
            <a:endParaRPr lang="en-US" dirty="0"/>
          </a:p>
        </p:txBody>
      </p:sp>
      <p:sp>
        <p:nvSpPr>
          <p:cNvPr id="67587" name="Rectangle 2"/>
          <p:cNvSpPr>
            <a:spLocks noGrp="1" noChangeArrowheads="1"/>
          </p:cNvSpPr>
          <p:nvPr>
            <p:ph idx="1"/>
          </p:nvPr>
        </p:nvSpPr>
        <p:spPr>
          <a:xfrm>
            <a:off x="457200" y="2743200"/>
            <a:ext cx="7769225" cy="3048000"/>
          </a:xfrm>
        </p:spPr>
        <p:txBody>
          <a:bodyPr/>
          <a:lstStyle/>
          <a:p>
            <a:r>
              <a:rPr lang="en-US" dirty="0" smtClean="0"/>
              <a:t>Online shopping and ordering system</a:t>
            </a:r>
          </a:p>
          <a:p>
            <a:r>
              <a:rPr lang="en-US" dirty="0" smtClean="0"/>
              <a:t>Government can use GSA Advantage!® to:</a:t>
            </a:r>
          </a:p>
          <a:p>
            <a:pPr lvl="1"/>
            <a:r>
              <a:rPr lang="en-US" dirty="0" smtClean="0"/>
              <a:t>Search for items/services/suppliers</a:t>
            </a:r>
          </a:p>
          <a:p>
            <a:pPr lvl="1"/>
            <a:r>
              <a:rPr lang="en-US" dirty="0" smtClean="0"/>
              <a:t>Perform market research</a:t>
            </a:r>
          </a:p>
          <a:p>
            <a:pPr lvl="1"/>
            <a:r>
              <a:rPr lang="en-US" dirty="0" smtClean="0"/>
              <a:t>Compare features, prices, and delivery</a:t>
            </a:r>
          </a:p>
          <a:p>
            <a:pPr lvl="1"/>
            <a:r>
              <a:rPr lang="en-US" dirty="0" smtClean="0"/>
              <a:t>Place orders</a:t>
            </a:r>
          </a:p>
          <a:p>
            <a:r>
              <a:rPr lang="en-US" dirty="0" smtClean="0"/>
              <a:t>Contractors can use GSA Advantage!® to:</a:t>
            </a:r>
          </a:p>
          <a:p>
            <a:pPr lvl="1"/>
            <a:r>
              <a:rPr lang="en-US" dirty="0" smtClean="0"/>
              <a:t>Research competition</a:t>
            </a:r>
          </a:p>
          <a:p>
            <a:pPr lvl="1"/>
            <a:r>
              <a:rPr lang="en-US" dirty="0" smtClean="0"/>
              <a:t>Sell to the federal marketplace</a:t>
            </a:r>
          </a:p>
          <a:p>
            <a:endParaRPr lang="en-US" dirty="0" smtClean="0"/>
          </a:p>
          <a:p>
            <a:endParaRPr lang="en-US" dirty="0"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Screen capture of the front page of the GSA Advantage website.  The image includes two arrows, one pointing to the Search box and another pointing to the Special Programs menu."/>
          <p:cNvGrpSpPr/>
          <p:nvPr/>
        </p:nvGrpSpPr>
        <p:grpSpPr>
          <a:xfrm>
            <a:off x="1" y="0"/>
            <a:ext cx="9143999" cy="6858000"/>
            <a:chOff x="1" y="0"/>
            <a:chExt cx="9143999" cy="6858000"/>
          </a:xfrm>
        </p:grpSpPr>
        <p:pic>
          <p:nvPicPr>
            <p:cNvPr id="68610" name="Picture 8" descr="Screen shot of GSA Advantage"/>
            <p:cNvPicPr>
              <a:picLocks noChangeAspect="1" noChangeArrowheads="1"/>
            </p:cNvPicPr>
            <p:nvPr/>
          </p:nvPicPr>
          <p:blipFill>
            <a:blip r:embed="rId3" cstate="print"/>
            <a:srcRect l="4483" t="11218" r="59532" b="28595"/>
            <a:stretch>
              <a:fillRect/>
            </a:stretch>
          </p:blipFill>
          <p:spPr bwMode="auto">
            <a:xfrm>
              <a:off x="1" y="0"/>
              <a:ext cx="9143999" cy="6858000"/>
            </a:xfrm>
            <a:prstGeom prst="rect">
              <a:avLst/>
            </a:prstGeom>
            <a:noFill/>
            <a:ln w="9525" algn="in">
              <a:noFill/>
              <a:miter lim="800000"/>
              <a:headEnd/>
              <a:tailEnd/>
            </a:ln>
          </p:spPr>
        </p:pic>
        <p:sp>
          <p:nvSpPr>
            <p:cNvPr id="5" name="Right Arrow 4"/>
            <p:cNvSpPr/>
            <p:nvPr/>
          </p:nvSpPr>
          <p:spPr bwMode="auto">
            <a:xfrm>
              <a:off x="1828800" y="4114800"/>
              <a:ext cx="990600" cy="4572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ight Arrow 5"/>
            <p:cNvSpPr/>
            <p:nvPr/>
          </p:nvSpPr>
          <p:spPr bwMode="auto">
            <a:xfrm>
              <a:off x="2362200" y="762000"/>
              <a:ext cx="914400" cy="3810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Requirements</a:t>
            </a:r>
            <a:endParaRPr lang="en-US" dirty="0"/>
          </a:p>
        </p:txBody>
      </p:sp>
      <p:sp>
        <p:nvSpPr>
          <p:cNvPr id="14" name="Content Placeholder 13"/>
          <p:cNvSpPr>
            <a:spLocks noGrp="1"/>
          </p:cNvSpPr>
          <p:nvPr>
            <p:ph sz="half" idx="1"/>
          </p:nvPr>
        </p:nvSpPr>
        <p:spPr/>
        <p:txBody>
          <a:bodyPr/>
          <a:lstStyle/>
          <a:p>
            <a:r>
              <a:rPr lang="en-US" smtClean="0"/>
              <a:t> Upload after initial award</a:t>
            </a:r>
          </a:p>
          <a:p>
            <a:r>
              <a:rPr lang="en-US" smtClean="0"/>
              <a:t> Keep up-to-date</a:t>
            </a:r>
          </a:p>
          <a:p>
            <a:r>
              <a:rPr lang="en-US" smtClean="0"/>
              <a:t> Complete, correct, readable and virus free</a:t>
            </a:r>
          </a:p>
          <a:p>
            <a:endParaRPr lang="en-US" dirty="0"/>
          </a:p>
        </p:txBody>
      </p:sp>
      <p:grpSp>
        <p:nvGrpSpPr>
          <p:cNvPr id="5" name="Group 4" descr="Screen shot of search results on GSA Advantage with arrows indicating photos in the listing a special attributes"/>
          <p:cNvGrpSpPr/>
          <p:nvPr/>
        </p:nvGrpSpPr>
        <p:grpSpPr>
          <a:xfrm>
            <a:off x="4343400" y="1371600"/>
            <a:ext cx="4495800" cy="5029200"/>
            <a:chOff x="0" y="0"/>
            <a:chExt cx="9143999" cy="6858000"/>
          </a:xfrm>
        </p:grpSpPr>
        <p:pic>
          <p:nvPicPr>
            <p:cNvPr id="6" name="Picture 2"/>
            <p:cNvPicPr>
              <a:picLocks noChangeAspect="1" noChangeArrowheads="1"/>
            </p:cNvPicPr>
            <p:nvPr/>
          </p:nvPicPr>
          <p:blipFill>
            <a:blip r:embed="rId3" cstate="print"/>
            <a:srcRect t="7619" r="1905" b="10857"/>
            <a:stretch>
              <a:fillRect/>
            </a:stretch>
          </p:blipFill>
          <p:spPr bwMode="auto">
            <a:xfrm>
              <a:off x="0" y="0"/>
              <a:ext cx="9143999" cy="6858000"/>
            </a:xfrm>
            <a:prstGeom prst="rect">
              <a:avLst/>
            </a:prstGeom>
            <a:noFill/>
            <a:ln w="9525">
              <a:noFill/>
              <a:miter lim="800000"/>
              <a:headEnd/>
              <a:tailEnd/>
            </a:ln>
          </p:spPr>
        </p:pic>
        <p:sp>
          <p:nvSpPr>
            <p:cNvPr id="7" name="Right Arrow 6"/>
            <p:cNvSpPr/>
            <p:nvPr/>
          </p:nvSpPr>
          <p:spPr bwMode="auto">
            <a:xfrm>
              <a:off x="6172200" y="4038600"/>
              <a:ext cx="457200" cy="2286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Down Arrow 7"/>
            <p:cNvSpPr/>
            <p:nvPr/>
          </p:nvSpPr>
          <p:spPr bwMode="auto">
            <a:xfrm>
              <a:off x="8534400" y="2209800"/>
              <a:ext cx="228600" cy="4572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Environmental</a:t>
            </a:r>
            <a:endParaRPr lang="en-US" dirty="0"/>
          </a:p>
        </p:txBody>
      </p:sp>
      <p:sp>
        <p:nvSpPr>
          <p:cNvPr id="5" name="Content Placeholder 4"/>
          <p:cNvSpPr>
            <a:spLocks noGrp="1"/>
          </p:cNvSpPr>
          <p:nvPr>
            <p:ph idx="1"/>
          </p:nvPr>
        </p:nvSpPr>
        <p:spPr/>
        <p:txBody>
          <a:bodyPr/>
          <a:lstStyle/>
          <a:p>
            <a:r>
              <a:rPr lang="en-US" smtClean="0"/>
              <a:t>Executive Order 13514</a:t>
            </a:r>
          </a:p>
          <a:p>
            <a:pPr lvl="1"/>
            <a:r>
              <a:rPr lang="en-US" smtClean="0"/>
              <a:t>Products</a:t>
            </a:r>
          </a:p>
          <a:p>
            <a:pPr lvl="2"/>
            <a:r>
              <a:rPr lang="en-US" smtClean="0"/>
              <a:t>11 Attributes to choose from</a:t>
            </a:r>
          </a:p>
          <a:p>
            <a:pPr lvl="1"/>
            <a:r>
              <a:rPr lang="en-US" smtClean="0"/>
              <a:t>Everyone (products and services)</a:t>
            </a:r>
          </a:p>
          <a:p>
            <a:pPr lvl="2"/>
            <a:r>
              <a:rPr lang="en-US" smtClean="0"/>
              <a:t>Greenhouse Gases (GHG)</a:t>
            </a:r>
            <a:endParaRPr lang="en-US" dirty="0" smtClean="0"/>
          </a:p>
        </p:txBody>
      </p:sp>
      <p:pic>
        <p:nvPicPr>
          <p:cNvPr id="86018" name="Picture 2" descr="https://encrypted-tbn0.google.com/images?q=tbn:ANd9GcRoG1D24Cft9959zn28fZN-44RqFEbRz6-Yvw41hI3pd1s7FD4Tfw"/>
          <p:cNvPicPr>
            <a:picLocks noChangeAspect="1" noChangeArrowheads="1"/>
          </p:cNvPicPr>
          <p:nvPr/>
        </p:nvPicPr>
        <p:blipFill>
          <a:blip r:embed="rId3" cstate="print"/>
          <a:srcRect/>
          <a:stretch>
            <a:fillRect/>
          </a:stretch>
        </p:blipFill>
        <p:spPr bwMode="auto">
          <a:xfrm>
            <a:off x="6553200" y="3429000"/>
            <a:ext cx="2063451" cy="265747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7769225" cy="549275"/>
          </a:xfrm>
        </p:spPr>
        <p:txBody>
          <a:bodyPr/>
          <a:lstStyle/>
          <a:p>
            <a:pPr algn="ctr"/>
            <a:r>
              <a:rPr lang="en-US" dirty="0" smtClean="0">
                <a:hlinkClick r:id="rId3"/>
              </a:rPr>
              <a:t>Environmental Products</a:t>
            </a:r>
            <a:endParaRPr lang="en-US" dirty="0"/>
          </a:p>
        </p:txBody>
      </p:sp>
      <p:pic>
        <p:nvPicPr>
          <p:cNvPr id="93186" name="Picture 2" descr="Screen shot of the Environmental section on GSA Advantage with the attribute symbols highlighted"/>
          <p:cNvPicPr>
            <a:picLocks noChangeAspect="1" noChangeArrowheads="1"/>
          </p:cNvPicPr>
          <p:nvPr/>
        </p:nvPicPr>
        <p:blipFill>
          <a:blip r:embed="rId4" cstate="print"/>
          <a:srcRect l="15714" t="8381" r="16190" b="5524"/>
          <a:stretch>
            <a:fillRect/>
          </a:stretch>
        </p:blipFill>
        <p:spPr bwMode="auto">
          <a:xfrm>
            <a:off x="1630883" y="1905000"/>
            <a:ext cx="5882235" cy="4648200"/>
          </a:xfrm>
          <a:prstGeom prst="rect">
            <a:avLst/>
          </a:prstGeom>
          <a:noFill/>
          <a:ln w="9525">
            <a:noFill/>
            <a:miter lim="800000"/>
            <a:headEnd/>
            <a:tailEnd/>
          </a:ln>
        </p:spPr>
      </p:pic>
      <p:sp>
        <p:nvSpPr>
          <p:cNvPr id="5" name="Rectangle 4"/>
          <p:cNvSpPr/>
          <p:nvPr/>
        </p:nvSpPr>
        <p:spPr bwMode="auto">
          <a:xfrm>
            <a:off x="1676400" y="5562600"/>
            <a:ext cx="4267200" cy="914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6019800" y="5410200"/>
            <a:ext cx="1417320" cy="381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Certification</a:t>
            </a:r>
            <a:endParaRPr lang="en-US" dirty="0"/>
          </a:p>
        </p:txBody>
      </p:sp>
      <p:sp>
        <p:nvSpPr>
          <p:cNvPr id="3" name="Content Placeholder 2"/>
          <p:cNvSpPr>
            <a:spLocks noGrp="1"/>
          </p:cNvSpPr>
          <p:nvPr>
            <p:ph idx="1"/>
          </p:nvPr>
        </p:nvSpPr>
        <p:spPr>
          <a:xfrm>
            <a:off x="455613" y="2393950"/>
            <a:ext cx="6249987" cy="3048000"/>
          </a:xfrm>
        </p:spPr>
        <p:txBody>
          <a:bodyPr/>
          <a:lstStyle/>
          <a:p>
            <a:r>
              <a:rPr lang="en-US" dirty="0" smtClean="0"/>
              <a:t>Certification from the manufacturer of the product</a:t>
            </a:r>
          </a:p>
          <a:p>
            <a:endParaRPr lang="en-US" dirty="0" smtClean="0"/>
          </a:p>
          <a:p>
            <a:r>
              <a:rPr lang="en-US" dirty="0" smtClean="0"/>
              <a:t>Government documentation showing testing/acceptance</a:t>
            </a:r>
          </a:p>
          <a:p>
            <a:endParaRPr lang="en-US" dirty="0" smtClean="0"/>
          </a:p>
          <a:p>
            <a:r>
              <a:rPr lang="en-US" dirty="0" smtClean="0"/>
              <a:t>Other methods of demonstrating compliance with your self-certified environmental attributes </a:t>
            </a:r>
          </a:p>
          <a:p>
            <a:endParaRPr lang="en-US" dirty="0"/>
          </a:p>
        </p:txBody>
      </p:sp>
      <p:pic>
        <p:nvPicPr>
          <p:cNvPr id="120834" name="Picture 2" descr="Logo of a green leaf surrounded by a circle labeled Certified."/>
          <p:cNvPicPr>
            <a:picLocks noChangeAspect="1" noChangeArrowheads="1"/>
          </p:cNvPicPr>
          <p:nvPr/>
        </p:nvPicPr>
        <p:blipFill>
          <a:blip r:embed="rId3" cstate="print"/>
          <a:srcRect/>
          <a:stretch>
            <a:fillRect/>
          </a:stretch>
        </p:blipFill>
        <p:spPr bwMode="auto">
          <a:xfrm>
            <a:off x="6781800" y="2895600"/>
            <a:ext cx="2095499" cy="209550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9144000" cy="1323439"/>
          </a:xfrm>
        </p:spPr>
        <p:txBody>
          <a:bodyPr/>
          <a:lstStyle/>
          <a:p>
            <a:pPr algn="ctr"/>
            <a:r>
              <a:rPr lang="en-US" dirty="0" smtClean="0"/>
              <a:t>Greenhouse Gases: </a:t>
            </a:r>
            <a:r>
              <a:rPr lang="en-US" sz="2400" dirty="0" smtClean="0">
                <a:hlinkClick r:id="rId3"/>
              </a:rPr>
              <a:t>http://www.epa.gov/cleanenergy/energy-</a:t>
            </a:r>
            <a:r>
              <a:rPr lang="en-US" sz="2400" u="sng" dirty="0" smtClean="0">
                <a:hlinkClick r:id="rId3"/>
              </a:rPr>
              <a:t>resources/calculator.html</a:t>
            </a:r>
            <a:endParaRPr lang="en-US" sz="2400" u="sng" dirty="0"/>
          </a:p>
        </p:txBody>
      </p:sp>
      <p:pic>
        <p:nvPicPr>
          <p:cNvPr id="1026" name="Picture 2" descr="Screen shot of the EPA website with information on Greenhouse Gases"/>
          <p:cNvPicPr>
            <a:picLocks noChangeAspect="1" noChangeArrowheads="1"/>
          </p:cNvPicPr>
          <p:nvPr/>
        </p:nvPicPr>
        <p:blipFill>
          <a:blip r:embed="rId4" cstate="print"/>
          <a:srcRect t="11458" r="5124" b="9375"/>
          <a:stretch>
            <a:fillRect/>
          </a:stretch>
        </p:blipFill>
        <p:spPr bwMode="auto">
          <a:xfrm>
            <a:off x="101266" y="2438399"/>
            <a:ext cx="8941468" cy="4194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algn="ctr"/>
            <a:r>
              <a:rPr lang="en-US" dirty="0" smtClean="0"/>
              <a:t>Scope</a:t>
            </a:r>
          </a:p>
        </p:txBody>
      </p:sp>
      <p:sp>
        <p:nvSpPr>
          <p:cNvPr id="125955" name="Rectangle 3"/>
          <p:cNvSpPr>
            <a:spLocks noGrp="1" noChangeArrowheads="1"/>
          </p:cNvSpPr>
          <p:nvPr>
            <p:ph idx="1"/>
          </p:nvPr>
        </p:nvSpPr>
        <p:spPr/>
        <p:txBody>
          <a:bodyPr/>
          <a:lstStyle/>
          <a:p>
            <a:pPr>
              <a:lnSpc>
                <a:spcPct val="150000"/>
              </a:lnSpc>
            </a:pPr>
            <a:r>
              <a:rPr lang="en-US" dirty="0" smtClean="0"/>
              <a:t>  Schedule </a:t>
            </a:r>
          </a:p>
          <a:p>
            <a:pPr>
              <a:lnSpc>
                <a:spcPct val="150000"/>
              </a:lnSpc>
            </a:pPr>
            <a:r>
              <a:rPr lang="en-US" dirty="0" smtClean="0"/>
              <a:t>  Special Item Number (SIN)</a:t>
            </a:r>
          </a:p>
          <a:p>
            <a:pPr>
              <a:lnSpc>
                <a:spcPct val="150000"/>
              </a:lnSpc>
            </a:pPr>
            <a:r>
              <a:rPr lang="en-US" dirty="0" smtClean="0"/>
              <a:t>  Pricelist</a:t>
            </a:r>
          </a:p>
          <a:p>
            <a:pPr>
              <a:lnSpc>
                <a:spcPct val="150000"/>
              </a:lnSpc>
            </a:pPr>
            <a:endParaRPr lang="en-US" dirty="0" smtClean="0"/>
          </a:p>
          <a:p>
            <a:pPr>
              <a:lnSpc>
                <a:spcPct val="150000"/>
              </a:lnSpc>
            </a:pPr>
            <a:endParaRPr lang="en-US" dirty="0"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creen shot of the Automotive Superstore (Schedule 23V) page on GSA eLibrary. The image includes an arrow pointing towards the Automotive Superstore heading and another arrow pointing toward the list of available Special Item Numbers found at the bottom of the webpage."/>
          <p:cNvGrpSpPr/>
          <p:nvPr/>
        </p:nvGrpSpPr>
        <p:grpSpPr>
          <a:xfrm>
            <a:off x="0" y="0"/>
            <a:ext cx="9144000" cy="6858000"/>
            <a:chOff x="0" y="0"/>
            <a:chExt cx="9144000" cy="6858000"/>
          </a:xfrm>
        </p:grpSpPr>
        <p:pic>
          <p:nvPicPr>
            <p:cNvPr id="1027" name="Picture 3"/>
            <p:cNvPicPr>
              <a:picLocks noChangeAspect="1" noChangeArrowheads="1"/>
            </p:cNvPicPr>
            <p:nvPr/>
          </p:nvPicPr>
          <p:blipFill>
            <a:blip r:embed="rId3" cstate="print"/>
            <a:srcRect t="9778" r="2778" b="8444"/>
            <a:stretch>
              <a:fillRect/>
            </a:stretch>
          </p:blipFill>
          <p:spPr bwMode="auto">
            <a:xfrm>
              <a:off x="0" y="0"/>
              <a:ext cx="9144000" cy="6858000"/>
            </a:xfrm>
            <a:prstGeom prst="rect">
              <a:avLst/>
            </a:prstGeom>
            <a:noFill/>
            <a:ln w="9525">
              <a:noFill/>
              <a:miter lim="800000"/>
              <a:headEnd/>
              <a:tailEnd/>
            </a:ln>
          </p:spPr>
        </p:pic>
        <p:sp>
          <p:nvSpPr>
            <p:cNvPr id="7" name="Right Arrow 6"/>
            <p:cNvSpPr/>
            <p:nvPr/>
          </p:nvSpPr>
          <p:spPr bwMode="auto">
            <a:xfrm rot="5400000">
              <a:off x="1295400" y="762000"/>
              <a:ext cx="762000" cy="4572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ight Arrow 7"/>
            <p:cNvSpPr/>
            <p:nvPr/>
          </p:nvSpPr>
          <p:spPr bwMode="auto">
            <a:xfrm rot="5400000">
              <a:off x="990600" y="3200400"/>
              <a:ext cx="762000" cy="4572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sp>
        <p:nvSpPr>
          <p:cNvPr id="3" name="Content Placeholder 2"/>
          <p:cNvSpPr>
            <a:spLocks noGrp="1"/>
          </p:cNvSpPr>
          <p:nvPr>
            <p:ph idx="1"/>
          </p:nvPr>
        </p:nvSpPr>
        <p:spPr/>
        <p:txBody>
          <a:bodyPr/>
          <a:lstStyle/>
          <a:p>
            <a:pPr>
              <a:lnSpc>
                <a:spcPct val="150000"/>
              </a:lnSpc>
            </a:pPr>
            <a:r>
              <a:rPr lang="en-US" dirty="0" smtClean="0"/>
              <a:t>Success</a:t>
            </a:r>
          </a:p>
          <a:p>
            <a:pPr>
              <a:lnSpc>
                <a:spcPct val="150000"/>
              </a:lnSpc>
            </a:pPr>
            <a:r>
              <a:rPr lang="en-US" dirty="0" smtClean="0"/>
              <a:t>GSA Personnel </a:t>
            </a:r>
          </a:p>
          <a:p>
            <a:pPr>
              <a:lnSpc>
                <a:spcPct val="150000"/>
              </a:lnSpc>
            </a:pPr>
            <a:r>
              <a:rPr lang="en-US" dirty="0" smtClean="0"/>
              <a:t>Contractor Assistance Visit (CAV)</a:t>
            </a:r>
          </a:p>
          <a:p>
            <a:pPr>
              <a:lnSpc>
                <a:spcPct val="150000"/>
              </a:lnSpc>
            </a:pPr>
            <a:r>
              <a:rPr lang="en-US" dirty="0" smtClean="0"/>
              <a:t>Report Card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47800"/>
            <a:ext cx="9144000" cy="584775"/>
          </a:xfrm>
        </p:spPr>
        <p:txBody>
          <a:bodyPr/>
          <a:lstStyle/>
          <a:p>
            <a:pPr algn="ctr"/>
            <a:r>
              <a:rPr lang="en-US" dirty="0" smtClean="0"/>
              <a:t> Pricelist</a:t>
            </a:r>
            <a:endParaRPr lang="en-US" dirty="0"/>
          </a:p>
        </p:txBody>
      </p:sp>
      <p:graphicFrame>
        <p:nvGraphicFramePr>
          <p:cNvPr id="5" name="Content Placeholder 3" descr="A chart with three concentric rectangles.  The outer rectangle is labeled Commercial Pricelist, the next rectangle is labeled Schedule, and the innermost rectangle is labeled SINs On Your Approved GSA Pricelist."/>
          <p:cNvGraphicFramePr>
            <a:graphicFrameLocks/>
          </p:cNvGraphicFramePr>
          <p:nvPr/>
        </p:nvGraphicFramePr>
        <p:xfrm>
          <a:off x="455613" y="2393950"/>
          <a:ext cx="8154987" cy="3854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algn="ctr"/>
            <a:r>
              <a:rPr lang="en-US" dirty="0" smtClean="0"/>
              <a:t>Options for Staying Within Scope</a:t>
            </a:r>
          </a:p>
        </p:txBody>
      </p:sp>
      <p:sp>
        <p:nvSpPr>
          <p:cNvPr id="128003" name="Rectangle 3"/>
          <p:cNvSpPr>
            <a:spLocks noGrp="1" noChangeArrowheads="1"/>
          </p:cNvSpPr>
          <p:nvPr>
            <p:ph idx="1"/>
          </p:nvPr>
        </p:nvSpPr>
        <p:spPr/>
        <p:txBody>
          <a:bodyPr/>
          <a:lstStyle/>
          <a:p>
            <a:r>
              <a:rPr lang="en-US" smtClean="0"/>
              <a:t>  Obtaining additional MAS contracts</a:t>
            </a:r>
          </a:p>
          <a:p>
            <a:endParaRPr lang="en-US" smtClean="0"/>
          </a:p>
          <a:p>
            <a:r>
              <a:rPr lang="en-US" smtClean="0"/>
              <a:t>  Contractor Team Arrangements</a:t>
            </a:r>
          </a:p>
          <a:p>
            <a:endParaRPr lang="en-US" smtClean="0"/>
          </a:p>
          <a:p>
            <a:r>
              <a:rPr lang="en-US" smtClean="0"/>
              <a:t>  Modifications (Additions/Deletions)</a:t>
            </a:r>
            <a:endParaRPr lang="en-US" dirty="0" smtClean="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Basis of Award</a:t>
            </a:r>
            <a:endParaRPr lang="en-US" dirty="0"/>
          </a:p>
        </p:txBody>
      </p:sp>
      <p:sp>
        <p:nvSpPr>
          <p:cNvPr id="5" name="Content Placeholder 4"/>
          <p:cNvSpPr>
            <a:spLocks noGrp="1"/>
          </p:cNvSpPr>
          <p:nvPr>
            <p:ph idx="1"/>
          </p:nvPr>
        </p:nvSpPr>
        <p:spPr/>
        <p:txBody>
          <a:bodyPr/>
          <a:lstStyle/>
          <a:p>
            <a:r>
              <a:rPr lang="en-US" dirty="0" smtClean="0"/>
              <a:t>Established at the time of Award</a:t>
            </a:r>
          </a:p>
          <a:p>
            <a:endParaRPr lang="en-US" sz="1000" dirty="0" smtClean="0"/>
          </a:p>
          <a:p>
            <a:r>
              <a:rPr lang="en-US" dirty="0" smtClean="0"/>
              <a:t>Discount relationship which predicates your GSA pricing</a:t>
            </a:r>
          </a:p>
          <a:p>
            <a:endParaRPr lang="en-US" sz="1000" dirty="0" smtClean="0"/>
          </a:p>
          <a:p>
            <a:r>
              <a:rPr lang="en-US" dirty="0" smtClean="0"/>
              <a:t>Found on the Standard Form 1449 or Final Proposal Revision Letter (the first pages of your signed GSA contract)</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8600" y="1397000"/>
          <a:ext cx="86868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lgn="ctr"/>
            <a:r>
              <a:rPr lang="en-US" dirty="0" smtClean="0"/>
              <a:t>Basis of Award Example</a:t>
            </a:r>
          </a:p>
        </p:txBody>
      </p:sp>
      <p:sp>
        <p:nvSpPr>
          <p:cNvPr id="103427" name="Rectangle 3"/>
          <p:cNvSpPr>
            <a:spLocks noGrp="1" noChangeArrowheads="1"/>
          </p:cNvSpPr>
          <p:nvPr>
            <p:ph idx="1"/>
          </p:nvPr>
        </p:nvSpPr>
        <p:spPr/>
        <p:txBody>
          <a:bodyPr/>
          <a:lstStyle/>
          <a:p>
            <a:r>
              <a:rPr lang="en-US" dirty="0" smtClean="0"/>
              <a:t>“The basis of award customer (XYZ Company) receives a 10% discount from the commercial pricelist.  GSA contract customers receive the same 10% or better discount throughout the life of the contract.  This pricing relationship needs to be maintained throughout the life of the contract in accordance with Price Reductions Clause 552.238-75”</a:t>
            </a:r>
          </a:p>
          <a:p>
            <a:pPr lvl="1"/>
            <a:endParaRPr lang="en-US" sz="1000" dirty="0" smtClean="0"/>
          </a:p>
          <a:p>
            <a:r>
              <a:rPr lang="en-US" dirty="0" smtClean="0"/>
              <a:t>Review your contract to understand your specific BOA relationship and the Price Reductions Clause </a:t>
            </a:r>
          </a:p>
          <a:p>
            <a:pPr lvl="1"/>
            <a:endParaRPr lang="en-US" dirty="0" smtClean="0"/>
          </a:p>
          <a:p>
            <a:endParaRPr 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Pricing</a:t>
            </a:r>
            <a:endParaRPr lang="en-US" dirty="0"/>
          </a:p>
        </p:txBody>
      </p:sp>
      <p:sp>
        <p:nvSpPr>
          <p:cNvPr id="3" name="Content Placeholder 2"/>
          <p:cNvSpPr>
            <a:spLocks noGrp="1"/>
          </p:cNvSpPr>
          <p:nvPr>
            <p:ph idx="1"/>
          </p:nvPr>
        </p:nvSpPr>
        <p:spPr/>
        <p:txBody>
          <a:bodyPr/>
          <a:lstStyle/>
          <a:p>
            <a:r>
              <a:rPr lang="en-US" smtClean="0"/>
              <a:t> All Quotes, Orders and Invoices should demonstrate that you are charging your approved price or lower to GSA customers.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Trade Agreements Act (TAA)</a:t>
            </a:r>
            <a:endParaRPr lang="en-US" dirty="0"/>
          </a:p>
        </p:txBody>
      </p:sp>
      <p:sp>
        <p:nvSpPr>
          <p:cNvPr id="5" name="Content Placeholder 4"/>
          <p:cNvSpPr>
            <a:spLocks noGrp="1"/>
          </p:cNvSpPr>
          <p:nvPr>
            <p:ph idx="1"/>
          </p:nvPr>
        </p:nvSpPr>
        <p:spPr>
          <a:xfrm>
            <a:off x="2819400" y="2393950"/>
            <a:ext cx="5405438" cy="3048000"/>
          </a:xfrm>
        </p:spPr>
        <p:txBody>
          <a:bodyPr/>
          <a:lstStyle/>
          <a:p>
            <a:r>
              <a:rPr lang="en-US" dirty="0" smtClean="0"/>
              <a:t>  Comprised of various international 	trade agreements and other 	trade initiatives</a:t>
            </a:r>
          </a:p>
          <a:p>
            <a:pPr>
              <a:buNone/>
            </a:pPr>
            <a:endParaRPr lang="en-US" sz="1000" dirty="0" smtClean="0"/>
          </a:p>
          <a:p>
            <a:r>
              <a:rPr lang="en-US" dirty="0" smtClean="0"/>
              <a:t>  Applicable to all Schedule 	contracts (including 	services)</a:t>
            </a:r>
          </a:p>
          <a:p>
            <a:endParaRPr lang="en-US" sz="1000" dirty="0" smtClean="0"/>
          </a:p>
          <a:p>
            <a:r>
              <a:rPr lang="en-US" dirty="0" smtClean="0"/>
              <a:t>TAA Compliant countries can be 	found via the FAR 25.003</a:t>
            </a:r>
            <a:endParaRPr lang="en-US" dirty="0"/>
          </a:p>
        </p:txBody>
      </p:sp>
      <p:pic>
        <p:nvPicPr>
          <p:cNvPr id="3076" name="Picture 4" descr="Image of a logo with text reading TAA Compliant.  The TAA text is colored like the American flag."/>
          <p:cNvPicPr>
            <a:picLocks noChangeAspect="1" noChangeArrowheads="1"/>
          </p:cNvPicPr>
          <p:nvPr/>
        </p:nvPicPr>
        <p:blipFill>
          <a:blip r:embed="rId3" cstate="print"/>
          <a:srcRect/>
          <a:stretch>
            <a:fillRect/>
          </a:stretch>
        </p:blipFill>
        <p:spPr bwMode="auto">
          <a:xfrm>
            <a:off x="609600" y="2819400"/>
            <a:ext cx="1981198" cy="19812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0"/>
          <p:cNvSpPr>
            <a:spLocks noGrp="1" noChangeArrowheads="1"/>
          </p:cNvSpPr>
          <p:nvPr>
            <p:ph type="title"/>
          </p:nvPr>
        </p:nvSpPr>
        <p:spPr>
          <a:xfrm>
            <a:off x="0" y="1508125"/>
            <a:ext cx="9144000" cy="584775"/>
          </a:xfrm>
        </p:spPr>
        <p:txBody>
          <a:bodyPr/>
          <a:lstStyle/>
          <a:p>
            <a:pPr algn="ctr" eaLnBrk="1" hangingPunct="1"/>
            <a:r>
              <a:rPr lang="en-US" dirty="0" smtClean="0"/>
              <a:t>What is a Compliant TAA End Product?</a:t>
            </a:r>
          </a:p>
        </p:txBody>
      </p:sp>
      <p:sp>
        <p:nvSpPr>
          <p:cNvPr id="1240066" name="Rectangle 2" descr="This picture is the start of a flow chart.  It shows a computer in the background with &quot;Supply&quot; written in the center of the picture."/>
          <p:cNvSpPr>
            <a:spLocks noGrp="1" noChangeArrowheads="1"/>
          </p:cNvSpPr>
          <p:nvPr isPhoto="1"/>
        </p:nvSpPr>
        <p:spPr bwMode="auto">
          <a:xfrm>
            <a:off x="381000" y="3276600"/>
            <a:ext cx="1828800" cy="1828800"/>
          </a:xfrm>
          <a:prstGeom prst="rect">
            <a:avLst/>
          </a:prstGeom>
          <a:blipFill dpi="0" rotWithShape="1">
            <a:blip r:embed="rId3" cstate="print">
              <a:alphaModFix amt="90000"/>
            </a:blip>
            <a:srcRect/>
            <a:stretch>
              <a:fillRect/>
            </a:stretch>
          </a:blipFill>
          <a:ln w="76200">
            <a:solidFill>
              <a:schemeClr val="bg1"/>
            </a:solidFill>
            <a:miter lim="800000"/>
            <a:headEnd/>
            <a:tailEnd/>
          </a:ln>
          <a:effectLst/>
        </p:spPr>
        <p:txBody>
          <a:bodyPr anchor="ctr"/>
          <a:lstStyle/>
          <a:p>
            <a:pPr marL="812800" indent="-812800" algn="ctr">
              <a:spcBef>
                <a:spcPct val="50000"/>
              </a:spcBef>
              <a:spcAft>
                <a:spcPct val="40000"/>
              </a:spcAft>
              <a:buClr>
                <a:srgbClr val="6699FF"/>
              </a:buClr>
              <a:buSzPct val="90000"/>
              <a:buFont typeface="Wingdings" pitchFamily="2" charset="2"/>
              <a:buNone/>
              <a:defRPr/>
            </a:pPr>
            <a:r>
              <a:rPr lang="en-US" sz="3000" b="1" dirty="0">
                <a:solidFill>
                  <a:srgbClr val="005390"/>
                </a:solidFill>
                <a:effectLst>
                  <a:outerShdw blurRad="38100" dist="38100" dir="2700000" algn="tl">
                    <a:srgbClr val="C0C0C0"/>
                  </a:outerShdw>
                </a:effectLst>
              </a:rPr>
              <a:t>SUPPLY</a:t>
            </a:r>
          </a:p>
        </p:txBody>
      </p:sp>
      <p:cxnSp>
        <p:nvCxnSpPr>
          <p:cNvPr id="123908" name="AutoShape 3"/>
          <p:cNvCxnSpPr>
            <a:cxnSpLocks noChangeShapeType="1"/>
            <a:stCxn id="1240066" idx="3"/>
            <a:endCxn id="123910" idx="1"/>
          </p:cNvCxnSpPr>
          <p:nvPr/>
        </p:nvCxnSpPr>
        <p:spPr bwMode="auto">
          <a:xfrm flipV="1">
            <a:off x="2209800" y="3009900"/>
            <a:ext cx="914400" cy="1181100"/>
          </a:xfrm>
          <a:prstGeom prst="bentConnector3">
            <a:avLst>
              <a:gd name="adj1" fmla="val 50000"/>
            </a:avLst>
          </a:prstGeom>
          <a:noFill/>
          <a:ln w="76200">
            <a:solidFill>
              <a:schemeClr val="accent1"/>
            </a:solidFill>
            <a:miter lim="800000"/>
            <a:headEnd/>
            <a:tailEnd type="triangle" w="med" len="med"/>
          </a:ln>
        </p:spPr>
      </p:cxnSp>
      <p:cxnSp>
        <p:nvCxnSpPr>
          <p:cNvPr id="123909" name="AutoShape 4"/>
          <p:cNvCxnSpPr>
            <a:cxnSpLocks noChangeShapeType="1"/>
            <a:stCxn id="1240066" idx="3"/>
            <a:endCxn id="123911" idx="1"/>
          </p:cNvCxnSpPr>
          <p:nvPr/>
        </p:nvCxnSpPr>
        <p:spPr bwMode="auto">
          <a:xfrm>
            <a:off x="2247900" y="4191000"/>
            <a:ext cx="876300" cy="1104900"/>
          </a:xfrm>
          <a:prstGeom prst="bentConnector3">
            <a:avLst>
              <a:gd name="adj1" fmla="val 47824"/>
            </a:avLst>
          </a:prstGeom>
          <a:noFill/>
          <a:ln w="76200">
            <a:solidFill>
              <a:schemeClr val="accent1"/>
            </a:solidFill>
            <a:miter lim="800000"/>
            <a:headEnd/>
            <a:tailEnd type="triangle" w="med" len="med"/>
          </a:ln>
        </p:spPr>
      </p:cxnSp>
      <p:sp>
        <p:nvSpPr>
          <p:cNvPr id="123910" name="Rectangle 5"/>
          <p:cNvSpPr>
            <a:spLocks noChangeArrowheads="1"/>
          </p:cNvSpPr>
          <p:nvPr/>
        </p:nvSpPr>
        <p:spPr bwMode="auto">
          <a:xfrm>
            <a:off x="3124200" y="2209800"/>
            <a:ext cx="4114800" cy="1600200"/>
          </a:xfrm>
          <a:prstGeom prst="rect">
            <a:avLst/>
          </a:prstGeom>
          <a:noFill/>
          <a:ln w="76200" algn="ctr">
            <a:noFill/>
            <a:miter lim="800000"/>
            <a:headEnd/>
            <a:tailEnd/>
          </a:ln>
        </p:spPr>
        <p:txBody>
          <a:bodyPr lIns="137160" anchor="ctr"/>
          <a:lstStyle/>
          <a:p>
            <a:pPr>
              <a:spcBef>
                <a:spcPct val="20000"/>
              </a:spcBef>
              <a:buClr>
                <a:schemeClr val="hlink"/>
              </a:buClr>
              <a:buSzPct val="90000"/>
              <a:buFont typeface="Wingdings" pitchFamily="2" charset="2"/>
              <a:buNone/>
            </a:pPr>
            <a:r>
              <a:rPr lang="en-US" sz="2400" dirty="0">
                <a:solidFill>
                  <a:srgbClr val="013C88"/>
                </a:solidFill>
                <a:latin typeface="Arial" pitchFamily="34" charset="0"/>
                <a:ea typeface="+mj-ea"/>
                <a:cs typeface="Arial" pitchFamily="34" charset="0"/>
              </a:rPr>
              <a:t>Wholly</a:t>
            </a:r>
            <a:r>
              <a:rPr lang="en-US" sz="2400" dirty="0">
                <a:solidFill>
                  <a:srgbClr val="005390"/>
                </a:solidFill>
              </a:rPr>
              <a:t> </a:t>
            </a:r>
            <a:r>
              <a:rPr lang="en-US" sz="2400" dirty="0">
                <a:solidFill>
                  <a:srgbClr val="013C88"/>
                </a:solidFill>
                <a:latin typeface="Arial" pitchFamily="34" charset="0"/>
                <a:ea typeface="+mj-ea"/>
                <a:cs typeface="Arial" pitchFamily="34" charset="0"/>
              </a:rPr>
              <a:t>the growth, product, or manufacturer of</a:t>
            </a:r>
          </a:p>
        </p:txBody>
      </p:sp>
      <p:sp>
        <p:nvSpPr>
          <p:cNvPr id="123911" name="Rectangle 6"/>
          <p:cNvSpPr>
            <a:spLocks noChangeArrowheads="1"/>
          </p:cNvSpPr>
          <p:nvPr/>
        </p:nvSpPr>
        <p:spPr bwMode="auto">
          <a:xfrm>
            <a:off x="3124200" y="4267200"/>
            <a:ext cx="4114800" cy="2057400"/>
          </a:xfrm>
          <a:prstGeom prst="rect">
            <a:avLst/>
          </a:prstGeom>
          <a:noFill/>
          <a:ln w="76200" algn="ctr">
            <a:noFill/>
            <a:miter lim="800000"/>
            <a:headEnd/>
            <a:tailEnd/>
          </a:ln>
        </p:spPr>
        <p:txBody>
          <a:bodyPr lIns="137160" anchor="ctr"/>
          <a:lstStyle/>
          <a:p>
            <a:pPr>
              <a:spcBef>
                <a:spcPct val="20000"/>
              </a:spcBef>
              <a:buClr>
                <a:schemeClr val="hlink"/>
              </a:buClr>
              <a:buSzPct val="90000"/>
              <a:buFont typeface="Wingdings" pitchFamily="2" charset="2"/>
              <a:buNone/>
            </a:pPr>
            <a:r>
              <a:rPr lang="en-US" sz="2400" dirty="0">
                <a:solidFill>
                  <a:srgbClr val="013C88"/>
                </a:solidFill>
                <a:latin typeface="Arial" pitchFamily="34" charset="0"/>
                <a:ea typeface="+mj-ea"/>
                <a:cs typeface="Arial" pitchFamily="34" charset="0"/>
              </a:rPr>
              <a:t>If consists of materials from another country, has been substantially transformed</a:t>
            </a:r>
          </a:p>
        </p:txBody>
      </p:sp>
      <p:sp>
        <p:nvSpPr>
          <p:cNvPr id="123912" name="Line 7"/>
          <p:cNvSpPr>
            <a:spLocks noChangeShapeType="1"/>
          </p:cNvSpPr>
          <p:nvPr/>
        </p:nvSpPr>
        <p:spPr bwMode="auto">
          <a:xfrm>
            <a:off x="7010400" y="2895600"/>
            <a:ext cx="685800" cy="304800"/>
          </a:xfrm>
          <a:prstGeom prst="line">
            <a:avLst/>
          </a:prstGeom>
          <a:noFill/>
          <a:ln w="76200">
            <a:solidFill>
              <a:schemeClr val="accent1"/>
            </a:solidFill>
            <a:round/>
            <a:headEnd/>
            <a:tailEnd type="triangle" w="med" len="med"/>
          </a:ln>
        </p:spPr>
        <p:txBody>
          <a:bodyPr>
            <a:spAutoFit/>
          </a:bodyPr>
          <a:lstStyle/>
          <a:p>
            <a:endParaRPr lang="en-US">
              <a:solidFill>
                <a:srgbClr val="005390"/>
              </a:solidFill>
            </a:endParaRPr>
          </a:p>
        </p:txBody>
      </p:sp>
      <p:sp>
        <p:nvSpPr>
          <p:cNvPr id="123913" name="Line 8"/>
          <p:cNvSpPr>
            <a:spLocks noChangeShapeType="1"/>
          </p:cNvSpPr>
          <p:nvPr/>
        </p:nvSpPr>
        <p:spPr bwMode="auto">
          <a:xfrm flipV="1">
            <a:off x="6934200" y="5029200"/>
            <a:ext cx="685800" cy="304800"/>
          </a:xfrm>
          <a:prstGeom prst="line">
            <a:avLst/>
          </a:prstGeom>
          <a:noFill/>
          <a:ln w="76200">
            <a:solidFill>
              <a:schemeClr val="accent1"/>
            </a:solidFill>
            <a:round/>
            <a:headEnd/>
            <a:tailEnd type="triangle" w="med" len="med"/>
          </a:ln>
        </p:spPr>
        <p:txBody>
          <a:bodyPr>
            <a:spAutoFit/>
          </a:bodyPr>
          <a:lstStyle/>
          <a:p>
            <a:endParaRPr lang="en-US">
              <a:solidFill>
                <a:srgbClr val="005390"/>
              </a:solidFill>
            </a:endParaRPr>
          </a:p>
        </p:txBody>
      </p:sp>
      <p:sp>
        <p:nvSpPr>
          <p:cNvPr id="123914" name="Rectangle 9"/>
          <p:cNvSpPr>
            <a:spLocks noChangeArrowheads="1"/>
          </p:cNvSpPr>
          <p:nvPr/>
        </p:nvSpPr>
        <p:spPr bwMode="auto">
          <a:xfrm>
            <a:off x="7391400" y="2743200"/>
            <a:ext cx="2209800" cy="2743200"/>
          </a:xfrm>
          <a:prstGeom prst="rect">
            <a:avLst/>
          </a:prstGeom>
          <a:noFill/>
          <a:ln w="76200" algn="ctr">
            <a:noFill/>
            <a:miter lim="800000"/>
            <a:headEnd/>
            <a:tailEnd/>
          </a:ln>
        </p:spPr>
        <p:txBody>
          <a:bodyPr lIns="137160" anchor="ctr"/>
          <a:lstStyle/>
          <a:p>
            <a:pPr>
              <a:spcBef>
                <a:spcPct val="20000"/>
              </a:spcBef>
              <a:buClr>
                <a:schemeClr val="hlink"/>
              </a:buClr>
              <a:buSzPct val="90000"/>
              <a:buFont typeface="Wingdings" pitchFamily="2" charset="2"/>
              <a:buNone/>
            </a:pPr>
            <a:r>
              <a:rPr lang="en-US" sz="2400" dirty="0">
                <a:solidFill>
                  <a:srgbClr val="013C88"/>
                </a:solidFill>
                <a:latin typeface="Arial" pitchFamily="34" charset="0"/>
                <a:ea typeface="+mj-ea"/>
                <a:cs typeface="Arial" pitchFamily="34" charset="0"/>
              </a:rPr>
              <a:t>U.S. or Designated Countries</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algn="ctr"/>
            <a:r>
              <a:rPr lang="en-US" dirty="0" smtClean="0"/>
              <a:t>TAA for Services</a:t>
            </a:r>
          </a:p>
        </p:txBody>
      </p:sp>
      <p:sp>
        <p:nvSpPr>
          <p:cNvPr id="124931" name="Rectangle 3"/>
          <p:cNvSpPr>
            <a:spLocks noGrp="1" noChangeArrowheads="1"/>
          </p:cNvSpPr>
          <p:nvPr>
            <p:ph idx="1"/>
          </p:nvPr>
        </p:nvSpPr>
        <p:spPr>
          <a:xfrm>
            <a:off x="3505200" y="3124200"/>
            <a:ext cx="5176838" cy="2057400"/>
          </a:xfrm>
        </p:spPr>
        <p:txBody>
          <a:bodyPr/>
          <a:lstStyle/>
          <a:p>
            <a:r>
              <a:rPr lang="en-US" dirty="0" smtClean="0"/>
              <a:t>For contractors providing services - the country of origin is considered to be the country where the company is established</a:t>
            </a:r>
          </a:p>
        </p:txBody>
      </p:sp>
      <p:pic>
        <p:nvPicPr>
          <p:cNvPr id="4" name="Picture 2" descr="An image of an oval globe of the planet Earth."/>
          <p:cNvPicPr>
            <a:picLocks noChangeAspect="1" noChangeArrowheads="1"/>
          </p:cNvPicPr>
          <p:nvPr/>
        </p:nvPicPr>
        <p:blipFill>
          <a:blip r:embed="rId3" cstate="print"/>
          <a:srcRect/>
          <a:stretch>
            <a:fillRect/>
          </a:stretch>
        </p:blipFill>
        <p:spPr bwMode="auto">
          <a:xfrm>
            <a:off x="609600" y="2819400"/>
            <a:ext cx="2419350" cy="1847851"/>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algn="ctr"/>
            <a:r>
              <a:rPr lang="en-US" dirty="0" smtClean="0"/>
              <a:t>TAA – Your Responsibilities </a:t>
            </a:r>
          </a:p>
        </p:txBody>
      </p:sp>
      <p:sp>
        <p:nvSpPr>
          <p:cNvPr id="124931" name="Rectangle 3"/>
          <p:cNvSpPr>
            <a:spLocks noGrp="1" noChangeArrowheads="1"/>
          </p:cNvSpPr>
          <p:nvPr>
            <p:ph idx="1"/>
          </p:nvPr>
        </p:nvSpPr>
        <p:spPr/>
        <p:txBody>
          <a:bodyPr/>
          <a:lstStyle/>
          <a:p>
            <a:r>
              <a:rPr lang="en-US" dirty="0" smtClean="0"/>
              <a:t>Review your price list and GSA </a:t>
            </a:r>
            <a:r>
              <a:rPr lang="en-US" i="1" dirty="0" smtClean="0"/>
              <a:t>Advantage!</a:t>
            </a:r>
            <a:r>
              <a:rPr lang="en-US" dirty="0" smtClean="0"/>
              <a:t>® file for accuracy and any possible noncompliant items</a:t>
            </a:r>
          </a:p>
          <a:p>
            <a:pPr lvl="1"/>
            <a:r>
              <a:rPr lang="en-US" dirty="0" smtClean="0"/>
              <a:t>Notify your PCO if noncompliance is uncovered</a:t>
            </a:r>
          </a:p>
          <a:p>
            <a:endParaRPr lang="en-US" sz="1000" dirty="0" smtClean="0"/>
          </a:p>
          <a:p>
            <a:r>
              <a:rPr lang="en-US" dirty="0" smtClean="0"/>
              <a:t>Ensure that you have a control system and/or process in place to track the country of origin of all products – it is not required, but it is a good idea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Success</a:t>
            </a:r>
            <a:endParaRPr lang="en-US" dirty="0"/>
          </a:p>
        </p:txBody>
      </p:sp>
      <p:graphicFrame>
        <p:nvGraphicFramePr>
          <p:cNvPr id="7" name="Diagram 6" descr="A three-part flow chart.  The first section is Ordering Activity with the following bullets, On Time and On Budget.  An arrow then points to the next section, Contract, that has two more bullets: Sales and Develop Business.  Finally, an arrow points the the last section, GSA, with the following bullets: Right Item, Right Delivery, Right Price, and Terms &amp; Conditions."/>
          <p:cNvGraphicFramePr/>
          <p:nvPr/>
        </p:nvGraphicFramePr>
        <p:xfrm>
          <a:off x="152400" y="1981200"/>
          <a:ext cx="8991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algn="ctr"/>
            <a:r>
              <a:rPr lang="en-US" dirty="0" smtClean="0"/>
              <a:t>Subcontracting</a:t>
            </a:r>
          </a:p>
        </p:txBody>
      </p:sp>
      <p:sp>
        <p:nvSpPr>
          <p:cNvPr id="116739" name="Rectangle 3"/>
          <p:cNvSpPr>
            <a:spLocks noGrp="1" noChangeArrowheads="1"/>
          </p:cNvSpPr>
          <p:nvPr>
            <p:ph idx="1"/>
          </p:nvPr>
        </p:nvSpPr>
        <p:spPr/>
        <p:txBody>
          <a:bodyPr/>
          <a:lstStyle/>
          <a:p>
            <a:r>
              <a:rPr lang="en-US" dirty="0" smtClean="0"/>
              <a:t>Large businesses have a responsibility to adhere to the Subcontracting Plan they negotiated into their contract and must make a “good faith effort” to meet or exceed subcontracting goals</a:t>
            </a:r>
          </a:p>
          <a:p>
            <a:endParaRPr lang="en-US" dirty="0" smtClean="0"/>
          </a:p>
          <a:p>
            <a:endParaRPr lang="en-US" dirty="0" smtClean="0"/>
          </a:p>
          <a:p>
            <a:endParaRPr lang="en-US" dirty="0" smtClean="0"/>
          </a:p>
          <a:p>
            <a:pPr lvl="2"/>
            <a:endParaRPr lang="en-US" dirty="0" smtClean="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Reporting Subcontracting</a:t>
            </a:r>
            <a:endParaRPr lang="en-US" dirty="0"/>
          </a:p>
        </p:txBody>
      </p:sp>
      <p:sp>
        <p:nvSpPr>
          <p:cNvPr id="3" name="Content Placeholder 2"/>
          <p:cNvSpPr>
            <a:spLocks noGrp="1"/>
          </p:cNvSpPr>
          <p:nvPr>
            <p:ph idx="1"/>
          </p:nvPr>
        </p:nvSpPr>
        <p:spPr/>
        <p:txBody>
          <a:bodyPr/>
          <a:lstStyle/>
          <a:p>
            <a:r>
              <a:rPr lang="en-US" dirty="0" smtClean="0"/>
              <a:t>Large businesses must submit their subcontracting reports to the Electronic Subcontracting Reporting System (</a:t>
            </a:r>
            <a:r>
              <a:rPr lang="en-US" dirty="0" err="1" smtClean="0"/>
              <a:t>eSRS</a:t>
            </a:r>
            <a:r>
              <a:rPr lang="en-US" dirty="0" smtClean="0"/>
              <a:t>) website: </a:t>
            </a:r>
            <a:r>
              <a:rPr lang="en-US" dirty="0" smtClean="0">
                <a:hlinkClick r:id="rId3"/>
              </a:rPr>
              <a:t>http://www.esrs.gov/</a:t>
            </a:r>
            <a:endParaRPr lang="en-US" dirty="0" smtClean="0"/>
          </a:p>
          <a:p>
            <a:pPr lvl="1"/>
            <a:r>
              <a:rPr lang="en-US" dirty="0" smtClean="0"/>
              <a:t>Summary Subcontracting Report (SSR)</a:t>
            </a:r>
          </a:p>
          <a:p>
            <a:pPr lvl="2"/>
            <a:r>
              <a:rPr lang="en-US" dirty="0" smtClean="0"/>
              <a:t>Submitted annually no later than 10/30 </a:t>
            </a:r>
          </a:p>
          <a:p>
            <a:pPr lvl="1"/>
            <a:r>
              <a:rPr lang="en-US" dirty="0" smtClean="0"/>
              <a:t>Individual Subcontracting Report (ISR)</a:t>
            </a:r>
          </a:p>
          <a:p>
            <a:pPr lvl="2"/>
            <a:r>
              <a:rPr lang="en-US" dirty="0" smtClean="0"/>
              <a:t>Submitted biannually – no later than 04/30 and 10/30</a:t>
            </a:r>
          </a:p>
          <a:p>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Your Contract Current</a:t>
            </a:r>
            <a:endParaRPr lang="en-US" dirty="0"/>
          </a:p>
        </p:txBody>
      </p:sp>
      <p:sp>
        <p:nvSpPr>
          <p:cNvPr id="3" name="Content Placeholder 2"/>
          <p:cNvSpPr>
            <a:spLocks noGrp="1"/>
          </p:cNvSpPr>
          <p:nvPr>
            <p:ph idx="1"/>
          </p:nvPr>
        </p:nvSpPr>
        <p:spPr/>
        <p:txBody>
          <a:bodyPr/>
          <a:lstStyle/>
          <a:p>
            <a:pPr>
              <a:lnSpc>
                <a:spcPct val="150000"/>
              </a:lnSpc>
            </a:pPr>
            <a:r>
              <a:rPr lang="en-US" dirty="0" smtClean="0"/>
              <a:t>Modification Types</a:t>
            </a:r>
          </a:p>
          <a:p>
            <a:pPr>
              <a:lnSpc>
                <a:spcPct val="150000"/>
              </a:lnSpc>
            </a:pPr>
            <a:r>
              <a:rPr lang="en-US" dirty="0" smtClean="0"/>
              <a:t>MASS </a:t>
            </a:r>
            <a:r>
              <a:rPr lang="en-US" dirty="0" err="1" smtClean="0"/>
              <a:t>Mods</a:t>
            </a:r>
            <a:endParaRPr lang="en-US" dirty="0" smtClean="0"/>
          </a:p>
          <a:p>
            <a:pPr>
              <a:lnSpc>
                <a:spcPct val="150000"/>
              </a:lnSpc>
            </a:pPr>
            <a:r>
              <a:rPr lang="en-US" dirty="0" err="1" smtClean="0"/>
              <a:t>eMod</a:t>
            </a:r>
            <a:endParaRPr lang="en-US" dirty="0" smtClean="0"/>
          </a:p>
          <a:p>
            <a:pPr>
              <a:lnSpc>
                <a:spcPct val="150000"/>
              </a:lnSpc>
            </a:pPr>
            <a:r>
              <a:rPr lang="en-US" dirty="0" smtClean="0"/>
              <a:t>Rapid Action </a:t>
            </a:r>
            <a:r>
              <a:rPr lang="en-US" dirty="0" err="1" smtClean="0"/>
              <a:t>Mods</a:t>
            </a:r>
            <a:endParaRPr lang="en-US" dirty="0" smtClean="0"/>
          </a:p>
          <a:p>
            <a:pPr>
              <a:lnSpc>
                <a:spcPct val="150000"/>
              </a:lnSpc>
            </a:pPr>
            <a:r>
              <a:rPr lang="en-US" dirty="0" err="1" smtClean="0"/>
              <a:t>Novations</a:t>
            </a:r>
            <a:r>
              <a:rPr lang="en-US" dirty="0" smtClean="0"/>
              <a:t> and Name Changes</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457200" y="1676400"/>
          <a:ext cx="8229600"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0"/>
            <a:ext cx="9144000" cy="461665"/>
          </a:xfrm>
        </p:spPr>
        <p:txBody>
          <a:bodyPr/>
          <a:lstStyle/>
          <a:p>
            <a:pPr algn="ctr"/>
            <a:r>
              <a:rPr lang="en-US" sz="2400" dirty="0" smtClean="0">
                <a:hlinkClick r:id="rId3"/>
              </a:rPr>
              <a:t>https://mcm.fas.gsa.gov/cmservlet/control?csnum=0</a:t>
            </a:r>
            <a:endParaRPr lang="en-US" sz="2400" dirty="0"/>
          </a:p>
        </p:txBody>
      </p:sp>
      <p:pic>
        <p:nvPicPr>
          <p:cNvPr id="4098" name="Picture 2" descr="Screen shot of Mass Mods"/>
          <p:cNvPicPr>
            <a:picLocks noChangeAspect="1" noChangeArrowheads="1"/>
          </p:cNvPicPr>
          <p:nvPr/>
        </p:nvPicPr>
        <p:blipFill>
          <a:blip r:embed="rId4" cstate="print"/>
          <a:srcRect l="5714" t="9143" r="5714" b="12381"/>
          <a:stretch>
            <a:fillRect/>
          </a:stretch>
        </p:blipFill>
        <p:spPr bwMode="auto">
          <a:xfrm>
            <a:off x="533400" y="2385142"/>
            <a:ext cx="8077200" cy="4091858"/>
          </a:xfrm>
          <a:prstGeom prst="rect">
            <a:avLst/>
          </a:prstGeom>
          <a:noFill/>
          <a:ln w="9525">
            <a:noFill/>
            <a:miter lim="800000"/>
            <a:headEnd/>
            <a:tailEnd/>
          </a:ln>
        </p:spPr>
      </p:pic>
      <p:sp>
        <p:nvSpPr>
          <p:cNvPr id="4" name="Title 1"/>
          <p:cNvSpPr txBox="1">
            <a:spLocks/>
          </p:cNvSpPr>
          <p:nvPr/>
        </p:nvSpPr>
        <p:spPr bwMode="auto">
          <a:xfrm>
            <a:off x="0" y="1143000"/>
            <a:ext cx="91440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005390"/>
                </a:solidFill>
                <a:effectLst/>
                <a:uLnTx/>
                <a:uFillTx/>
                <a:latin typeface="+mj-lt"/>
                <a:ea typeface="+mj-ea"/>
                <a:cs typeface="+mj-cs"/>
              </a:rPr>
              <a:t>MASS</a:t>
            </a:r>
            <a:r>
              <a:rPr kumimoji="0" lang="en-US" sz="3200" b="1" i="0" u="none" strike="noStrike" kern="0" cap="none" spc="0" normalizeH="0" noProof="0" dirty="0" smtClean="0">
                <a:ln>
                  <a:noFill/>
                </a:ln>
                <a:solidFill>
                  <a:srgbClr val="005390"/>
                </a:solidFill>
                <a:effectLst/>
                <a:uLnTx/>
                <a:uFillTx/>
                <a:latin typeface="+mj-lt"/>
                <a:ea typeface="+mj-ea"/>
                <a:cs typeface="+mj-cs"/>
              </a:rPr>
              <a:t> </a:t>
            </a:r>
            <a:r>
              <a:rPr kumimoji="0" lang="en-US" sz="3200" b="1" i="0" u="none" strike="noStrike" kern="0" cap="none" spc="0" normalizeH="0" noProof="0" dirty="0" err="1" smtClean="0">
                <a:ln>
                  <a:noFill/>
                </a:ln>
                <a:solidFill>
                  <a:srgbClr val="005390"/>
                </a:solidFill>
                <a:effectLst/>
                <a:uLnTx/>
                <a:uFillTx/>
                <a:latin typeface="+mj-lt"/>
                <a:ea typeface="+mj-ea"/>
                <a:cs typeface="+mj-cs"/>
              </a:rPr>
              <a:t>Mods</a:t>
            </a:r>
            <a:endParaRPr kumimoji="0" lang="en-US" sz="3200" b="1" i="0" u="none" strike="noStrike" kern="0" cap="none" spc="0" normalizeH="0" baseline="0" noProof="0" dirty="0">
              <a:ln>
                <a:noFill/>
              </a:ln>
              <a:solidFill>
                <a:srgbClr val="00539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9200"/>
            <a:ext cx="7769225" cy="584775"/>
          </a:xfrm>
        </p:spPr>
        <p:txBody>
          <a:bodyPr/>
          <a:lstStyle/>
          <a:p>
            <a:pPr algn="ctr"/>
            <a:r>
              <a:rPr lang="en-US" dirty="0" err="1" smtClean="0"/>
              <a:t>eMod</a:t>
            </a:r>
            <a:r>
              <a:rPr lang="en-US" dirty="0" smtClean="0"/>
              <a:t>: </a:t>
            </a:r>
            <a:r>
              <a:rPr lang="en-US" dirty="0" smtClean="0">
                <a:hlinkClick r:id="rId3"/>
              </a:rPr>
              <a:t>http://eoffer.gsa.gov/</a:t>
            </a:r>
            <a:r>
              <a:rPr lang="en-US" dirty="0" smtClean="0"/>
              <a:t> </a:t>
            </a:r>
            <a:endParaRPr lang="en-US" dirty="0"/>
          </a:p>
        </p:txBody>
      </p:sp>
      <p:grpSp>
        <p:nvGrpSpPr>
          <p:cNvPr id="3" name="Group 8" descr="Screen Shot of eOffer/eMod"/>
          <p:cNvGrpSpPr/>
          <p:nvPr/>
        </p:nvGrpSpPr>
        <p:grpSpPr>
          <a:xfrm>
            <a:off x="152400" y="1905000"/>
            <a:ext cx="8610600" cy="4680975"/>
            <a:chOff x="152400" y="1905000"/>
            <a:chExt cx="8610600" cy="4680975"/>
          </a:xfrm>
        </p:grpSpPr>
        <p:pic>
          <p:nvPicPr>
            <p:cNvPr id="1027" name="Picture 3"/>
            <p:cNvPicPr>
              <a:picLocks noChangeAspect="1" noChangeArrowheads="1"/>
            </p:cNvPicPr>
            <p:nvPr/>
          </p:nvPicPr>
          <p:blipFill>
            <a:blip r:embed="rId4" cstate="print"/>
            <a:srcRect l="5238" t="13429" r="6190" b="7333"/>
            <a:stretch>
              <a:fillRect/>
            </a:stretch>
          </p:blipFill>
          <p:spPr bwMode="auto">
            <a:xfrm>
              <a:off x="391258" y="1905000"/>
              <a:ext cx="8371742" cy="4680975"/>
            </a:xfrm>
            <a:prstGeom prst="rect">
              <a:avLst/>
            </a:prstGeom>
            <a:noFill/>
            <a:ln w="9525">
              <a:noFill/>
              <a:miter lim="800000"/>
              <a:headEnd/>
              <a:tailEnd/>
            </a:ln>
          </p:spPr>
        </p:pic>
        <p:sp>
          <p:nvSpPr>
            <p:cNvPr id="5" name="Right Arrow 4"/>
            <p:cNvSpPr/>
            <p:nvPr/>
          </p:nvSpPr>
          <p:spPr bwMode="auto">
            <a:xfrm>
              <a:off x="152400" y="4724400"/>
              <a:ext cx="457200" cy="2286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ight Arrow 5"/>
            <p:cNvSpPr/>
            <p:nvPr/>
          </p:nvSpPr>
          <p:spPr bwMode="auto">
            <a:xfrm>
              <a:off x="3048000" y="4648200"/>
              <a:ext cx="457200" cy="2286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ight Arrow 6"/>
            <p:cNvSpPr/>
            <p:nvPr/>
          </p:nvSpPr>
          <p:spPr bwMode="auto">
            <a:xfrm>
              <a:off x="2971800" y="6019800"/>
              <a:ext cx="457200" cy="2286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ight Arrow 7"/>
            <p:cNvSpPr/>
            <p:nvPr/>
          </p:nvSpPr>
          <p:spPr bwMode="auto">
            <a:xfrm>
              <a:off x="6172200" y="3657600"/>
              <a:ext cx="457200" cy="2286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7769225" cy="579438"/>
          </a:xfrm>
        </p:spPr>
        <p:txBody>
          <a:bodyPr/>
          <a:lstStyle/>
          <a:p>
            <a:pPr algn="ctr"/>
            <a:r>
              <a:rPr lang="en-US" dirty="0" smtClean="0"/>
              <a:t>Digital Certificates</a:t>
            </a:r>
            <a:endParaRPr lang="en-US" dirty="0"/>
          </a:p>
        </p:txBody>
      </p:sp>
      <p:sp>
        <p:nvSpPr>
          <p:cNvPr id="6" name="Content Placeholder 5"/>
          <p:cNvSpPr>
            <a:spLocks noGrp="1"/>
          </p:cNvSpPr>
          <p:nvPr>
            <p:ph idx="1"/>
          </p:nvPr>
        </p:nvSpPr>
        <p:spPr>
          <a:xfrm>
            <a:off x="457200" y="1905000"/>
            <a:ext cx="8305800" cy="3048000"/>
          </a:xfrm>
        </p:spPr>
        <p:txBody>
          <a:bodyPr/>
          <a:lstStyle/>
          <a:p>
            <a:pPr algn="ctr">
              <a:buNone/>
            </a:pPr>
            <a:r>
              <a:rPr lang="en-US" dirty="0" smtClean="0">
                <a:hlinkClick r:id="rId3"/>
              </a:rPr>
              <a:t>http://eoffer.gsa.gov/eoffer_docs/DigitalCert.html</a:t>
            </a:r>
            <a:endParaRPr lang="en-US" dirty="0"/>
          </a:p>
        </p:txBody>
      </p:sp>
      <p:pic>
        <p:nvPicPr>
          <p:cNvPr id="2050" name="Picture 2" descr="Screen shot of eMod with information about digital certificates."/>
          <p:cNvPicPr>
            <a:picLocks noChangeAspect="1" noChangeArrowheads="1"/>
          </p:cNvPicPr>
          <p:nvPr/>
        </p:nvPicPr>
        <p:blipFill>
          <a:blip r:embed="rId4" cstate="print"/>
          <a:srcRect l="4762" t="8381" r="6190" b="21524"/>
          <a:stretch>
            <a:fillRect/>
          </a:stretch>
        </p:blipFill>
        <p:spPr bwMode="auto">
          <a:xfrm>
            <a:off x="304800" y="2362200"/>
            <a:ext cx="8518663"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9550"/>
            <a:ext cx="8229600" cy="579438"/>
          </a:xfrm>
        </p:spPr>
        <p:txBody>
          <a:bodyPr/>
          <a:lstStyle/>
          <a:p>
            <a:pPr algn="ctr"/>
            <a:r>
              <a:rPr lang="en-US" dirty="0" err="1" smtClean="0"/>
              <a:t>Novations</a:t>
            </a:r>
            <a:r>
              <a:rPr lang="en-US" dirty="0" smtClean="0"/>
              <a:t> and Name Changes</a:t>
            </a:r>
            <a:endParaRPr lang="en-US" dirty="0"/>
          </a:p>
        </p:txBody>
      </p:sp>
      <p:sp>
        <p:nvSpPr>
          <p:cNvPr id="4" name="Rectangle 2"/>
          <p:cNvSpPr>
            <a:spLocks noGrp="1" noChangeArrowheads="1"/>
          </p:cNvSpPr>
          <p:nvPr>
            <p:ph idx="1"/>
          </p:nvPr>
        </p:nvSpPr>
        <p:spPr>
          <a:xfrm>
            <a:off x="2819400" y="2133600"/>
            <a:ext cx="5329238" cy="4724400"/>
          </a:xfrm>
        </p:spPr>
        <p:txBody>
          <a:bodyPr/>
          <a:lstStyle/>
          <a:p>
            <a:r>
              <a:rPr lang="en-US" dirty="0" smtClean="0"/>
              <a:t>  </a:t>
            </a:r>
            <a:r>
              <a:rPr lang="en-US" dirty="0" err="1" smtClean="0"/>
              <a:t>Novation</a:t>
            </a:r>
            <a:r>
              <a:rPr lang="en-US" dirty="0" smtClean="0"/>
              <a:t> Agreement</a:t>
            </a:r>
          </a:p>
          <a:p>
            <a:pPr lvl="1"/>
            <a:r>
              <a:rPr lang="en-US" dirty="0" smtClean="0"/>
              <a:t>Transfer of all company assets, or the portion of assets involved in performing the contract</a:t>
            </a:r>
          </a:p>
          <a:p>
            <a:r>
              <a:rPr lang="en-US" dirty="0" smtClean="0"/>
              <a:t>  Change-of-Name Agreement</a:t>
            </a:r>
          </a:p>
          <a:p>
            <a:pPr lvl="1"/>
            <a:r>
              <a:rPr lang="en-US" dirty="0" smtClean="0"/>
              <a:t>Only change in company’s legal name</a:t>
            </a:r>
          </a:p>
          <a:p>
            <a:r>
              <a:rPr lang="en-US" dirty="0" smtClean="0"/>
              <a:t>Reference </a:t>
            </a:r>
            <a:r>
              <a:rPr lang="en-US" dirty="0" smtClean="0">
                <a:hlinkClick r:id="rId3"/>
              </a:rPr>
              <a:t>FAR Subpart 42.12</a:t>
            </a:r>
            <a:r>
              <a:rPr lang="en-US" dirty="0" smtClean="0"/>
              <a:t> for guidance</a:t>
            </a:r>
          </a:p>
          <a:p>
            <a:endParaRPr lang="en-US" dirty="0" smtClean="0"/>
          </a:p>
        </p:txBody>
      </p:sp>
      <p:pic>
        <p:nvPicPr>
          <p:cNvPr id="26626" name="Picture 2" descr="A picture of a disposable name tag.  The tag reads John Doe across the top and reads Change My Name across the bottom."/>
          <p:cNvPicPr>
            <a:picLocks noChangeAspect="1" noChangeArrowheads="1"/>
          </p:cNvPicPr>
          <p:nvPr/>
        </p:nvPicPr>
        <p:blipFill>
          <a:blip r:embed="rId4" cstate="print"/>
          <a:srcRect/>
          <a:stretch>
            <a:fillRect/>
          </a:stretch>
        </p:blipFill>
        <p:spPr bwMode="auto">
          <a:xfrm>
            <a:off x="381000" y="2971800"/>
            <a:ext cx="2133600" cy="1563554"/>
          </a:xfrm>
          <a:prstGeom prst="rect">
            <a:avLst/>
          </a:prstGeo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Marketing</a:t>
            </a:r>
            <a:endParaRPr lang="en-US" dirty="0"/>
          </a:p>
        </p:txBody>
      </p:sp>
      <p:sp>
        <p:nvSpPr>
          <p:cNvPr id="4" name="Content Placeholder 3"/>
          <p:cNvSpPr>
            <a:spLocks noGrp="1"/>
          </p:cNvSpPr>
          <p:nvPr>
            <p:ph idx="1"/>
          </p:nvPr>
        </p:nvSpPr>
        <p:spPr/>
        <p:txBody>
          <a:bodyPr/>
          <a:lstStyle/>
          <a:p>
            <a:pPr>
              <a:lnSpc>
                <a:spcPct val="150000"/>
              </a:lnSpc>
            </a:pPr>
            <a:r>
              <a:rPr lang="en-US" dirty="0" smtClean="0"/>
              <a:t>Business Development Plan</a:t>
            </a:r>
          </a:p>
          <a:p>
            <a:pPr>
              <a:lnSpc>
                <a:spcPct val="150000"/>
              </a:lnSpc>
            </a:pPr>
            <a:r>
              <a:rPr lang="en-US" dirty="0" smtClean="0"/>
              <a:t>Marketing Research</a:t>
            </a:r>
          </a:p>
          <a:p>
            <a:pPr>
              <a:lnSpc>
                <a:spcPct val="150000"/>
              </a:lnSpc>
            </a:pPr>
            <a:r>
              <a:rPr lang="en-US" dirty="0" smtClean="0"/>
              <a:t>Marketing Basics</a:t>
            </a:r>
          </a:p>
          <a:p>
            <a:pPr>
              <a:lnSpc>
                <a:spcPct val="150000"/>
              </a:lnSpc>
            </a:pPr>
            <a:r>
              <a:rPr lang="en-US" dirty="0" smtClean="0"/>
              <a:t>Education Opportunities</a:t>
            </a:r>
          </a:p>
          <a:p>
            <a:pPr>
              <a:lnSpc>
                <a:spcPct val="150000"/>
              </a:lnSpc>
            </a:pPr>
            <a:r>
              <a:rPr lang="en-US" dirty="0" smtClean="0"/>
              <a:t>Additional Information</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Business Development Plan</a:t>
            </a:r>
            <a:endParaRPr lang="en-US" dirty="0"/>
          </a:p>
        </p:txBody>
      </p:sp>
      <p:sp>
        <p:nvSpPr>
          <p:cNvPr id="4" name="Content Placeholder 3"/>
          <p:cNvSpPr>
            <a:spLocks noGrp="1"/>
          </p:cNvSpPr>
          <p:nvPr>
            <p:ph idx="1"/>
          </p:nvPr>
        </p:nvSpPr>
        <p:spPr/>
        <p:txBody>
          <a:bodyPr/>
          <a:lstStyle/>
          <a:p>
            <a:pPr>
              <a:lnSpc>
                <a:spcPct val="150000"/>
              </a:lnSpc>
            </a:pPr>
            <a:r>
              <a:rPr lang="en-US" dirty="0" smtClean="0"/>
              <a:t>Vendor Support Center (VSC)</a:t>
            </a:r>
          </a:p>
          <a:p>
            <a:pPr>
              <a:lnSpc>
                <a:spcPct val="150000"/>
              </a:lnSpc>
            </a:pPr>
            <a:r>
              <a:rPr lang="en-US" dirty="0" err="1" smtClean="0"/>
              <a:t>iGuide</a:t>
            </a:r>
            <a:endParaRPr lang="en-US" dirty="0" smtClean="0"/>
          </a:p>
          <a:p>
            <a:pPr>
              <a:lnSpc>
                <a:spcPct val="150000"/>
              </a:lnSpc>
            </a:pPr>
            <a:r>
              <a:rPr lang="en-US" dirty="0" smtClean="0"/>
              <a:t>Marketing Tips</a:t>
            </a:r>
          </a:p>
          <a:p>
            <a:pPr>
              <a:lnSpc>
                <a:spcPct val="150000"/>
              </a:lnSpc>
            </a:pPr>
            <a:r>
              <a:rPr lang="en-US" dirty="0" smtClean="0"/>
              <a:t>Eligible Users</a:t>
            </a:r>
          </a:p>
          <a:p>
            <a:pPr>
              <a:lnSpc>
                <a:spcPct val="150000"/>
              </a:lnSpc>
            </a:pPr>
            <a:endParaRPr lang="en-US" dirty="0" smtClean="0"/>
          </a:p>
          <a:p>
            <a:pPr>
              <a:lnSpc>
                <a:spcPct val="150000"/>
              </a:lnSpc>
            </a:pP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388225" cy="1371600"/>
          </a:xfrm>
          <a:solidFill>
            <a:srgbClr val="4F81BD"/>
          </a:solidFill>
        </p:spPr>
        <p:txBody>
          <a:bodyPr/>
          <a:lstStyle/>
          <a:p>
            <a:pPr algn="ctr"/>
            <a:r>
              <a:rPr lang="en-US" sz="3600" b="0" dirty="0" smtClean="0">
                <a:solidFill>
                  <a:schemeClr val="bg1"/>
                </a:solidFill>
                <a:latin typeface="+mn-lt"/>
                <a:ea typeface="+mn-ea"/>
                <a:cs typeface="+mn-cs"/>
              </a:rPr>
              <a:t>Procurement</a:t>
            </a:r>
            <a:r>
              <a:rPr lang="en-US" sz="3600" b="0" dirty="0" smtClean="0">
                <a:solidFill>
                  <a:schemeClr val="bg1"/>
                </a:solidFill>
                <a:latin typeface="+mn-lt"/>
                <a:ea typeface="+mj-ea"/>
                <a:cs typeface="+mj-cs"/>
              </a:rPr>
              <a:t> Contracting Officer (PCO)</a:t>
            </a:r>
            <a:endParaRPr lang="en-US" sz="3600" b="0" dirty="0">
              <a:solidFill>
                <a:schemeClr val="bg1"/>
              </a:solidFill>
              <a:latin typeface="+mn-lt"/>
              <a:ea typeface="+mj-ea"/>
              <a:cs typeface="+mj-cs"/>
            </a:endParaRPr>
          </a:p>
        </p:txBody>
      </p:sp>
      <p:sp>
        <p:nvSpPr>
          <p:cNvPr id="3" name="Content Placeholder 2"/>
          <p:cNvSpPr>
            <a:spLocks noGrp="1"/>
          </p:cNvSpPr>
          <p:nvPr>
            <p:ph idx="1"/>
          </p:nvPr>
        </p:nvSpPr>
        <p:spPr>
          <a:xfrm>
            <a:off x="838200" y="3124200"/>
            <a:ext cx="7386638" cy="2971800"/>
          </a:xfrm>
          <a:solidFill>
            <a:schemeClr val="accent1">
              <a:lumMod val="20000"/>
              <a:lumOff val="80000"/>
            </a:schemeClr>
          </a:solidFill>
        </p:spPr>
        <p:txBody>
          <a:bodyPr/>
          <a:lstStyle/>
          <a:p>
            <a:pPr>
              <a:buFont typeface="Arial" pitchFamily="34" charset="0"/>
              <a:buChar char="•"/>
            </a:pPr>
            <a:endParaRPr lang="en-US" sz="800" dirty="0" smtClean="0">
              <a:solidFill>
                <a:schemeClr val="tx1"/>
              </a:solidFill>
            </a:endParaRPr>
          </a:p>
          <a:p>
            <a:pPr>
              <a:buClrTx/>
              <a:buFont typeface="Arial" pitchFamily="34" charset="0"/>
              <a:buChar char="•"/>
            </a:pPr>
            <a:r>
              <a:rPr lang="en-US" sz="2800" dirty="0" smtClean="0">
                <a:solidFill>
                  <a:schemeClr val="tx1"/>
                </a:solidFill>
              </a:rPr>
              <a:t>Awards your contract</a:t>
            </a:r>
          </a:p>
          <a:p>
            <a:pPr lvl="0">
              <a:buClrTx/>
              <a:buFont typeface="Arial" pitchFamily="34" charset="0"/>
              <a:buChar char="•"/>
            </a:pPr>
            <a:r>
              <a:rPr lang="en-US" sz="2800" dirty="0" smtClean="0">
                <a:solidFill>
                  <a:schemeClr val="tx1"/>
                </a:solidFill>
              </a:rPr>
              <a:t>Modifications</a:t>
            </a:r>
          </a:p>
          <a:p>
            <a:pPr>
              <a:buClrTx/>
              <a:buFont typeface="Arial" pitchFamily="34" charset="0"/>
              <a:buChar char="•"/>
            </a:pPr>
            <a:r>
              <a:rPr lang="en-US" sz="2800" dirty="0" smtClean="0">
                <a:solidFill>
                  <a:schemeClr val="tx1"/>
                </a:solidFill>
              </a:rPr>
              <a:t>Contact information found on </a:t>
            </a:r>
            <a:r>
              <a:rPr lang="en-US" sz="2800" dirty="0" err="1" smtClean="0">
                <a:solidFill>
                  <a:schemeClr val="tx1"/>
                </a:solidFill>
              </a:rPr>
              <a:t>eLibrary</a:t>
            </a:r>
            <a:r>
              <a:rPr lang="en-US" sz="2800" dirty="0" smtClean="0">
                <a:solidFill>
                  <a:schemeClr val="tx1"/>
                </a:solidFill>
              </a:rPr>
              <a:t> under “Contracting Officer”</a:t>
            </a:r>
          </a:p>
          <a:p>
            <a:pPr>
              <a:lnSpc>
                <a:spcPct val="80000"/>
              </a:lnSpc>
              <a:buNone/>
            </a:pPr>
            <a:endParaRPr lang="en-US"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584775"/>
          </a:xfrm>
        </p:spPr>
        <p:txBody>
          <a:bodyPr/>
          <a:lstStyle/>
          <a:p>
            <a:pPr algn="ctr"/>
            <a:r>
              <a:rPr lang="en-US" dirty="0" smtClean="0"/>
              <a:t>Vendor Support Center: </a:t>
            </a:r>
            <a:r>
              <a:rPr lang="en-US" dirty="0" smtClean="0">
                <a:hlinkClick r:id="rId3"/>
              </a:rPr>
              <a:t>http://vsc.gsa.gov</a:t>
            </a:r>
            <a:endParaRPr lang="en-US" dirty="0"/>
          </a:p>
        </p:txBody>
      </p:sp>
      <p:pic>
        <p:nvPicPr>
          <p:cNvPr id="1026" name="Picture 2" descr="https://vsc.gsa.gov/&#10;&#10;Screen shot of the Vendor Support Center homepage."/>
          <p:cNvPicPr>
            <a:picLocks noChangeAspect="1" noChangeArrowheads="1"/>
          </p:cNvPicPr>
          <p:nvPr/>
        </p:nvPicPr>
        <p:blipFill>
          <a:blip r:embed="rId4" cstate="print"/>
          <a:srcRect l="15813" t="11458" r="17423" b="6250"/>
          <a:stretch>
            <a:fillRect/>
          </a:stretch>
        </p:blipFill>
        <p:spPr bwMode="auto">
          <a:xfrm>
            <a:off x="228600" y="1905000"/>
            <a:ext cx="8686800" cy="4724400"/>
          </a:xfrm>
          <a:prstGeom prst="rect">
            <a:avLst/>
          </a:prstGeom>
          <a:noFill/>
          <a:ln w="9525">
            <a:noFill/>
            <a:miter lim="800000"/>
            <a:headEnd/>
            <a:tailEnd/>
          </a:ln>
        </p:spPr>
      </p:pic>
      <p:sp>
        <p:nvSpPr>
          <p:cNvPr id="4" name="Down Arrow 3"/>
          <p:cNvSpPr/>
          <p:nvPr/>
        </p:nvSpPr>
        <p:spPr bwMode="auto">
          <a:xfrm>
            <a:off x="7924800" y="1828800"/>
            <a:ext cx="609600" cy="9144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Down Arrow 4"/>
          <p:cNvSpPr/>
          <p:nvPr/>
        </p:nvSpPr>
        <p:spPr bwMode="auto">
          <a:xfrm>
            <a:off x="6553200" y="1828800"/>
            <a:ext cx="609600" cy="9144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Down Arrow 5"/>
          <p:cNvSpPr/>
          <p:nvPr/>
        </p:nvSpPr>
        <p:spPr bwMode="auto">
          <a:xfrm>
            <a:off x="5410200" y="1828800"/>
            <a:ext cx="609600" cy="9144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descr="Screen shot of the GSA iGuide with an arrow pointing to the Business Development menu option"/>
          <p:cNvGrpSpPr/>
          <p:nvPr/>
        </p:nvGrpSpPr>
        <p:grpSpPr>
          <a:xfrm>
            <a:off x="0" y="0"/>
            <a:ext cx="9144000" cy="6858000"/>
            <a:chOff x="0" y="0"/>
            <a:chExt cx="9144000" cy="6858000"/>
          </a:xfrm>
        </p:grpSpPr>
        <p:pic>
          <p:nvPicPr>
            <p:cNvPr id="1026" name="Picture 2"/>
            <p:cNvPicPr>
              <a:picLocks noChangeAspect="1" noChangeArrowheads="1"/>
            </p:cNvPicPr>
            <p:nvPr/>
          </p:nvPicPr>
          <p:blipFill>
            <a:blip r:embed="rId3" cstate="print"/>
            <a:srcRect l="20000" t="8381" r="19524" b="13905"/>
            <a:stretch>
              <a:fillRect/>
            </a:stretch>
          </p:blipFill>
          <p:spPr bwMode="auto">
            <a:xfrm>
              <a:off x="0" y="0"/>
              <a:ext cx="9144000" cy="6858000"/>
            </a:xfrm>
            <a:prstGeom prst="rect">
              <a:avLst/>
            </a:prstGeom>
            <a:noFill/>
            <a:ln w="9525">
              <a:noFill/>
              <a:miter lim="800000"/>
              <a:headEnd/>
              <a:tailEnd/>
            </a:ln>
          </p:spPr>
        </p:pic>
        <p:sp>
          <p:nvSpPr>
            <p:cNvPr id="3" name="Down Arrow 2"/>
            <p:cNvSpPr/>
            <p:nvPr/>
          </p:nvSpPr>
          <p:spPr bwMode="auto">
            <a:xfrm rot="10800000">
              <a:off x="3429000" y="1447800"/>
              <a:ext cx="381000" cy="6096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19200"/>
            <a:ext cx="7769225" cy="1077218"/>
          </a:xfrm>
        </p:spPr>
        <p:txBody>
          <a:bodyPr/>
          <a:lstStyle/>
          <a:p>
            <a:pPr algn="ctr"/>
            <a:r>
              <a:rPr lang="en-US" dirty="0" smtClean="0"/>
              <a:t>Marketing Tips:</a:t>
            </a:r>
            <a:br>
              <a:rPr lang="en-US" dirty="0" smtClean="0"/>
            </a:br>
            <a:r>
              <a:rPr lang="en-US" dirty="0" smtClean="0">
                <a:hlinkClick r:id="rId3"/>
              </a:rPr>
              <a:t>http://www.gsa.gov/market2feds</a:t>
            </a:r>
            <a:endParaRPr lang="en-US" dirty="0"/>
          </a:p>
        </p:txBody>
      </p:sp>
      <p:pic>
        <p:nvPicPr>
          <p:cNvPr id="1026" name="Picture 2" descr="Screen shot of the Office of Customer Accounts and Research’s (CARs), Marketing to the Federal Government link."/>
          <p:cNvPicPr>
            <a:picLocks noChangeAspect="1" noChangeArrowheads="1"/>
          </p:cNvPicPr>
          <p:nvPr/>
        </p:nvPicPr>
        <p:blipFill>
          <a:blip r:embed="rId4" cstate="print"/>
          <a:srcRect l="6667" t="8381" r="7143" b="7048"/>
          <a:stretch>
            <a:fillRect/>
          </a:stretch>
        </p:blipFill>
        <p:spPr bwMode="auto">
          <a:xfrm>
            <a:off x="951127" y="2286000"/>
            <a:ext cx="7241746" cy="44410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descr="http://www.usa.gov/&#10;&#10;Screen shot to the USA.gov website homepage with an arrow pointing to the Find Government Agencies menu option"/>
          <p:cNvGrpSpPr/>
          <p:nvPr/>
        </p:nvGrpSpPr>
        <p:grpSpPr>
          <a:xfrm>
            <a:off x="800100" y="2286000"/>
            <a:ext cx="7543800" cy="4419600"/>
            <a:chOff x="0" y="0"/>
            <a:chExt cx="9144000" cy="5181600"/>
          </a:xfrm>
        </p:grpSpPr>
        <p:pic>
          <p:nvPicPr>
            <p:cNvPr id="1026" name="Picture 2"/>
            <p:cNvPicPr>
              <a:picLocks noChangeAspect="1" noChangeArrowheads="1"/>
            </p:cNvPicPr>
            <p:nvPr/>
          </p:nvPicPr>
          <p:blipFill>
            <a:blip r:embed="rId3" cstate="print"/>
            <a:srcRect l="11111" t="16000" r="12778" b="26913"/>
            <a:stretch>
              <a:fillRect/>
            </a:stretch>
          </p:blipFill>
          <p:spPr bwMode="auto">
            <a:xfrm>
              <a:off x="0" y="0"/>
              <a:ext cx="9144000" cy="5181600"/>
            </a:xfrm>
            <a:prstGeom prst="rect">
              <a:avLst/>
            </a:prstGeom>
            <a:noFill/>
            <a:ln w="9525">
              <a:noFill/>
              <a:miter lim="800000"/>
              <a:headEnd/>
              <a:tailEnd/>
            </a:ln>
          </p:spPr>
        </p:pic>
        <p:sp>
          <p:nvSpPr>
            <p:cNvPr id="4" name="Down Arrow 3"/>
            <p:cNvSpPr/>
            <p:nvPr/>
          </p:nvSpPr>
          <p:spPr bwMode="auto">
            <a:xfrm>
              <a:off x="4648200" y="990600"/>
              <a:ext cx="457200" cy="8382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6" name="Title 5"/>
          <p:cNvSpPr>
            <a:spLocks noGrp="1"/>
          </p:cNvSpPr>
          <p:nvPr>
            <p:ph type="title"/>
          </p:nvPr>
        </p:nvSpPr>
        <p:spPr/>
        <p:txBody>
          <a:bodyPr/>
          <a:lstStyle/>
          <a:p>
            <a:pPr algn="ctr"/>
            <a:r>
              <a:rPr lang="en-US" dirty="0" smtClean="0"/>
              <a:t>Eligible Users: http://www.usa.gov</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Research</a:t>
            </a:r>
            <a:endParaRPr lang="en-US" dirty="0"/>
          </a:p>
        </p:txBody>
      </p:sp>
      <p:sp>
        <p:nvSpPr>
          <p:cNvPr id="4" name="Content Placeholder 3"/>
          <p:cNvSpPr>
            <a:spLocks noGrp="1"/>
          </p:cNvSpPr>
          <p:nvPr>
            <p:ph idx="1"/>
          </p:nvPr>
        </p:nvSpPr>
        <p:spPr/>
        <p:txBody>
          <a:bodyPr/>
          <a:lstStyle/>
          <a:p>
            <a:pPr>
              <a:lnSpc>
                <a:spcPct val="150000"/>
              </a:lnSpc>
            </a:pPr>
            <a:r>
              <a:rPr lang="en-US" dirty="0" smtClean="0"/>
              <a:t>Schedule Sales Query</a:t>
            </a:r>
          </a:p>
          <a:p>
            <a:pPr>
              <a:lnSpc>
                <a:spcPct val="150000"/>
              </a:lnSpc>
            </a:pPr>
            <a:r>
              <a:rPr lang="en-US" dirty="0" smtClean="0"/>
              <a:t>Advantage Spend Analysis Program </a:t>
            </a:r>
          </a:p>
          <a:p>
            <a:pPr>
              <a:lnSpc>
                <a:spcPct val="150000"/>
              </a:lnSpc>
            </a:pPr>
            <a:r>
              <a:rPr lang="en-US" dirty="0" smtClean="0"/>
              <a:t>Federal Procurement Data System</a:t>
            </a:r>
          </a:p>
          <a:p>
            <a:pPr>
              <a:lnSpc>
                <a:spcPct val="150000"/>
              </a:lnSpc>
            </a:pPr>
            <a:r>
              <a:rPr lang="en-US" dirty="0" smtClean="0"/>
              <a:t>USA Spending</a:t>
            </a:r>
          </a:p>
          <a:p>
            <a:pPr>
              <a:lnSpc>
                <a:spcPct val="150000"/>
              </a:lnSpc>
            </a:pPr>
            <a:r>
              <a:rPr lang="en-US" dirty="0" smtClean="0"/>
              <a:t>Federal Acquisition </a:t>
            </a:r>
            <a:r>
              <a:rPr lang="en-US" dirty="0" err="1" smtClean="0"/>
              <a:t>Jumpstation</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295400"/>
            <a:ext cx="9144000" cy="584775"/>
          </a:xfrm>
        </p:spPr>
        <p:txBody>
          <a:bodyPr/>
          <a:lstStyle/>
          <a:p>
            <a:pPr algn="ctr"/>
            <a:r>
              <a:rPr lang="en-US" dirty="0" smtClean="0"/>
              <a:t>Schedule Sales Query: </a:t>
            </a:r>
            <a:r>
              <a:rPr lang="en-US" dirty="0" smtClean="0">
                <a:hlinkClick r:id="rId3"/>
              </a:rPr>
              <a:t>https://ssq.gsa.gov</a:t>
            </a:r>
            <a:endParaRPr lang="en-US" dirty="0"/>
          </a:p>
        </p:txBody>
      </p:sp>
      <p:pic>
        <p:nvPicPr>
          <p:cNvPr id="5122" name="Picture 2" descr="https://ssq.gsa.gov/&#10;&#10;Screen shot of the Schedules Sales Query search options.">
            <a:hlinkClick r:id="rId3"/>
          </p:cNvPr>
          <p:cNvPicPr>
            <a:picLocks noChangeAspect="1" noChangeArrowheads="1"/>
          </p:cNvPicPr>
          <p:nvPr/>
        </p:nvPicPr>
        <p:blipFill>
          <a:blip r:embed="rId4" cstate="print"/>
          <a:srcRect l="21736" t="8381" b="46786"/>
          <a:stretch>
            <a:fillRect/>
          </a:stretch>
        </p:blipFill>
        <p:spPr bwMode="auto">
          <a:xfrm>
            <a:off x="1066800" y="2052099"/>
            <a:ext cx="7010400" cy="4511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066800"/>
            <a:ext cx="9144000" cy="1077218"/>
          </a:xfrm>
        </p:spPr>
        <p:txBody>
          <a:bodyPr/>
          <a:lstStyle/>
          <a:p>
            <a:pPr algn="ctr"/>
            <a:r>
              <a:rPr lang="en-US" dirty="0" smtClean="0"/>
              <a:t>Advantage Spend Analysis Program (ASAP): </a:t>
            </a:r>
            <a:r>
              <a:rPr lang="en-US" dirty="0" smtClean="0">
                <a:hlinkClick r:id="rId3" action="ppaction://hlinkfile"/>
              </a:rPr>
              <a:t>https://www.asap.gsa.gov/asap/welcome.do</a:t>
            </a:r>
            <a:endParaRPr lang="en-US" dirty="0"/>
          </a:p>
        </p:txBody>
      </p:sp>
      <p:pic>
        <p:nvPicPr>
          <p:cNvPr id="4098" name="Picture 2" descr="https://www.asap.gsa.gov/asap/welcome.do&#10;&#10;Screen shot of the Advantage Spend Analysis Program login page">
            <a:hlinkClick r:id="rId4"/>
          </p:cNvPr>
          <p:cNvPicPr>
            <a:picLocks noChangeAspect="1" noChangeArrowheads="1"/>
          </p:cNvPicPr>
          <p:nvPr/>
        </p:nvPicPr>
        <p:blipFill>
          <a:blip r:embed="rId5" cstate="print"/>
          <a:srcRect t="8381" r="53810" b="36000"/>
          <a:stretch>
            <a:fillRect/>
          </a:stretch>
        </p:blipFill>
        <p:spPr bwMode="auto">
          <a:xfrm>
            <a:off x="1524000" y="2270289"/>
            <a:ext cx="6096000" cy="45877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43000"/>
            <a:ext cx="9144000" cy="1077218"/>
          </a:xfrm>
        </p:spPr>
        <p:txBody>
          <a:bodyPr/>
          <a:lstStyle/>
          <a:p>
            <a:pPr algn="ctr"/>
            <a:r>
              <a:rPr lang="en-US" dirty="0" smtClean="0"/>
              <a:t>Federal Procurement Data System (FPDS): </a:t>
            </a:r>
            <a:r>
              <a:rPr lang="en-US" dirty="0" smtClean="0">
                <a:hlinkClick r:id="rId3"/>
              </a:rPr>
              <a:t>https://www.fpds.gov</a:t>
            </a:r>
            <a:endParaRPr lang="en-US" dirty="0"/>
          </a:p>
        </p:txBody>
      </p:sp>
      <p:grpSp>
        <p:nvGrpSpPr>
          <p:cNvPr id="2" name="Group 5" descr="Screen shot of the Federal Procurement Data System homepage with an arrow pointing to the ezSearch option"/>
          <p:cNvGrpSpPr/>
          <p:nvPr/>
        </p:nvGrpSpPr>
        <p:grpSpPr>
          <a:xfrm>
            <a:off x="1524000" y="2312595"/>
            <a:ext cx="6096000" cy="4164405"/>
            <a:chOff x="1524000" y="2312595"/>
            <a:chExt cx="6096000" cy="4164405"/>
          </a:xfrm>
        </p:grpSpPr>
        <p:pic>
          <p:nvPicPr>
            <p:cNvPr id="1026" name="Picture 2" descr="https://www.fpds.gov">
              <a:hlinkClick r:id="rId4"/>
            </p:cNvPr>
            <p:cNvPicPr>
              <a:picLocks noChangeAspect="1" noChangeArrowheads="1"/>
            </p:cNvPicPr>
            <p:nvPr/>
          </p:nvPicPr>
          <p:blipFill>
            <a:blip r:embed="rId5" cstate="print"/>
            <a:srcRect l="20000" t="8381" r="20952" b="20000"/>
            <a:stretch>
              <a:fillRect/>
            </a:stretch>
          </p:blipFill>
          <p:spPr bwMode="auto">
            <a:xfrm>
              <a:off x="1524000" y="2312595"/>
              <a:ext cx="6096000" cy="4164405"/>
            </a:xfrm>
            <a:prstGeom prst="rect">
              <a:avLst/>
            </a:prstGeom>
            <a:noFill/>
            <a:ln w="9525">
              <a:noFill/>
              <a:miter lim="800000"/>
              <a:headEnd/>
              <a:tailEnd/>
            </a:ln>
          </p:spPr>
        </p:pic>
        <p:sp>
          <p:nvSpPr>
            <p:cNvPr id="4" name="Right Arrow 3"/>
            <p:cNvSpPr/>
            <p:nvPr/>
          </p:nvSpPr>
          <p:spPr bwMode="auto">
            <a:xfrm rot="10800000">
              <a:off x="6019800" y="3276600"/>
              <a:ext cx="1219200" cy="4572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7388" y="1219200"/>
            <a:ext cx="7769225" cy="579438"/>
          </a:xfrm>
        </p:spPr>
        <p:txBody>
          <a:bodyPr/>
          <a:lstStyle/>
          <a:p>
            <a:pPr algn="ctr"/>
            <a:r>
              <a:rPr lang="en-US" dirty="0" smtClean="0"/>
              <a:t>USA Spending: http://usaspending.gov</a:t>
            </a:r>
            <a:endParaRPr lang="en-US" dirty="0"/>
          </a:p>
        </p:txBody>
      </p:sp>
      <p:pic>
        <p:nvPicPr>
          <p:cNvPr id="2050" name="Picture 2" descr="http://usaspending.gov/&#10;&#10;Screen Shot of the USA Spending homepage">
            <a:hlinkClick r:id="rId3"/>
          </p:cNvPr>
          <p:cNvPicPr>
            <a:picLocks noChangeAspect="1" noChangeArrowheads="1"/>
          </p:cNvPicPr>
          <p:nvPr/>
        </p:nvPicPr>
        <p:blipFill>
          <a:blip r:embed="rId4" cstate="print"/>
          <a:srcRect l="20108" t="10057" r="20583" b="28991"/>
          <a:stretch>
            <a:fillRect/>
          </a:stretch>
        </p:blipFill>
        <p:spPr bwMode="auto">
          <a:xfrm>
            <a:off x="1104900" y="1951726"/>
            <a:ext cx="6934200" cy="49062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prod.nais.nasa.gov/pub/fedproc/home.html&#10;&#10;Screen shot of Federal Acquisition Jumpstation homepage">
            <a:hlinkClick r:id="rId3"/>
          </p:cNvPr>
          <p:cNvPicPr>
            <a:picLocks noChangeAspect="1" noChangeArrowheads="1"/>
          </p:cNvPicPr>
          <p:nvPr/>
        </p:nvPicPr>
        <p:blipFill>
          <a:blip r:embed="rId4" cstate="print"/>
          <a:srcRect t="9143" r="11429" b="21824"/>
          <a:stretch>
            <a:fillRect/>
          </a:stretch>
        </p:blipFill>
        <p:spPr bwMode="auto">
          <a:xfrm>
            <a:off x="1181101" y="2514600"/>
            <a:ext cx="6781799" cy="4114800"/>
          </a:xfrm>
          <a:prstGeom prst="rect">
            <a:avLst/>
          </a:prstGeom>
          <a:noFill/>
          <a:ln w="9525">
            <a:noFill/>
            <a:miter lim="800000"/>
            <a:headEnd/>
            <a:tailEnd/>
          </a:ln>
        </p:spPr>
      </p:pic>
      <p:sp>
        <p:nvSpPr>
          <p:cNvPr id="3" name="Title 2"/>
          <p:cNvSpPr>
            <a:spLocks noGrp="1"/>
          </p:cNvSpPr>
          <p:nvPr>
            <p:ph type="title"/>
          </p:nvPr>
        </p:nvSpPr>
        <p:spPr>
          <a:xfrm>
            <a:off x="0" y="1295400"/>
            <a:ext cx="9144000" cy="579438"/>
          </a:xfrm>
        </p:spPr>
        <p:txBody>
          <a:bodyPr/>
          <a:lstStyle/>
          <a:p>
            <a:pPr algn="ctr"/>
            <a:r>
              <a:rPr lang="en-US" dirty="0" smtClean="0"/>
              <a:t> Federal Acquisition </a:t>
            </a:r>
            <a:r>
              <a:rPr lang="en-US" dirty="0" err="1" smtClean="0"/>
              <a:t>Jumpstation</a:t>
            </a:r>
            <a:r>
              <a:rPr lang="en-US" dirty="0" smtClean="0"/>
              <a:t>:</a:t>
            </a:r>
            <a:endParaRPr lang="en-US" dirty="0"/>
          </a:p>
        </p:txBody>
      </p:sp>
      <p:sp>
        <p:nvSpPr>
          <p:cNvPr id="5" name="Content Placeholder 4"/>
          <p:cNvSpPr>
            <a:spLocks noGrp="1"/>
          </p:cNvSpPr>
          <p:nvPr>
            <p:ph idx="1"/>
          </p:nvPr>
        </p:nvSpPr>
        <p:spPr>
          <a:xfrm>
            <a:off x="0" y="1828800"/>
            <a:ext cx="9144000" cy="3048000"/>
          </a:xfrm>
        </p:spPr>
        <p:txBody>
          <a:bodyPr/>
          <a:lstStyle/>
          <a:p>
            <a:pPr algn="ctr">
              <a:buNone/>
            </a:pPr>
            <a:r>
              <a:rPr lang="en-US" dirty="0" smtClean="0">
                <a:hlinkClick r:id="rId3"/>
              </a:rPr>
              <a:t>http://prod.nais.nasa.gov/pub/fedproc/home.html</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388225" cy="1371600"/>
          </a:xfrm>
          <a:solidFill>
            <a:srgbClr val="4F81BD"/>
          </a:solidFill>
        </p:spPr>
        <p:txBody>
          <a:bodyPr/>
          <a:lstStyle/>
          <a:p>
            <a:pPr algn="ctr"/>
            <a:r>
              <a:rPr lang="en-US" sz="3600" b="0" dirty="0" smtClean="0">
                <a:solidFill>
                  <a:schemeClr val="bg1"/>
                </a:solidFill>
                <a:latin typeface="+mn-lt"/>
                <a:ea typeface="+mn-ea"/>
                <a:cs typeface="+mn-cs"/>
              </a:rPr>
              <a:t>Administrative Contracting Officer (ACO)</a:t>
            </a:r>
            <a:endParaRPr lang="en-US" sz="3600" b="0" dirty="0">
              <a:solidFill>
                <a:schemeClr val="bg1"/>
              </a:solidFill>
              <a:latin typeface="+mn-lt"/>
              <a:ea typeface="+mj-ea"/>
              <a:cs typeface="+mj-cs"/>
            </a:endParaRPr>
          </a:p>
        </p:txBody>
      </p:sp>
      <p:sp>
        <p:nvSpPr>
          <p:cNvPr id="3" name="Content Placeholder 2"/>
          <p:cNvSpPr>
            <a:spLocks noGrp="1"/>
          </p:cNvSpPr>
          <p:nvPr>
            <p:ph idx="1"/>
          </p:nvPr>
        </p:nvSpPr>
        <p:spPr>
          <a:xfrm>
            <a:off x="838200" y="3124200"/>
            <a:ext cx="7386638" cy="2971800"/>
          </a:xfrm>
          <a:solidFill>
            <a:schemeClr val="accent1">
              <a:lumMod val="20000"/>
              <a:lumOff val="80000"/>
            </a:schemeClr>
          </a:solidFill>
        </p:spPr>
        <p:txBody>
          <a:bodyPr/>
          <a:lstStyle/>
          <a:p>
            <a:pPr>
              <a:buFont typeface="Arial" pitchFamily="34" charset="0"/>
              <a:buChar char="•"/>
            </a:pPr>
            <a:endParaRPr lang="en-US" sz="800" dirty="0" smtClean="0">
              <a:solidFill>
                <a:schemeClr val="tx1"/>
              </a:solidFill>
            </a:endParaRPr>
          </a:p>
          <a:p>
            <a:pPr>
              <a:buClrTx/>
              <a:buFont typeface="Arial" pitchFamily="34" charset="0"/>
              <a:buChar char="•"/>
            </a:pPr>
            <a:r>
              <a:rPr lang="en-US" sz="2800" dirty="0" smtClean="0">
                <a:solidFill>
                  <a:schemeClr val="tx1"/>
                </a:solidFill>
              </a:rPr>
              <a:t>Subcontracting Plans (Large Business)</a:t>
            </a:r>
          </a:p>
          <a:p>
            <a:pPr lvl="0">
              <a:buClrTx/>
              <a:buFont typeface="Arial" pitchFamily="34" charset="0"/>
              <a:buChar char="•"/>
            </a:pPr>
            <a:r>
              <a:rPr lang="en-US" sz="2800" dirty="0" smtClean="0">
                <a:solidFill>
                  <a:schemeClr val="tx1"/>
                </a:solidFill>
              </a:rPr>
              <a:t>Oversees Sales Reporting and IFF</a:t>
            </a:r>
          </a:p>
          <a:p>
            <a:pPr>
              <a:buClrTx/>
              <a:buFont typeface="Arial" pitchFamily="34" charset="0"/>
              <a:buChar char="•"/>
            </a:pPr>
            <a:r>
              <a:rPr lang="en-US" sz="2800" dirty="0" smtClean="0">
                <a:solidFill>
                  <a:schemeClr val="tx1"/>
                </a:solidFill>
              </a:rPr>
              <a:t>Assists with other compliance issues</a:t>
            </a:r>
          </a:p>
          <a:p>
            <a:pPr lvl="0">
              <a:buClrTx/>
              <a:buFont typeface="Arial" pitchFamily="34" charset="0"/>
              <a:buChar char="•"/>
            </a:pPr>
            <a:r>
              <a:rPr lang="en-US" sz="2800" dirty="0" smtClean="0">
                <a:solidFill>
                  <a:schemeClr val="tx1"/>
                </a:solidFill>
              </a:rPr>
              <a:t>ACO Locator: </a:t>
            </a:r>
            <a:r>
              <a:rPr lang="en-US" sz="2800" dirty="0" smtClean="0">
                <a:hlinkClick r:id="rId3"/>
              </a:rPr>
              <a:t>http://vsc.gsa.gov/vsc/pco_aco.cfm</a:t>
            </a:r>
            <a:r>
              <a:rPr lang="en-US" sz="2800" dirty="0" smtClean="0"/>
              <a:t> </a:t>
            </a:r>
          </a:p>
          <a:p>
            <a:pPr>
              <a:buClrTx/>
              <a:buFont typeface="Arial" pitchFamily="34" charset="0"/>
              <a:buChar char="•"/>
            </a:pPr>
            <a:endParaRPr lang="en-US" sz="2800" dirty="0" smtClean="0">
              <a:solidFill>
                <a:schemeClr val="tx1"/>
              </a:solidFill>
            </a:endParaRPr>
          </a:p>
          <a:p>
            <a:pPr>
              <a:lnSpc>
                <a:spcPct val="80000"/>
              </a:lnSpc>
              <a:buNone/>
            </a:pPr>
            <a:endParaRPr lang="en-US"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Marketing Basics</a:t>
            </a:r>
            <a:endParaRPr lang="en-US" dirty="0"/>
          </a:p>
        </p:txBody>
      </p:sp>
      <p:sp>
        <p:nvSpPr>
          <p:cNvPr id="4" name="Content Placeholder 3"/>
          <p:cNvSpPr>
            <a:spLocks noGrp="1"/>
          </p:cNvSpPr>
          <p:nvPr>
            <p:ph idx="1"/>
          </p:nvPr>
        </p:nvSpPr>
        <p:spPr/>
        <p:txBody>
          <a:bodyPr/>
          <a:lstStyle/>
          <a:p>
            <a:pPr>
              <a:lnSpc>
                <a:spcPct val="150000"/>
              </a:lnSpc>
            </a:pPr>
            <a:r>
              <a:rPr lang="en-US" dirty="0" err="1" smtClean="0"/>
              <a:t>eLibrary</a:t>
            </a:r>
            <a:endParaRPr lang="en-US" dirty="0" smtClean="0"/>
          </a:p>
          <a:p>
            <a:pPr>
              <a:lnSpc>
                <a:spcPct val="150000"/>
              </a:lnSpc>
            </a:pPr>
            <a:r>
              <a:rPr lang="en-US" dirty="0" smtClean="0"/>
              <a:t>GSA </a:t>
            </a:r>
            <a:r>
              <a:rPr lang="en-US" i="1" dirty="0" smtClean="0"/>
              <a:t>Advantage!</a:t>
            </a:r>
            <a:r>
              <a:rPr lang="en-US" dirty="0" smtClean="0"/>
              <a:t>® </a:t>
            </a:r>
          </a:p>
          <a:p>
            <a:pPr>
              <a:lnSpc>
                <a:spcPct val="150000"/>
              </a:lnSpc>
            </a:pPr>
            <a:r>
              <a:rPr lang="en-US" dirty="0" smtClean="0"/>
              <a:t>DOD </a:t>
            </a:r>
            <a:r>
              <a:rPr lang="en-US" dirty="0" err="1" smtClean="0"/>
              <a:t>eMall</a:t>
            </a:r>
            <a:endParaRPr lang="en-US" dirty="0" smtClean="0"/>
          </a:p>
          <a:p>
            <a:pPr>
              <a:lnSpc>
                <a:spcPct val="150000"/>
              </a:lnSpc>
            </a:pPr>
            <a:r>
              <a:rPr lang="en-US" dirty="0" smtClean="0"/>
              <a:t>GSA Logos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descr="Screen shot of the GSA e-Library homepage with arrows pointing to the general serach option, quick search, and schedules contracts search"/>
          <p:cNvGrpSpPr/>
          <p:nvPr/>
        </p:nvGrpSpPr>
        <p:grpSpPr>
          <a:xfrm>
            <a:off x="609600" y="1676400"/>
            <a:ext cx="7924800" cy="5029200"/>
            <a:chOff x="0" y="0"/>
            <a:chExt cx="9144000" cy="5275385"/>
          </a:xfrm>
        </p:grpSpPr>
        <p:pic>
          <p:nvPicPr>
            <p:cNvPr id="2050" name="Picture 2" descr="http://www.gsaelibrary.gsa.gov/ElibMain/home.do">
              <a:hlinkClick r:id="rId3"/>
            </p:cNvPr>
            <p:cNvPicPr>
              <a:picLocks noChangeAspect="1" noChangeArrowheads="1"/>
            </p:cNvPicPr>
            <p:nvPr/>
          </p:nvPicPr>
          <p:blipFill>
            <a:blip r:embed="rId4" cstate="print"/>
            <a:srcRect t="7619" r="476" b="25568"/>
            <a:stretch>
              <a:fillRect/>
            </a:stretch>
          </p:blipFill>
          <p:spPr bwMode="auto">
            <a:xfrm>
              <a:off x="0" y="0"/>
              <a:ext cx="9144000" cy="5275385"/>
            </a:xfrm>
            <a:prstGeom prst="rect">
              <a:avLst/>
            </a:prstGeom>
            <a:noFill/>
            <a:ln w="9525">
              <a:noFill/>
              <a:miter lim="800000"/>
              <a:headEnd/>
              <a:tailEnd/>
            </a:ln>
          </p:spPr>
        </p:pic>
        <p:sp>
          <p:nvSpPr>
            <p:cNvPr id="5" name="Right Arrow 4"/>
            <p:cNvSpPr/>
            <p:nvPr/>
          </p:nvSpPr>
          <p:spPr bwMode="auto">
            <a:xfrm rot="10800000">
              <a:off x="3581400" y="1219200"/>
              <a:ext cx="762000" cy="3048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ight Arrow 5"/>
            <p:cNvSpPr/>
            <p:nvPr/>
          </p:nvSpPr>
          <p:spPr bwMode="auto">
            <a:xfrm>
              <a:off x="6629400" y="533400"/>
              <a:ext cx="762000" cy="3048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ight Arrow 6"/>
            <p:cNvSpPr/>
            <p:nvPr/>
          </p:nvSpPr>
          <p:spPr bwMode="auto">
            <a:xfrm>
              <a:off x="6629400" y="990600"/>
              <a:ext cx="762000" cy="3048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9" name="Title 3"/>
          <p:cNvSpPr txBox="1">
            <a:spLocks/>
          </p:cNvSpPr>
          <p:nvPr/>
        </p:nvSpPr>
        <p:spPr>
          <a:xfrm>
            <a:off x="457200" y="1066800"/>
            <a:ext cx="7769225" cy="579438"/>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smtClean="0">
                <a:ln>
                  <a:noFill/>
                </a:ln>
                <a:solidFill>
                  <a:srgbClr val="013C88"/>
                </a:solidFill>
                <a:effectLst/>
                <a:uLnTx/>
                <a:uFillTx/>
                <a:latin typeface="+mj-lt"/>
                <a:ea typeface="+mj-ea"/>
                <a:cs typeface="+mj-cs"/>
              </a:rPr>
              <a:t>eLibrary</a:t>
            </a:r>
            <a:r>
              <a:rPr kumimoji="0" lang="en-US" sz="3200" b="1" i="0" u="none" strike="noStrike" kern="0" cap="none" spc="0" normalizeH="0" baseline="0" noProof="0" dirty="0" smtClean="0">
                <a:ln>
                  <a:noFill/>
                </a:ln>
                <a:solidFill>
                  <a:srgbClr val="013C88"/>
                </a:solidFill>
                <a:effectLst/>
                <a:uLnTx/>
                <a:uFillTx/>
                <a:latin typeface="+mj-lt"/>
                <a:ea typeface="+mj-ea"/>
                <a:cs typeface="+mj-cs"/>
              </a:rPr>
              <a:t>: </a:t>
            </a:r>
            <a:r>
              <a:rPr kumimoji="0" lang="en-US" sz="3200" b="1" i="0" u="none" strike="noStrike" kern="0" cap="none" spc="0" normalizeH="0" baseline="0" noProof="0" dirty="0" smtClean="0">
                <a:ln>
                  <a:noFill/>
                </a:ln>
                <a:solidFill>
                  <a:srgbClr val="013C88"/>
                </a:solidFill>
                <a:effectLst/>
                <a:uLnTx/>
                <a:uFillTx/>
                <a:latin typeface="+mj-lt"/>
                <a:ea typeface="+mj-ea"/>
                <a:cs typeface="+mj-cs"/>
                <a:hlinkClick r:id="rId5" action="ppaction://hlinkfile"/>
              </a:rPr>
              <a:t>http://gsaelibrary.gsa.gov</a:t>
            </a:r>
            <a:endParaRPr kumimoji="0" lang="en-US" sz="3200" b="1" i="0" u="none" strike="noStrike" kern="0" cap="none" spc="0" normalizeH="0" baseline="0" noProof="0" dirty="0">
              <a:ln>
                <a:noFill/>
              </a:ln>
              <a:solidFill>
                <a:srgbClr val="013C88"/>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descr="Screen shot of Contractor Information page on eLibrary.  Arrows highlight information on the GSA contract number, socio-economic status, how to change company information, government contracting officer, and pricelsit terms and conditions"/>
          <p:cNvGrpSpPr/>
          <p:nvPr/>
        </p:nvGrpSpPr>
        <p:grpSpPr>
          <a:xfrm>
            <a:off x="0" y="0"/>
            <a:ext cx="9163050" cy="6877050"/>
            <a:chOff x="0" y="0"/>
            <a:chExt cx="9163050" cy="6877050"/>
          </a:xfrm>
        </p:grpSpPr>
        <p:pic>
          <p:nvPicPr>
            <p:cNvPr id="1026" name="Picture 2"/>
            <p:cNvPicPr>
              <a:picLocks noChangeAspect="1" noChangeArrowheads="1"/>
            </p:cNvPicPr>
            <p:nvPr/>
          </p:nvPicPr>
          <p:blipFill>
            <a:blip r:embed="rId3" cstate="print"/>
            <a:srcRect/>
            <a:stretch>
              <a:fillRect/>
            </a:stretch>
          </p:blipFill>
          <p:spPr bwMode="auto">
            <a:xfrm>
              <a:off x="0" y="0"/>
              <a:ext cx="9163050" cy="6877050"/>
            </a:xfrm>
            <a:prstGeom prst="rect">
              <a:avLst/>
            </a:prstGeom>
            <a:noFill/>
            <a:ln w="9525">
              <a:noFill/>
              <a:miter lim="800000"/>
              <a:headEnd/>
              <a:tailEnd/>
            </a:ln>
          </p:spPr>
        </p:pic>
        <p:sp>
          <p:nvSpPr>
            <p:cNvPr id="3" name="Down Arrow 2"/>
            <p:cNvSpPr/>
            <p:nvPr/>
          </p:nvSpPr>
          <p:spPr bwMode="auto">
            <a:xfrm rot="10800000">
              <a:off x="5562600" y="5105400"/>
              <a:ext cx="381000" cy="762000"/>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descr="https://www.gsaadvantage.gov/&#10;&#10;Screen shot of GSA Advantage homepage with arrows pointing to general search option, special programs, and State and Local Government search options"/>
          <p:cNvGrpSpPr/>
          <p:nvPr/>
        </p:nvGrpSpPr>
        <p:grpSpPr>
          <a:xfrm>
            <a:off x="876300" y="2286000"/>
            <a:ext cx="7391400" cy="4449763"/>
            <a:chOff x="0" y="0"/>
            <a:chExt cx="9144000" cy="6888163"/>
          </a:xfrm>
        </p:grpSpPr>
        <p:pic>
          <p:nvPicPr>
            <p:cNvPr id="4" name="Picture 8" descr="Screen shot of GSA Advantage: https://www.gsaadvantage.gov/advantage/main/start_page.do">
              <a:hlinkClick r:id="rId3"/>
            </p:cNvPr>
            <p:cNvPicPr>
              <a:picLocks noChangeAspect="1" noChangeArrowheads="1"/>
            </p:cNvPicPr>
            <p:nvPr/>
          </p:nvPicPr>
          <p:blipFill>
            <a:blip r:embed="rId4" cstate="print"/>
            <a:srcRect l="4483" t="11218" r="59532" b="7820"/>
            <a:stretch>
              <a:fillRect/>
            </a:stretch>
          </p:blipFill>
          <p:spPr bwMode="auto">
            <a:xfrm>
              <a:off x="0" y="0"/>
              <a:ext cx="9144000" cy="6888163"/>
            </a:xfrm>
            <a:prstGeom prst="rect">
              <a:avLst/>
            </a:prstGeom>
            <a:noFill/>
            <a:ln w="9525" algn="in">
              <a:noFill/>
              <a:miter lim="800000"/>
              <a:headEnd/>
              <a:tailEnd/>
            </a:ln>
          </p:spPr>
        </p:pic>
        <p:sp>
          <p:nvSpPr>
            <p:cNvPr id="5" name="Down Arrow 14"/>
            <p:cNvSpPr>
              <a:spLocks noChangeArrowheads="1"/>
            </p:cNvSpPr>
            <p:nvPr/>
          </p:nvSpPr>
          <p:spPr bwMode="auto">
            <a:xfrm>
              <a:off x="4648200" y="0"/>
              <a:ext cx="381000" cy="685800"/>
            </a:xfrm>
            <a:prstGeom prst="downArrow">
              <a:avLst>
                <a:gd name="adj1" fmla="val 50000"/>
                <a:gd name="adj2" fmla="val 50000"/>
              </a:avLst>
            </a:prstGeom>
            <a:solidFill>
              <a:srgbClr val="C00000"/>
            </a:solidFill>
            <a:ln w="9525" algn="ctr">
              <a:solidFill>
                <a:schemeClr val="tx1"/>
              </a:solidFill>
              <a:round/>
              <a:headEnd/>
              <a:tailEnd/>
            </a:ln>
          </p:spPr>
          <p:txBody>
            <a:bodyPr/>
            <a:lstStyle/>
            <a:p>
              <a:pPr eaLnBrk="0" hangingPunct="0"/>
              <a:endParaRPr lang="en-US" sz="2400"/>
            </a:p>
          </p:txBody>
        </p:sp>
        <p:sp>
          <p:nvSpPr>
            <p:cNvPr id="6" name="Down Arrow 13"/>
            <p:cNvSpPr>
              <a:spLocks noChangeArrowheads="1"/>
            </p:cNvSpPr>
            <p:nvPr/>
          </p:nvSpPr>
          <p:spPr bwMode="auto">
            <a:xfrm>
              <a:off x="3352800" y="2362200"/>
              <a:ext cx="381000" cy="685800"/>
            </a:xfrm>
            <a:prstGeom prst="downArrow">
              <a:avLst>
                <a:gd name="adj1" fmla="val 50000"/>
                <a:gd name="adj2" fmla="val 50000"/>
              </a:avLst>
            </a:prstGeom>
            <a:solidFill>
              <a:srgbClr val="C00000"/>
            </a:solidFill>
            <a:ln w="9525" algn="ctr">
              <a:solidFill>
                <a:schemeClr val="tx1"/>
              </a:solidFill>
              <a:round/>
              <a:headEnd/>
              <a:tailEnd/>
            </a:ln>
          </p:spPr>
          <p:txBody>
            <a:bodyPr/>
            <a:lstStyle/>
            <a:p>
              <a:pPr eaLnBrk="0" hangingPunct="0"/>
              <a:endParaRPr lang="en-US" sz="2400"/>
            </a:p>
          </p:txBody>
        </p:sp>
        <p:sp>
          <p:nvSpPr>
            <p:cNvPr id="7" name="Right Arrow 6"/>
            <p:cNvSpPr/>
            <p:nvPr/>
          </p:nvSpPr>
          <p:spPr>
            <a:xfrm>
              <a:off x="1828800" y="5334000"/>
              <a:ext cx="914400" cy="381000"/>
            </a:xfrm>
            <a:prstGeom prst="rightArrow">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 name="Title 8"/>
          <p:cNvSpPr>
            <a:spLocks noGrp="1"/>
          </p:cNvSpPr>
          <p:nvPr>
            <p:ph type="title"/>
          </p:nvPr>
        </p:nvSpPr>
        <p:spPr>
          <a:xfrm>
            <a:off x="0" y="1143000"/>
            <a:ext cx="9144000" cy="1077218"/>
          </a:xfrm>
        </p:spPr>
        <p:txBody>
          <a:bodyPr/>
          <a:lstStyle/>
          <a:p>
            <a:pPr algn="ctr"/>
            <a:r>
              <a:rPr lang="en-US" dirty="0" smtClean="0"/>
              <a:t>GSA </a:t>
            </a:r>
            <a:r>
              <a:rPr lang="en-US" i="1" dirty="0" smtClean="0"/>
              <a:t>Advantage!</a:t>
            </a:r>
            <a:r>
              <a:rPr lang="en-US" dirty="0" smtClean="0"/>
              <a:t>®: </a:t>
            </a:r>
            <a:r>
              <a:rPr lang="en-US" dirty="0" smtClean="0">
                <a:hlinkClick r:id="rId5"/>
              </a:rPr>
              <a:t>https://www.gsaadvantage.gov</a:t>
            </a:r>
            <a:endParaRPr lang="en-US"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creen shot of DOD eMALL homepage"/>
          <p:cNvPicPr>
            <a:picLocks noChangeAspect="1" noChangeArrowheads="1"/>
          </p:cNvPicPr>
          <p:nvPr/>
        </p:nvPicPr>
        <p:blipFill>
          <a:blip r:embed="rId3" cstate="print"/>
          <a:srcRect t="16000" r="1111" b="20000"/>
          <a:stretch>
            <a:fillRect/>
          </a:stretch>
        </p:blipFill>
        <p:spPr bwMode="auto">
          <a:xfrm>
            <a:off x="1325034" y="1981200"/>
            <a:ext cx="6493933" cy="4495800"/>
          </a:xfrm>
          <a:prstGeom prst="rect">
            <a:avLst/>
          </a:prstGeom>
          <a:noFill/>
          <a:ln w="9525">
            <a:noFill/>
            <a:miter lim="800000"/>
            <a:headEnd/>
            <a:tailEnd/>
          </a:ln>
        </p:spPr>
      </p:pic>
      <p:sp>
        <p:nvSpPr>
          <p:cNvPr id="3" name="Title 2"/>
          <p:cNvSpPr>
            <a:spLocks noGrp="1"/>
          </p:cNvSpPr>
          <p:nvPr>
            <p:ph type="title"/>
          </p:nvPr>
        </p:nvSpPr>
        <p:spPr>
          <a:xfrm>
            <a:off x="457200" y="1295400"/>
            <a:ext cx="7769225" cy="579438"/>
          </a:xfrm>
        </p:spPr>
        <p:txBody>
          <a:bodyPr/>
          <a:lstStyle/>
          <a:p>
            <a:r>
              <a:rPr lang="en-US" dirty="0" smtClean="0"/>
              <a:t>DOD </a:t>
            </a:r>
            <a:r>
              <a:rPr lang="en-US" dirty="0" err="1" smtClean="0"/>
              <a:t>eMALL</a:t>
            </a:r>
            <a:r>
              <a:rPr lang="en-US" dirty="0" smtClean="0"/>
              <a:t>: </a:t>
            </a:r>
            <a:r>
              <a:rPr lang="en-US" dirty="0" smtClean="0">
                <a:hlinkClick r:id="rId4"/>
              </a:rPr>
              <a:t>https://dod-emall.dla.mil</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GSA Logos: </a:t>
            </a:r>
            <a:r>
              <a:rPr lang="en-US" dirty="0" smtClean="0">
                <a:hlinkClick r:id="rId3"/>
              </a:rPr>
              <a:t>http://www.gsa.gov/logos</a:t>
            </a:r>
            <a:r>
              <a:rPr lang="en-US" dirty="0" smtClean="0"/>
              <a:t> </a:t>
            </a:r>
            <a:endParaRPr lang="en-US" dirty="0"/>
          </a:p>
        </p:txBody>
      </p:sp>
      <p:pic>
        <p:nvPicPr>
          <p:cNvPr id="16387" name="Picture 3" descr="http://www.gsa.gov/portal/content/102183&#10;&#10;Screen shot of GSA logo download page">
            <a:hlinkClick r:id="rId4"/>
          </p:cNvPr>
          <p:cNvPicPr>
            <a:picLocks noChangeAspect="1" noChangeArrowheads="1"/>
          </p:cNvPicPr>
          <p:nvPr/>
        </p:nvPicPr>
        <p:blipFill>
          <a:blip r:embed="rId5" cstate="print"/>
          <a:srcRect l="14444" t="16000" r="16111" b="22272"/>
          <a:stretch>
            <a:fillRect/>
          </a:stretch>
        </p:blipFill>
        <p:spPr bwMode="auto">
          <a:xfrm>
            <a:off x="800100" y="2286000"/>
            <a:ext cx="75438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Contractor Relationships</a:t>
            </a:r>
            <a:endParaRPr lang="en-US" dirty="0"/>
          </a:p>
        </p:txBody>
      </p:sp>
      <p:sp>
        <p:nvSpPr>
          <p:cNvPr id="3" name="Content Placeholder 2"/>
          <p:cNvSpPr>
            <a:spLocks noGrp="1"/>
          </p:cNvSpPr>
          <p:nvPr>
            <p:ph idx="1"/>
          </p:nvPr>
        </p:nvSpPr>
        <p:spPr/>
        <p:txBody>
          <a:bodyPr/>
          <a:lstStyle/>
          <a:p>
            <a:pPr>
              <a:lnSpc>
                <a:spcPct val="150000"/>
              </a:lnSpc>
            </a:pPr>
            <a:r>
              <a:rPr lang="en-US" dirty="0" smtClean="0"/>
              <a:t>Contractor Teaming Arrangements (CTAs)</a:t>
            </a:r>
          </a:p>
          <a:p>
            <a:pPr>
              <a:lnSpc>
                <a:spcPct val="150000"/>
              </a:lnSpc>
            </a:pPr>
            <a:r>
              <a:rPr lang="en-US" dirty="0" smtClean="0"/>
              <a:t>Blanket Purchase Agreements (BPAs)</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2209800"/>
          <a:ext cx="9144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0" y="1066800"/>
            <a:ext cx="9144000" cy="1077218"/>
          </a:xfrm>
        </p:spPr>
        <p:txBody>
          <a:bodyPr/>
          <a:lstStyle/>
          <a:p>
            <a:pPr algn="ctr"/>
            <a:r>
              <a:rPr lang="en-US" dirty="0" smtClean="0"/>
              <a:t>Contractor Team Arrangement (CTA)</a:t>
            </a:r>
            <a:br>
              <a:rPr lang="en-US" dirty="0" smtClean="0"/>
            </a:br>
            <a:r>
              <a:rPr lang="en-US" dirty="0" smtClean="0">
                <a:solidFill>
                  <a:schemeClr val="bg1"/>
                </a:solidFill>
                <a:hlinkClick r:id="rId8"/>
              </a:rPr>
              <a:t>http://www.gsa.gov/cta</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69225" cy="549275"/>
          </a:xfrm>
        </p:spPr>
        <p:txBody>
          <a:bodyPr/>
          <a:lstStyle/>
          <a:p>
            <a:pPr algn="ctr"/>
            <a:r>
              <a:rPr lang="en-US" dirty="0" smtClean="0"/>
              <a:t>CTAs vs. Prime/Subcontracting</a:t>
            </a:r>
            <a:endParaRPr lang="en-US" dirty="0"/>
          </a:p>
        </p:txBody>
      </p:sp>
      <p:graphicFrame>
        <p:nvGraphicFramePr>
          <p:cNvPr id="3" name="Diagram 2"/>
          <p:cNvGraphicFramePr/>
          <p:nvPr/>
        </p:nvGraphicFramePr>
        <p:xfrm>
          <a:off x="457200" y="2133600"/>
          <a:ext cx="838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1219200"/>
            <a:ext cx="7769225" cy="1569660"/>
          </a:xfrm>
        </p:spPr>
        <p:txBody>
          <a:bodyPr/>
          <a:lstStyle/>
          <a:p>
            <a:pPr algn="ctr"/>
            <a:r>
              <a:rPr lang="en-US" dirty="0" smtClean="0"/>
              <a:t>Blanket Purchase Agreements</a:t>
            </a:r>
            <a:br>
              <a:rPr lang="en-US" dirty="0" smtClean="0"/>
            </a:br>
            <a:r>
              <a:rPr lang="en-US" dirty="0" smtClean="0">
                <a:hlinkClick r:id="rId3"/>
              </a:rPr>
              <a:t>http://www.gsa.gov/bpa</a:t>
            </a:r>
            <a:r>
              <a:rPr lang="en-US" dirty="0" smtClean="0"/>
              <a:t> </a:t>
            </a:r>
            <a:br>
              <a:rPr lang="en-US" dirty="0" smtClean="0"/>
            </a:br>
            <a:endParaRPr lang="en-US" dirty="0"/>
          </a:p>
        </p:txBody>
      </p:sp>
      <p:graphicFrame>
        <p:nvGraphicFramePr>
          <p:cNvPr id="3" name="Diagram 2"/>
          <p:cNvGraphicFramePr/>
          <p:nvPr/>
        </p:nvGraphicFramePr>
        <p:xfrm>
          <a:off x="342900" y="2667000"/>
          <a:ext cx="8458200" cy="373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388225" cy="1371600"/>
          </a:xfrm>
          <a:solidFill>
            <a:srgbClr val="4F81BD"/>
          </a:solidFill>
        </p:spPr>
        <p:txBody>
          <a:bodyPr/>
          <a:lstStyle/>
          <a:p>
            <a:pPr algn="ctr"/>
            <a:r>
              <a:rPr lang="en-US" sz="3600" b="0" dirty="0" smtClean="0">
                <a:solidFill>
                  <a:schemeClr val="bg1"/>
                </a:solidFill>
                <a:latin typeface="+mn-lt"/>
                <a:ea typeface="+mn-ea"/>
                <a:cs typeface="+mn-cs"/>
              </a:rPr>
              <a:t>Industrial Operations Analyst   (IOA) </a:t>
            </a:r>
            <a:endParaRPr lang="en-US" sz="3600" b="0" dirty="0">
              <a:solidFill>
                <a:schemeClr val="bg1"/>
              </a:solidFill>
              <a:latin typeface="+mn-lt"/>
              <a:ea typeface="+mj-ea"/>
              <a:cs typeface="+mj-cs"/>
            </a:endParaRPr>
          </a:p>
        </p:txBody>
      </p:sp>
      <p:sp>
        <p:nvSpPr>
          <p:cNvPr id="3" name="Content Placeholder 2"/>
          <p:cNvSpPr>
            <a:spLocks noGrp="1"/>
          </p:cNvSpPr>
          <p:nvPr>
            <p:ph idx="1"/>
          </p:nvPr>
        </p:nvSpPr>
        <p:spPr>
          <a:xfrm>
            <a:off x="838200" y="3124200"/>
            <a:ext cx="7386638" cy="3276600"/>
          </a:xfrm>
          <a:solidFill>
            <a:schemeClr val="accent1">
              <a:lumMod val="20000"/>
              <a:lumOff val="80000"/>
            </a:schemeClr>
          </a:solidFill>
        </p:spPr>
        <p:txBody>
          <a:bodyPr/>
          <a:lstStyle/>
          <a:p>
            <a:pPr>
              <a:buFont typeface="Arial" pitchFamily="34" charset="0"/>
              <a:buChar char="•"/>
            </a:pPr>
            <a:endParaRPr lang="en-US" sz="800" dirty="0" smtClean="0">
              <a:solidFill>
                <a:schemeClr val="tx1"/>
              </a:solidFill>
            </a:endParaRPr>
          </a:p>
          <a:p>
            <a:pPr>
              <a:buClrTx/>
              <a:buFont typeface="Arial" pitchFamily="34" charset="0"/>
              <a:buChar char="•"/>
            </a:pPr>
            <a:r>
              <a:rPr lang="en-US" sz="2800" dirty="0" smtClean="0">
                <a:solidFill>
                  <a:schemeClr val="tx1"/>
                </a:solidFill>
              </a:rPr>
              <a:t>Conducts Contractor Assistance Visits (CAV)</a:t>
            </a:r>
          </a:p>
          <a:p>
            <a:pPr lvl="0">
              <a:buClrTx/>
              <a:buFont typeface="Arial" pitchFamily="34" charset="0"/>
              <a:buChar char="•"/>
            </a:pPr>
            <a:r>
              <a:rPr lang="en-US" sz="2800" dirty="0" smtClean="0">
                <a:solidFill>
                  <a:schemeClr val="tx1"/>
                </a:solidFill>
              </a:rPr>
              <a:t>Provides observations from CAVs to PCO and ACO</a:t>
            </a:r>
          </a:p>
          <a:p>
            <a:pPr>
              <a:buClrTx/>
              <a:buFont typeface="Arial" pitchFamily="34" charset="0"/>
              <a:buChar char="•"/>
            </a:pPr>
            <a:r>
              <a:rPr lang="en-US" sz="2800" dirty="0" smtClean="0">
                <a:solidFill>
                  <a:schemeClr val="tx1"/>
                </a:solidFill>
              </a:rPr>
              <a:t>Provides general business development resources</a:t>
            </a:r>
          </a:p>
          <a:p>
            <a:pPr>
              <a:lnSpc>
                <a:spcPct val="80000"/>
              </a:lnSpc>
              <a:buNone/>
            </a:pPr>
            <a:endParaRPr 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7769225" cy="584775"/>
          </a:xfrm>
        </p:spPr>
        <p:txBody>
          <a:bodyPr/>
          <a:lstStyle/>
          <a:p>
            <a:pPr algn="ctr"/>
            <a:r>
              <a:rPr lang="en-US" dirty="0" smtClean="0"/>
              <a:t>Blanket Purchase Agreements</a:t>
            </a:r>
            <a:endParaRPr lang="en-US" dirty="0"/>
          </a:p>
        </p:txBody>
      </p:sp>
      <p:graphicFrame>
        <p:nvGraphicFramePr>
          <p:cNvPr id="3" name="Diagram 2"/>
          <p:cNvGraphicFramePr/>
          <p:nvPr/>
        </p:nvGraphicFramePr>
        <p:xfrm>
          <a:off x="114300" y="2057400"/>
          <a:ext cx="89154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Education</a:t>
            </a:r>
            <a:endParaRPr lang="en-US" dirty="0"/>
          </a:p>
        </p:txBody>
      </p:sp>
      <p:sp>
        <p:nvSpPr>
          <p:cNvPr id="4" name="Content Placeholder 3"/>
          <p:cNvSpPr>
            <a:spLocks noGrp="1"/>
          </p:cNvSpPr>
          <p:nvPr>
            <p:ph idx="1"/>
          </p:nvPr>
        </p:nvSpPr>
        <p:spPr/>
        <p:txBody>
          <a:bodyPr/>
          <a:lstStyle/>
          <a:p>
            <a:pPr>
              <a:lnSpc>
                <a:spcPct val="150000"/>
              </a:lnSpc>
            </a:pPr>
            <a:r>
              <a:rPr lang="en-US" dirty="0" smtClean="0"/>
              <a:t>Training</a:t>
            </a:r>
          </a:p>
          <a:p>
            <a:pPr>
              <a:lnSpc>
                <a:spcPct val="150000"/>
              </a:lnSpc>
            </a:pPr>
            <a:r>
              <a:rPr lang="en-US" dirty="0" smtClean="0"/>
              <a:t>GSA Interact</a:t>
            </a:r>
          </a:p>
          <a:p>
            <a:pPr>
              <a:lnSpc>
                <a:spcPct val="150000"/>
              </a:lnSpc>
            </a:pPr>
            <a:endParaRPr lang="en-US"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066800"/>
            <a:ext cx="8534400" cy="1077218"/>
          </a:xfrm>
        </p:spPr>
        <p:txBody>
          <a:bodyPr/>
          <a:lstStyle/>
          <a:p>
            <a:pPr algn="ctr"/>
            <a:r>
              <a:rPr lang="en-US" dirty="0" smtClean="0"/>
              <a:t>Training: </a:t>
            </a:r>
            <a:r>
              <a:rPr lang="en-US" dirty="0" smtClean="0">
                <a:hlinkClick r:id="rId3"/>
              </a:rPr>
              <a:t>http://www.gsa.gov/portal/category/27104</a:t>
            </a:r>
            <a:endParaRPr lang="en-US" dirty="0"/>
          </a:p>
        </p:txBody>
      </p:sp>
      <p:grpSp>
        <p:nvGrpSpPr>
          <p:cNvPr id="2" name="Group 4" descr="Screen shot of training resources for vendors with an arrow pointing to &quot;For Vendors Seeking Government Contracts&quot;"/>
          <p:cNvGrpSpPr/>
          <p:nvPr/>
        </p:nvGrpSpPr>
        <p:grpSpPr>
          <a:xfrm>
            <a:off x="1028700" y="2286000"/>
            <a:ext cx="7086600" cy="4267200"/>
            <a:chOff x="1028700" y="2286000"/>
            <a:chExt cx="7086600" cy="4267200"/>
          </a:xfrm>
        </p:grpSpPr>
        <p:pic>
          <p:nvPicPr>
            <p:cNvPr id="2050" name="Picture 2" descr="Screen shot of training resources for vendors with an arrow pointing to &quot;For Vendors Seeking Government Contracts&quot;">
              <a:hlinkClick r:id="rId3"/>
            </p:cNvPr>
            <p:cNvPicPr>
              <a:picLocks noChangeAspect="1" noChangeArrowheads="1"/>
            </p:cNvPicPr>
            <p:nvPr/>
          </p:nvPicPr>
          <p:blipFill>
            <a:blip r:embed="rId4" cstate="print"/>
            <a:srcRect l="16667" t="8381" r="19841" b="34899"/>
            <a:stretch>
              <a:fillRect/>
            </a:stretch>
          </p:blipFill>
          <p:spPr bwMode="auto">
            <a:xfrm>
              <a:off x="1028700" y="2286000"/>
              <a:ext cx="7086600" cy="4267200"/>
            </a:xfrm>
            <a:prstGeom prst="rect">
              <a:avLst/>
            </a:prstGeom>
            <a:noFill/>
            <a:ln w="9525">
              <a:noFill/>
              <a:miter lim="800000"/>
              <a:headEnd/>
              <a:tailEnd/>
            </a:ln>
          </p:spPr>
        </p:pic>
        <p:sp>
          <p:nvSpPr>
            <p:cNvPr id="4" name="Right Arrow 3"/>
            <p:cNvSpPr/>
            <p:nvPr/>
          </p:nvSpPr>
          <p:spPr bwMode="auto">
            <a:xfrm>
              <a:off x="6019800" y="4876800"/>
              <a:ext cx="609600" cy="3048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descr="Screen shot of Interact homepage"/>
          <p:cNvGrpSpPr/>
          <p:nvPr/>
        </p:nvGrpSpPr>
        <p:grpSpPr>
          <a:xfrm>
            <a:off x="685800" y="1981200"/>
            <a:ext cx="7724776" cy="4644813"/>
            <a:chOff x="685800" y="1676400"/>
            <a:chExt cx="7724776" cy="4949613"/>
          </a:xfrm>
        </p:grpSpPr>
        <p:pic>
          <p:nvPicPr>
            <p:cNvPr id="4098" name="Picture 2">
              <a:hlinkClick r:id="rId3"/>
            </p:cNvPr>
            <p:cNvPicPr>
              <a:picLocks noChangeAspect="1" noChangeArrowheads="1"/>
            </p:cNvPicPr>
            <p:nvPr/>
          </p:nvPicPr>
          <p:blipFill>
            <a:blip r:embed="rId4" cstate="print"/>
            <a:srcRect l="13889" t="16000" r="14444" b="9333"/>
            <a:stretch>
              <a:fillRect/>
            </a:stretch>
          </p:blipFill>
          <p:spPr bwMode="auto">
            <a:xfrm>
              <a:off x="685800" y="1676400"/>
              <a:ext cx="7724776" cy="4949613"/>
            </a:xfrm>
            <a:prstGeom prst="rect">
              <a:avLst/>
            </a:prstGeom>
            <a:noFill/>
            <a:ln w="9525">
              <a:noFill/>
              <a:miter lim="800000"/>
              <a:headEnd/>
              <a:tailEnd/>
            </a:ln>
          </p:spPr>
        </p:pic>
        <p:sp>
          <p:nvSpPr>
            <p:cNvPr id="3" name="Right Arrow 2"/>
            <p:cNvSpPr/>
            <p:nvPr/>
          </p:nvSpPr>
          <p:spPr bwMode="auto">
            <a:xfrm>
              <a:off x="6324600" y="5638800"/>
              <a:ext cx="485775" cy="3048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4" name="Title 3"/>
          <p:cNvSpPr>
            <a:spLocks noGrp="1"/>
          </p:cNvSpPr>
          <p:nvPr>
            <p:ph type="title"/>
          </p:nvPr>
        </p:nvSpPr>
        <p:spPr>
          <a:xfrm>
            <a:off x="0" y="1219200"/>
            <a:ext cx="9144000" cy="584775"/>
          </a:xfrm>
        </p:spPr>
        <p:txBody>
          <a:bodyPr/>
          <a:lstStyle/>
          <a:p>
            <a:pPr algn="ctr"/>
            <a:r>
              <a:rPr lang="en-US" dirty="0" smtClean="0"/>
              <a:t>Interact: </a:t>
            </a:r>
            <a:r>
              <a:rPr lang="en-US" dirty="0" smtClean="0">
                <a:hlinkClick r:id="rId3"/>
              </a:rPr>
              <a:t>http://interact.gsa.gov/</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Opportunities</a:t>
            </a:r>
            <a:endParaRPr lang="en-US" dirty="0"/>
          </a:p>
        </p:txBody>
      </p:sp>
      <p:sp>
        <p:nvSpPr>
          <p:cNvPr id="4" name="Content Placeholder 3"/>
          <p:cNvSpPr>
            <a:spLocks noGrp="1"/>
          </p:cNvSpPr>
          <p:nvPr>
            <p:ph idx="1"/>
          </p:nvPr>
        </p:nvSpPr>
        <p:spPr/>
        <p:txBody>
          <a:bodyPr/>
          <a:lstStyle/>
          <a:p>
            <a:pPr>
              <a:lnSpc>
                <a:spcPct val="150000"/>
              </a:lnSpc>
            </a:pPr>
            <a:r>
              <a:rPr lang="en-US" dirty="0" err="1" smtClean="0"/>
              <a:t>eBuy</a:t>
            </a:r>
            <a:endParaRPr lang="en-US" dirty="0" smtClean="0"/>
          </a:p>
          <a:p>
            <a:pPr>
              <a:lnSpc>
                <a:spcPct val="150000"/>
              </a:lnSpc>
            </a:pPr>
            <a:r>
              <a:rPr lang="en-US" dirty="0" err="1" smtClean="0"/>
              <a:t>FedBizOpps</a:t>
            </a:r>
            <a:endParaRPr lang="en-US" dirty="0" smtClean="0"/>
          </a:p>
          <a:p>
            <a:pPr>
              <a:lnSpc>
                <a:spcPct val="150000"/>
              </a:lnSpc>
            </a:pPr>
            <a:r>
              <a:rPr lang="en-US" dirty="0" smtClean="0"/>
              <a:t>ITSS</a:t>
            </a:r>
          </a:p>
          <a:p>
            <a:pPr>
              <a:lnSpc>
                <a:spcPct val="150000"/>
              </a:lnSpc>
            </a:pPr>
            <a:r>
              <a:rPr lang="en-US" dirty="0" smtClean="0"/>
              <a:t>Forecast of Contracting Opportunities</a:t>
            </a:r>
          </a:p>
          <a:p>
            <a:pPr>
              <a:lnSpc>
                <a:spcPct val="150000"/>
              </a:lnSpc>
            </a:pPr>
            <a:r>
              <a:rPr lang="en-US" dirty="0" err="1" smtClean="0"/>
              <a:t>MarkeTips</a:t>
            </a:r>
            <a:r>
              <a:rPr lang="en-US" dirty="0" smtClean="0"/>
              <a:t> Magazine</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err="1" smtClean="0"/>
              <a:t>eBuy</a:t>
            </a:r>
            <a:r>
              <a:rPr lang="en-US" dirty="0" smtClean="0"/>
              <a:t>: </a:t>
            </a:r>
            <a:r>
              <a:rPr lang="en-US" dirty="0" smtClean="0">
                <a:hlinkClick r:id="rId3"/>
              </a:rPr>
              <a:t>http://www.ebuy.gsa.gov/</a:t>
            </a:r>
            <a:endParaRPr lang="en-US" dirty="0"/>
          </a:p>
        </p:txBody>
      </p:sp>
      <p:pic>
        <p:nvPicPr>
          <p:cNvPr id="1027" name="Picture 3" descr="Screen shot of eBuy homepage">
            <a:hlinkClick r:id="rId4"/>
          </p:cNvPr>
          <p:cNvPicPr>
            <a:picLocks noChangeAspect="1" noChangeArrowheads="1"/>
          </p:cNvPicPr>
          <p:nvPr/>
        </p:nvPicPr>
        <p:blipFill>
          <a:blip r:embed="rId5" cstate="print"/>
          <a:srcRect l="476" t="8095" r="10952" b="26683"/>
          <a:stretch>
            <a:fillRect/>
          </a:stretch>
        </p:blipFill>
        <p:spPr bwMode="auto">
          <a:xfrm>
            <a:off x="990600" y="2286000"/>
            <a:ext cx="6934200" cy="421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295400"/>
            <a:ext cx="7769225" cy="579438"/>
          </a:xfrm>
        </p:spPr>
        <p:txBody>
          <a:bodyPr/>
          <a:lstStyle/>
          <a:p>
            <a:pPr algn="ctr"/>
            <a:r>
              <a:rPr lang="en-US" dirty="0" err="1" smtClean="0"/>
              <a:t>FedBizOpps</a:t>
            </a:r>
            <a:r>
              <a:rPr lang="en-US" dirty="0" smtClean="0"/>
              <a:t>: https://www.fbo.gov</a:t>
            </a:r>
            <a:endParaRPr lang="en-US" dirty="0"/>
          </a:p>
        </p:txBody>
      </p:sp>
      <p:pic>
        <p:nvPicPr>
          <p:cNvPr id="2050" name="Picture 2" descr="https://www.fbo.gov/&#10;&#10;Screen shot of FedBizOpps homepage">
            <a:hlinkClick r:id="rId3"/>
          </p:cNvPr>
          <p:cNvPicPr>
            <a:picLocks noChangeAspect="1" noChangeArrowheads="1"/>
          </p:cNvPicPr>
          <p:nvPr/>
        </p:nvPicPr>
        <p:blipFill>
          <a:blip r:embed="rId4" cstate="print"/>
          <a:srcRect l="22876" t="8381" r="22864" b="18384"/>
          <a:stretch>
            <a:fillRect/>
          </a:stretch>
        </p:blipFill>
        <p:spPr bwMode="auto">
          <a:xfrm>
            <a:off x="1333500" y="2133600"/>
            <a:ext cx="6477000" cy="4567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9550"/>
            <a:ext cx="9144000" cy="553998"/>
          </a:xfrm>
        </p:spPr>
        <p:txBody>
          <a:bodyPr/>
          <a:lstStyle/>
          <a:p>
            <a:pPr algn="ctr"/>
            <a:r>
              <a:rPr lang="en-US" sz="3000" dirty="0" smtClean="0"/>
              <a:t>IT Solution Shop (ITSS): </a:t>
            </a:r>
            <a:r>
              <a:rPr lang="en-US" sz="3000" dirty="0" smtClean="0">
                <a:hlinkClick r:id="rId3"/>
              </a:rPr>
              <a:t>http://www.gsa.gov/itss</a:t>
            </a:r>
            <a:endParaRPr lang="en-US" sz="3000" dirty="0"/>
          </a:p>
        </p:txBody>
      </p:sp>
      <p:grpSp>
        <p:nvGrpSpPr>
          <p:cNvPr id="3" name="Group 4" descr="Screen shot of ITSS homepage with an arrow highlighting options for Industry Partners"/>
          <p:cNvGrpSpPr/>
          <p:nvPr/>
        </p:nvGrpSpPr>
        <p:grpSpPr>
          <a:xfrm>
            <a:off x="685800" y="2438400"/>
            <a:ext cx="7239000" cy="3902273"/>
            <a:chOff x="685800" y="2438400"/>
            <a:chExt cx="7239000" cy="3902273"/>
          </a:xfrm>
        </p:grpSpPr>
        <p:pic>
          <p:nvPicPr>
            <p:cNvPr id="2050" name="Picture 2"/>
            <p:cNvPicPr>
              <a:picLocks noChangeAspect="1" noChangeArrowheads="1"/>
            </p:cNvPicPr>
            <p:nvPr/>
          </p:nvPicPr>
          <p:blipFill>
            <a:blip r:embed="rId4" cstate="print"/>
            <a:srcRect l="12299" t="11458" r="12738" b="16667"/>
            <a:stretch>
              <a:fillRect/>
            </a:stretch>
          </p:blipFill>
          <p:spPr bwMode="auto">
            <a:xfrm>
              <a:off x="685800" y="2438400"/>
              <a:ext cx="7239000" cy="3902273"/>
            </a:xfrm>
            <a:prstGeom prst="rect">
              <a:avLst/>
            </a:prstGeom>
            <a:noFill/>
            <a:ln w="9525">
              <a:noFill/>
              <a:miter lim="800000"/>
              <a:headEnd/>
              <a:tailEnd/>
            </a:ln>
          </p:spPr>
        </p:pic>
        <p:sp>
          <p:nvSpPr>
            <p:cNvPr id="4" name="Right Arrow 3"/>
            <p:cNvSpPr/>
            <p:nvPr/>
          </p:nvSpPr>
          <p:spPr bwMode="auto">
            <a:xfrm>
              <a:off x="990600" y="5410200"/>
              <a:ext cx="1066800" cy="3810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reen shot of Forcasting Contracting Opportunities website">
            <a:hlinkClick r:id="rId3"/>
          </p:cNvPr>
          <p:cNvPicPr>
            <a:picLocks noChangeAspect="1" noChangeArrowheads="1"/>
          </p:cNvPicPr>
          <p:nvPr/>
        </p:nvPicPr>
        <p:blipFill>
          <a:blip r:embed="rId4" cstate="print"/>
          <a:srcRect l="14282" t="16000" r="15948" b="26913"/>
          <a:stretch>
            <a:fillRect/>
          </a:stretch>
        </p:blipFill>
        <p:spPr bwMode="auto">
          <a:xfrm>
            <a:off x="1143000" y="2438400"/>
            <a:ext cx="6858000" cy="4112029"/>
          </a:xfrm>
          <a:prstGeom prst="rect">
            <a:avLst/>
          </a:prstGeom>
          <a:noFill/>
          <a:ln w="9525">
            <a:noFill/>
            <a:miter lim="800000"/>
            <a:headEnd/>
            <a:tailEnd/>
          </a:ln>
        </p:spPr>
      </p:pic>
      <p:sp>
        <p:nvSpPr>
          <p:cNvPr id="5" name="Title 4"/>
          <p:cNvSpPr>
            <a:spLocks noGrp="1"/>
          </p:cNvSpPr>
          <p:nvPr>
            <p:ph type="title"/>
          </p:nvPr>
        </p:nvSpPr>
        <p:spPr>
          <a:xfrm>
            <a:off x="0" y="1295400"/>
            <a:ext cx="9144000" cy="1077218"/>
          </a:xfrm>
        </p:spPr>
        <p:txBody>
          <a:bodyPr/>
          <a:lstStyle/>
          <a:p>
            <a:pPr algn="ctr"/>
            <a:r>
              <a:rPr lang="en-US" dirty="0" smtClean="0"/>
              <a:t>Forecast of Contracting Opportunities: </a:t>
            </a:r>
            <a:r>
              <a:rPr lang="en-US" dirty="0" smtClean="0">
                <a:hlinkClick r:id="rId5"/>
              </a:rPr>
              <a:t>http://www.gsa.gov/portal/category/25544</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9144000" cy="584775"/>
          </a:xfrm>
        </p:spPr>
        <p:txBody>
          <a:bodyPr/>
          <a:lstStyle/>
          <a:p>
            <a:pPr algn="ctr"/>
            <a:r>
              <a:rPr lang="en-US" dirty="0" err="1" smtClean="0"/>
              <a:t>MarkeTips</a:t>
            </a:r>
            <a:r>
              <a:rPr lang="en-US" dirty="0" smtClean="0"/>
              <a:t>: </a:t>
            </a:r>
            <a:r>
              <a:rPr lang="en-US" dirty="0" smtClean="0">
                <a:hlinkClick r:id="rId3"/>
              </a:rPr>
              <a:t>http://www.gsa.gov/marketips</a:t>
            </a:r>
            <a:endParaRPr lang="en-US" dirty="0"/>
          </a:p>
        </p:txBody>
      </p:sp>
      <p:grpSp>
        <p:nvGrpSpPr>
          <p:cNvPr id="3" name="Group 4" descr="Screen Shot of MarkeTips homepage with arrow highlighting Vendor Eligibility Requiremetns for Advertising in MarkeTips"/>
          <p:cNvGrpSpPr/>
          <p:nvPr/>
        </p:nvGrpSpPr>
        <p:grpSpPr>
          <a:xfrm>
            <a:off x="1356360" y="1948543"/>
            <a:ext cx="6431280" cy="4593771"/>
            <a:chOff x="1356360" y="1948543"/>
            <a:chExt cx="6431280" cy="4593771"/>
          </a:xfrm>
        </p:grpSpPr>
        <p:pic>
          <p:nvPicPr>
            <p:cNvPr id="1026" name="Picture 2"/>
            <p:cNvPicPr>
              <a:picLocks noChangeAspect="1" noChangeArrowheads="1"/>
            </p:cNvPicPr>
            <p:nvPr/>
          </p:nvPicPr>
          <p:blipFill>
            <a:blip r:embed="rId4" cstate="print"/>
            <a:srcRect l="58050" t="7812" r="10204" b="33594"/>
            <a:stretch>
              <a:fillRect/>
            </a:stretch>
          </p:blipFill>
          <p:spPr bwMode="auto">
            <a:xfrm>
              <a:off x="1356360" y="1948543"/>
              <a:ext cx="6431280" cy="4593771"/>
            </a:xfrm>
            <a:prstGeom prst="rect">
              <a:avLst/>
            </a:prstGeom>
            <a:noFill/>
            <a:ln w="9525">
              <a:noFill/>
              <a:miter lim="800000"/>
              <a:headEnd/>
              <a:tailEnd/>
            </a:ln>
          </p:spPr>
        </p:pic>
        <p:sp>
          <p:nvSpPr>
            <p:cNvPr id="4" name="Right Arrow 3"/>
            <p:cNvSpPr/>
            <p:nvPr/>
          </p:nvSpPr>
          <p:spPr bwMode="auto">
            <a:xfrm>
              <a:off x="1981200" y="5715000"/>
              <a:ext cx="762000" cy="3810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8915400" cy="553998"/>
          </a:xfrm>
        </p:spPr>
        <p:txBody>
          <a:bodyPr/>
          <a:lstStyle/>
          <a:p>
            <a:r>
              <a:rPr lang="en-US" dirty="0" smtClean="0"/>
              <a:t>Contractor Assistance Visit (CAV): Participation</a:t>
            </a:r>
            <a:endParaRPr lang="en-US" dirty="0"/>
          </a:p>
        </p:txBody>
      </p:sp>
      <p:graphicFrame>
        <p:nvGraphicFramePr>
          <p:cNvPr id="4" name="Diagram 3"/>
          <p:cNvGraphicFramePr/>
          <p:nvPr/>
        </p:nvGraphicFramePr>
        <p:xfrm>
          <a:off x="381000" y="2819400"/>
          <a:ext cx="83058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Additional Information</a:t>
            </a:r>
            <a:endParaRPr lang="en-US" dirty="0"/>
          </a:p>
        </p:txBody>
      </p:sp>
      <p:sp>
        <p:nvSpPr>
          <p:cNvPr id="4" name="Content Placeholder 3"/>
          <p:cNvSpPr>
            <a:spLocks noGrp="1"/>
          </p:cNvSpPr>
          <p:nvPr>
            <p:ph idx="1"/>
          </p:nvPr>
        </p:nvSpPr>
        <p:spPr/>
        <p:txBody>
          <a:bodyPr/>
          <a:lstStyle/>
          <a:p>
            <a:pPr>
              <a:lnSpc>
                <a:spcPct val="150000"/>
              </a:lnSpc>
            </a:pPr>
            <a:r>
              <a:rPr lang="en-US" dirty="0" smtClean="0"/>
              <a:t>Customer Service Directors</a:t>
            </a:r>
          </a:p>
          <a:p>
            <a:pPr>
              <a:lnSpc>
                <a:spcPct val="150000"/>
              </a:lnSpc>
            </a:pPr>
            <a:r>
              <a:rPr lang="en-US" dirty="0" smtClean="0"/>
              <a:t>Office of Small Business Utilization</a:t>
            </a:r>
          </a:p>
          <a:p>
            <a:pPr>
              <a:lnSpc>
                <a:spcPct val="150000"/>
              </a:lnSpc>
            </a:pPr>
            <a:r>
              <a:rPr lang="en-US" dirty="0" smtClean="0"/>
              <a:t>Procurement Technical Assistance Centers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5400"/>
            <a:ext cx="9144000" cy="1077218"/>
          </a:xfrm>
        </p:spPr>
        <p:txBody>
          <a:bodyPr/>
          <a:lstStyle/>
          <a:p>
            <a:pPr algn="ctr"/>
            <a:r>
              <a:rPr lang="en-US" dirty="0" smtClean="0"/>
              <a:t>Customer Service Directors: </a:t>
            </a:r>
            <a:r>
              <a:rPr lang="en-US" dirty="0" smtClean="0">
                <a:hlinkClick r:id="rId3"/>
              </a:rPr>
              <a:t>http://www.gsa.gov/portal/content/100813</a:t>
            </a:r>
            <a:endParaRPr lang="en-US" dirty="0"/>
          </a:p>
        </p:txBody>
      </p:sp>
      <p:pic>
        <p:nvPicPr>
          <p:cNvPr id="12290" name="Picture 2" descr="http://www.gsa.gov/portal/content/100813&#10;&#10;Screen shot of Customer Service Directors homepage">
            <a:hlinkClick r:id="rId3"/>
          </p:cNvPr>
          <p:cNvPicPr>
            <a:picLocks noChangeAspect="1" noChangeArrowheads="1"/>
          </p:cNvPicPr>
          <p:nvPr/>
        </p:nvPicPr>
        <p:blipFill>
          <a:blip r:embed="rId4" cstate="print"/>
          <a:srcRect l="14444" t="16000" r="15556" b="12000"/>
          <a:stretch>
            <a:fillRect/>
          </a:stretch>
        </p:blipFill>
        <p:spPr bwMode="auto">
          <a:xfrm>
            <a:off x="1219200" y="2286000"/>
            <a:ext cx="6705600" cy="43107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gsa.gov/aboutosbu&#10;&#10;Screen shot of Office of Small Business Utilization (OSBU) website&#10;">
            <a:hlinkClick r:id="rId3"/>
          </p:cNvPr>
          <p:cNvPicPr>
            <a:picLocks noChangeAspect="1" noChangeArrowheads="1"/>
          </p:cNvPicPr>
          <p:nvPr/>
        </p:nvPicPr>
        <p:blipFill>
          <a:blip r:embed="rId4" cstate="print"/>
          <a:srcRect l="19318" t="8381" r="20881" b="27907"/>
          <a:stretch>
            <a:fillRect/>
          </a:stretch>
        </p:blipFill>
        <p:spPr bwMode="auto">
          <a:xfrm>
            <a:off x="1219200" y="2286000"/>
            <a:ext cx="6705600" cy="4328160"/>
          </a:xfrm>
          <a:prstGeom prst="rect">
            <a:avLst/>
          </a:prstGeom>
          <a:noFill/>
          <a:ln w="9525">
            <a:noFill/>
            <a:miter lim="800000"/>
            <a:headEnd/>
            <a:tailEnd/>
          </a:ln>
        </p:spPr>
      </p:pic>
      <p:sp>
        <p:nvSpPr>
          <p:cNvPr id="3" name="Title 2"/>
          <p:cNvSpPr>
            <a:spLocks noGrp="1"/>
          </p:cNvSpPr>
          <p:nvPr>
            <p:ph type="title"/>
          </p:nvPr>
        </p:nvSpPr>
        <p:spPr>
          <a:xfrm>
            <a:off x="457200" y="1479550"/>
            <a:ext cx="7769225" cy="584775"/>
          </a:xfrm>
        </p:spPr>
        <p:txBody>
          <a:bodyPr/>
          <a:lstStyle/>
          <a:p>
            <a:r>
              <a:rPr lang="en-US" dirty="0" smtClean="0"/>
              <a:t>OSBU: </a:t>
            </a:r>
            <a:r>
              <a:rPr lang="en-US" dirty="0" smtClean="0">
                <a:hlinkClick r:id="rId3"/>
              </a:rPr>
              <a:t>http://www.gsa.gov/aboutosbu</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ptac-us.org/new/&#10;&#10;Screen shot of PTAC homepage">
            <a:hlinkClick r:id="rId3"/>
          </p:cNvPr>
          <p:cNvPicPr>
            <a:picLocks noChangeAspect="1" noChangeArrowheads="1"/>
          </p:cNvPicPr>
          <p:nvPr/>
        </p:nvPicPr>
        <p:blipFill>
          <a:blip r:embed="rId4" cstate="print"/>
          <a:srcRect l="29619" t="8381" r="30571" b="10857"/>
          <a:stretch>
            <a:fillRect/>
          </a:stretch>
        </p:blipFill>
        <p:spPr bwMode="auto">
          <a:xfrm>
            <a:off x="3581400" y="1295400"/>
            <a:ext cx="5066453" cy="5181600"/>
          </a:xfrm>
          <a:prstGeom prst="rect">
            <a:avLst/>
          </a:prstGeom>
          <a:noFill/>
          <a:ln w="9525">
            <a:noFill/>
            <a:miter lim="800000"/>
            <a:headEnd/>
            <a:tailEnd/>
          </a:ln>
        </p:spPr>
      </p:pic>
      <p:sp>
        <p:nvSpPr>
          <p:cNvPr id="3" name="Title 2"/>
          <p:cNvSpPr>
            <a:spLocks noGrp="1"/>
          </p:cNvSpPr>
          <p:nvPr>
            <p:ph type="title"/>
          </p:nvPr>
        </p:nvSpPr>
        <p:spPr>
          <a:xfrm>
            <a:off x="152400" y="2438400"/>
            <a:ext cx="3505200" cy="1569660"/>
          </a:xfrm>
        </p:spPr>
        <p:txBody>
          <a:bodyPr/>
          <a:lstStyle/>
          <a:p>
            <a:r>
              <a:rPr lang="en-US" dirty="0" smtClean="0"/>
              <a:t>PTAC:</a:t>
            </a:r>
            <a:br>
              <a:rPr lang="en-US" dirty="0" smtClean="0"/>
            </a:br>
            <a:r>
              <a:rPr lang="en-US" dirty="0" smtClean="0">
                <a:hlinkClick r:id="rId3"/>
              </a:rPr>
              <a:t>http://www.aptac-us.org/new/</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9550"/>
            <a:ext cx="7769225" cy="1015663"/>
          </a:xfrm>
        </p:spPr>
        <p:txBody>
          <a:bodyPr/>
          <a:lstStyle/>
          <a:p>
            <a:r>
              <a:rPr lang="en-US" dirty="0" smtClean="0"/>
              <a:t>Questions??</a:t>
            </a:r>
            <a:br>
              <a:rPr lang="en-US" dirty="0" smtClean="0"/>
            </a:br>
            <a:endParaRPr lang="en-US" dirty="0"/>
          </a:p>
        </p:txBody>
      </p:sp>
      <p:pic>
        <p:nvPicPr>
          <p:cNvPr id="9218" name="Picture 2" descr="Graphical Representation for Questions"/>
          <p:cNvPicPr>
            <a:picLocks noChangeAspect="1" noChangeArrowheads="1"/>
          </p:cNvPicPr>
          <p:nvPr/>
        </p:nvPicPr>
        <p:blipFill>
          <a:blip r:embed="rId3" cstate="print"/>
          <a:srcRect/>
          <a:stretch>
            <a:fillRect/>
          </a:stretch>
        </p:blipFill>
        <p:spPr bwMode="auto">
          <a:xfrm>
            <a:off x="4919663" y="1729997"/>
            <a:ext cx="2090737" cy="4497766"/>
          </a:xfrm>
          <a:prstGeom prst="rect">
            <a:avLst/>
          </a:prstGeom>
          <a:noFill/>
          <a:scene3d>
            <a:camera prst="orthographicFront">
              <a:rot lat="0" lon="10799999" rev="0"/>
            </a:camera>
            <a:lightRig rig="threePt" dir="t"/>
          </a:scene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013 GSA Official Theme">
  <a:themeElements>
    <a:clrScheme name="Expo 2013 1A">
      <a:dk1>
        <a:srgbClr val="000000"/>
      </a:dk1>
      <a:lt1>
        <a:srgbClr val="FFFFFF"/>
      </a:lt1>
      <a:dk2>
        <a:srgbClr val="000000"/>
      </a:dk2>
      <a:lt2>
        <a:srgbClr val="808080"/>
      </a:lt2>
      <a:accent1>
        <a:srgbClr val="4F81BD"/>
      </a:accent1>
      <a:accent2>
        <a:srgbClr val="3D6AA1"/>
      </a:accent2>
      <a:accent3>
        <a:srgbClr val="1E4B71"/>
      </a:accent3>
      <a:accent4>
        <a:srgbClr val="FFFFFF"/>
      </a:accent4>
      <a:accent5>
        <a:srgbClr val="C9DFF0"/>
      </a:accent5>
      <a:accent6>
        <a:srgbClr val="94BFE1"/>
      </a:accent6>
      <a:hlink>
        <a:srgbClr val="122D43"/>
      </a:hlink>
      <a:folHlink>
        <a:srgbClr val="B2B2B2"/>
      </a:folHlink>
    </a:clrScheme>
    <a:fontScheme name="GSA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SA Powerpoin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SA Powerpoint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SA Powerpoint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SA Powerpoint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SA Powerpoin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SA Powerpoin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SA Powerpoin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84250</TotalTime>
  <Words>13907</Words>
  <Application>Microsoft Office PowerPoint</Application>
  <PresentationFormat>On-screen Show (4:3)</PresentationFormat>
  <Paragraphs>1042</Paragraphs>
  <Slides>94</Slides>
  <Notes>92</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2013 GSA Official Theme</vt:lpstr>
      <vt:lpstr>  New Contractor Orientation   </vt:lpstr>
      <vt:lpstr>An Introduction</vt:lpstr>
      <vt:lpstr>Slide 3</vt:lpstr>
      <vt:lpstr>Getting Started</vt:lpstr>
      <vt:lpstr>Success</vt:lpstr>
      <vt:lpstr>Procurement Contracting Officer (PCO)</vt:lpstr>
      <vt:lpstr>Administrative Contracting Officer (ACO)</vt:lpstr>
      <vt:lpstr>Industrial Operations Analyst   (IOA) </vt:lpstr>
      <vt:lpstr>Contractor Assistance Visit (CAV): Participation</vt:lpstr>
      <vt:lpstr>Contractor Assistance Visit (CAV): Purpose</vt:lpstr>
      <vt:lpstr>Contractor Assistance Visit (CAV): Preparation</vt:lpstr>
      <vt:lpstr>Slide 12</vt:lpstr>
      <vt:lpstr>Purpose</vt:lpstr>
      <vt:lpstr>Sample Report Card – Direct Link</vt:lpstr>
      <vt:lpstr>  Report Card</vt:lpstr>
      <vt:lpstr>Contract Requirements</vt:lpstr>
      <vt:lpstr>Sales Tracking System</vt:lpstr>
      <vt:lpstr>Tracking Sales</vt:lpstr>
      <vt:lpstr>Indicators of a Schedule Sale</vt:lpstr>
      <vt:lpstr>Eligible Users: ADM 4800.2G</vt:lpstr>
      <vt:lpstr>Defining Reportable</vt:lpstr>
      <vt:lpstr>Sales Reporting</vt:lpstr>
      <vt:lpstr>Industrial Funding Fee (IFF)</vt:lpstr>
      <vt:lpstr>Remitting the IFF</vt:lpstr>
      <vt:lpstr>Method of Payment - </vt:lpstr>
      <vt:lpstr>Method of payment –</vt:lpstr>
      <vt:lpstr>Contract Sales Criteria I-FSS-639</vt:lpstr>
      <vt:lpstr>Bankruptcy</vt:lpstr>
      <vt:lpstr>Slide 29</vt:lpstr>
      <vt:lpstr>Terms and Conditions</vt:lpstr>
      <vt:lpstr>GSA Advantage!®: https://www.gsaadvantage.gov </vt:lpstr>
      <vt:lpstr>Slide 32</vt:lpstr>
      <vt:lpstr>Requirements</vt:lpstr>
      <vt:lpstr>Environmental</vt:lpstr>
      <vt:lpstr>Environmental Products</vt:lpstr>
      <vt:lpstr>Certification</vt:lpstr>
      <vt:lpstr>Greenhouse Gases: http://www.epa.gov/cleanenergy/energy-resources/calculator.html</vt:lpstr>
      <vt:lpstr>Scope</vt:lpstr>
      <vt:lpstr>Slide 39</vt:lpstr>
      <vt:lpstr> Pricelist</vt:lpstr>
      <vt:lpstr>Options for Staying Within Scope</vt:lpstr>
      <vt:lpstr>Basis of Award</vt:lpstr>
      <vt:lpstr>Slide 43</vt:lpstr>
      <vt:lpstr>Basis of Award Example</vt:lpstr>
      <vt:lpstr>Pricing</vt:lpstr>
      <vt:lpstr>Trade Agreements Act (TAA)</vt:lpstr>
      <vt:lpstr>What is a Compliant TAA End Product?</vt:lpstr>
      <vt:lpstr>TAA for Services</vt:lpstr>
      <vt:lpstr>TAA – Your Responsibilities </vt:lpstr>
      <vt:lpstr>Subcontracting</vt:lpstr>
      <vt:lpstr>Reporting Subcontracting</vt:lpstr>
      <vt:lpstr>Keeping Your Contract Current</vt:lpstr>
      <vt:lpstr>Slide 53</vt:lpstr>
      <vt:lpstr>https://mcm.fas.gsa.gov/cmservlet/control?csnum=0</vt:lpstr>
      <vt:lpstr>eMod: http://eoffer.gsa.gov/ </vt:lpstr>
      <vt:lpstr>Digital Certificates</vt:lpstr>
      <vt:lpstr>Novations and Name Changes</vt:lpstr>
      <vt:lpstr>Marketing</vt:lpstr>
      <vt:lpstr>Business Development Plan</vt:lpstr>
      <vt:lpstr>Vendor Support Center: http://vsc.gsa.gov</vt:lpstr>
      <vt:lpstr>Slide 61</vt:lpstr>
      <vt:lpstr>Marketing Tips: http://www.gsa.gov/market2feds</vt:lpstr>
      <vt:lpstr>Eligible Users: http://www.usa.gov</vt:lpstr>
      <vt:lpstr>Research</vt:lpstr>
      <vt:lpstr>Schedule Sales Query: https://ssq.gsa.gov</vt:lpstr>
      <vt:lpstr>Advantage Spend Analysis Program (ASAP): https://www.asap.gsa.gov/asap/welcome.do</vt:lpstr>
      <vt:lpstr>Federal Procurement Data System (FPDS): https://www.fpds.gov</vt:lpstr>
      <vt:lpstr>USA Spending: http://usaspending.gov</vt:lpstr>
      <vt:lpstr> Federal Acquisition Jumpstation:</vt:lpstr>
      <vt:lpstr>Marketing Basics</vt:lpstr>
      <vt:lpstr>Slide 71</vt:lpstr>
      <vt:lpstr>Slide 72</vt:lpstr>
      <vt:lpstr>GSA Advantage!®: https://www.gsaadvantage.gov</vt:lpstr>
      <vt:lpstr>DOD eMALL: https://dod-emall.dla.mil</vt:lpstr>
      <vt:lpstr>GSA Logos: http://www.gsa.gov/logos </vt:lpstr>
      <vt:lpstr>Contractor Relationships</vt:lpstr>
      <vt:lpstr>Contractor Team Arrangement (CTA) http://www.gsa.gov/cta</vt:lpstr>
      <vt:lpstr>CTAs vs. Prime/Subcontracting</vt:lpstr>
      <vt:lpstr>Blanket Purchase Agreements http://www.gsa.gov/bpa  </vt:lpstr>
      <vt:lpstr>Blanket Purchase Agreements</vt:lpstr>
      <vt:lpstr>Education</vt:lpstr>
      <vt:lpstr>Training: http://www.gsa.gov/portal/category/27104</vt:lpstr>
      <vt:lpstr>Interact: http://interact.gsa.gov/</vt:lpstr>
      <vt:lpstr>Opportunities</vt:lpstr>
      <vt:lpstr>eBuy: http://www.ebuy.gsa.gov/</vt:lpstr>
      <vt:lpstr>FedBizOpps: https://www.fbo.gov</vt:lpstr>
      <vt:lpstr>IT Solution Shop (ITSS): http://www.gsa.gov/itss</vt:lpstr>
      <vt:lpstr>Forecast of Contracting Opportunities: http://www.gsa.gov/portal/category/25544</vt:lpstr>
      <vt:lpstr>MarkeTips: http://www.gsa.gov/marketips</vt:lpstr>
      <vt:lpstr>Additional Information</vt:lpstr>
      <vt:lpstr>Customer Service Directors: http://www.gsa.gov/portal/content/100813</vt:lpstr>
      <vt:lpstr>OSBU: http://www.gsa.gov/aboutosbu</vt:lpstr>
      <vt:lpstr>PTAC: http://www.aptac-us.org/new/</vt:lpstr>
      <vt:lpstr>Questions?? </vt:lpstr>
    </vt:vector>
  </TitlesOfParts>
  <Company>GSA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Ensuring an Exceptional Multiple Award Schedule Report Card</dc:title>
  <dc:subject>GSA Schedule Hot Topics</dc:subject>
  <dc:creator>GSA</dc:creator>
  <cp:keywords>GSA Expo, GSA Schedule, report card</cp:keywords>
  <cp:lastModifiedBy>Krista J Roberts</cp:lastModifiedBy>
  <cp:revision>1044</cp:revision>
  <dcterms:created xsi:type="dcterms:W3CDTF">2005-06-21T17:32:20Z</dcterms:created>
  <dcterms:modified xsi:type="dcterms:W3CDTF">2013-04-17T21:29:08Z</dcterms:modified>
</cp:coreProperties>
</file>