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7"/>
  </p:notesMasterIdLst>
  <p:sldIdLst>
    <p:sldId id="328" r:id="rId2"/>
    <p:sldId id="329" r:id="rId3"/>
    <p:sldId id="257" r:id="rId4"/>
    <p:sldId id="316" r:id="rId5"/>
    <p:sldId id="318" r:id="rId6"/>
    <p:sldId id="295" r:id="rId7"/>
    <p:sldId id="297" r:id="rId8"/>
    <p:sldId id="296" r:id="rId9"/>
    <p:sldId id="302" r:id="rId10"/>
    <p:sldId id="309" r:id="rId11"/>
    <p:sldId id="308" r:id="rId12"/>
    <p:sldId id="319" r:id="rId13"/>
    <p:sldId id="314" r:id="rId14"/>
    <p:sldId id="271" r:id="rId15"/>
    <p:sldId id="270" r:id="rId16"/>
    <p:sldId id="269" r:id="rId17"/>
    <p:sldId id="326" r:id="rId18"/>
    <p:sldId id="274" r:id="rId19"/>
    <p:sldId id="315" r:id="rId20"/>
    <p:sldId id="259" r:id="rId21"/>
    <p:sldId id="324" r:id="rId22"/>
    <p:sldId id="262" r:id="rId23"/>
    <p:sldId id="263" r:id="rId24"/>
    <p:sldId id="303" r:id="rId25"/>
    <p:sldId id="304" r:id="rId26"/>
    <p:sldId id="321" r:id="rId27"/>
    <p:sldId id="322" r:id="rId28"/>
    <p:sldId id="323" r:id="rId29"/>
    <p:sldId id="313" r:id="rId30"/>
    <p:sldId id="298" r:id="rId31"/>
    <p:sldId id="299" r:id="rId32"/>
    <p:sldId id="300" r:id="rId33"/>
    <p:sldId id="312" r:id="rId34"/>
    <p:sldId id="310" r:id="rId35"/>
    <p:sldId id="264" r:id="rId36"/>
    <p:sldId id="265" r:id="rId37"/>
    <p:sldId id="266" r:id="rId38"/>
    <p:sldId id="327" r:id="rId39"/>
    <p:sldId id="307" r:id="rId40"/>
    <p:sldId id="325" r:id="rId41"/>
    <p:sldId id="317" r:id="rId42"/>
    <p:sldId id="320" r:id="rId43"/>
    <p:sldId id="301" r:id="rId44"/>
    <p:sldId id="277" r:id="rId45"/>
    <p:sldId id="283"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tMFry" initials="J"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518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6875" autoAdjust="0"/>
  </p:normalViewPr>
  <p:slideViewPr>
    <p:cSldViewPr>
      <p:cViewPr>
        <p:scale>
          <a:sx n="75" d="100"/>
          <a:sy n="75" d="100"/>
        </p:scale>
        <p:origin x="-1944" y="-6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331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_rels/data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F5A11-E184-4297-9B11-EC034E131B3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ADC6C97-D7C9-483A-BECB-8994FC5752F9}">
      <dgm:prSet phldrT="[Text]"/>
      <dgm:spPr/>
      <dgm:t>
        <a:bodyPr/>
        <a:lstStyle/>
        <a:p>
          <a:r>
            <a:rPr lang="en-US" dirty="0" smtClean="0"/>
            <a:t>Each have ownership</a:t>
          </a:r>
          <a:endParaRPr lang="en-US" dirty="0"/>
        </a:p>
      </dgm:t>
    </dgm:pt>
    <dgm:pt modelId="{2A3BD577-2EE9-4A97-8F30-D884D15D79A1}">
      <dgm:prSet phldrT="[Text]"/>
      <dgm:spPr/>
      <dgm:t>
        <a:bodyPr/>
        <a:lstStyle/>
        <a:p>
          <a:r>
            <a:rPr lang="en-US" dirty="0" smtClean="0"/>
            <a:t>Compete on more orders</a:t>
          </a:r>
          <a:endParaRPr lang="en-US" dirty="0"/>
        </a:p>
      </dgm:t>
    </dgm:pt>
    <dgm:pt modelId="{24ACA93F-9F84-4A03-A8D1-B014F3BCF54B}">
      <dgm:prSet phldrT="[Text]"/>
      <dgm:spPr/>
      <dgm:t>
        <a:bodyPr/>
        <a:lstStyle/>
        <a:p>
          <a:r>
            <a:rPr lang="en-US" dirty="0" smtClean="0"/>
            <a:t>Stay within Scope of Contract</a:t>
          </a:r>
          <a:endParaRPr lang="en-US" dirty="0"/>
        </a:p>
      </dgm:t>
    </dgm:pt>
    <dgm:pt modelId="{AD15B124-0509-4960-8598-734366F3DAE6}">
      <dgm:prSet phldrT="[Text]"/>
      <dgm:spPr/>
      <dgm:t>
        <a:bodyPr/>
        <a:lstStyle/>
        <a:p>
          <a:r>
            <a:rPr lang="en-US" dirty="0" smtClean="0"/>
            <a:t>Reduce risk</a:t>
          </a:r>
          <a:endParaRPr lang="en-US" dirty="0"/>
        </a:p>
      </dgm:t>
    </dgm:pt>
    <dgm:pt modelId="{68E44E6A-7289-45D5-93A6-3BA1DAF8C555}">
      <dgm:prSet phldrT="[Text]"/>
      <dgm:spPr/>
      <dgm:t>
        <a:bodyPr/>
        <a:lstStyle/>
        <a:p>
          <a:r>
            <a:rPr lang="en-US" dirty="0" smtClean="0"/>
            <a:t>More marketable</a:t>
          </a:r>
          <a:endParaRPr lang="en-US" dirty="0"/>
        </a:p>
      </dgm:t>
    </dgm:pt>
    <dgm:pt modelId="{EA7CCBEC-2FDA-48F5-8F1F-FEBF8534EDB0}">
      <dgm:prSet phldrT="[Text]"/>
      <dgm:spPr/>
      <dgm:t>
        <a:bodyPr/>
        <a:lstStyle/>
        <a:p>
          <a:r>
            <a:rPr lang="en-US" dirty="0" smtClean="0"/>
            <a:t>CTA Benefits</a:t>
          </a:r>
          <a:endParaRPr lang="en-US" dirty="0"/>
        </a:p>
      </dgm:t>
    </dgm:pt>
    <dgm:pt modelId="{AABA25AC-E908-4259-9D21-4CBA53C3089F}" type="sibTrans" cxnId="{36012115-030B-480B-8C05-03E711EFAEB8}">
      <dgm:prSet/>
      <dgm:spPr/>
      <dgm:t>
        <a:bodyPr/>
        <a:lstStyle/>
        <a:p>
          <a:endParaRPr lang="en-US"/>
        </a:p>
      </dgm:t>
    </dgm:pt>
    <dgm:pt modelId="{B0337780-46DF-4E54-BF7C-8540342D5A4A}" type="parTrans" cxnId="{36012115-030B-480B-8C05-03E711EFAEB8}">
      <dgm:prSet/>
      <dgm:spPr/>
      <dgm:t>
        <a:bodyPr/>
        <a:lstStyle/>
        <a:p>
          <a:endParaRPr lang="en-US"/>
        </a:p>
      </dgm:t>
    </dgm:pt>
    <dgm:pt modelId="{CC9A296C-B90F-4320-9D24-B7EA05025F4E}" type="sibTrans" cxnId="{640E4360-53F9-4542-8167-A8E3A7F17877}">
      <dgm:prSet/>
      <dgm:spPr/>
      <dgm:t>
        <a:bodyPr/>
        <a:lstStyle/>
        <a:p>
          <a:endParaRPr lang="en-US"/>
        </a:p>
      </dgm:t>
    </dgm:pt>
    <dgm:pt modelId="{662480EB-57F8-4BDC-9F84-FE64A606ACDD}" type="parTrans" cxnId="{640E4360-53F9-4542-8167-A8E3A7F17877}">
      <dgm:prSet/>
      <dgm:spPr/>
      <dgm:t>
        <a:bodyPr/>
        <a:lstStyle/>
        <a:p>
          <a:endParaRPr lang="en-US"/>
        </a:p>
      </dgm:t>
    </dgm:pt>
    <dgm:pt modelId="{80B9C19E-B43E-4239-A215-C0191136DC9D}" type="sibTrans" cxnId="{02DD8C93-4688-4579-9341-76819B687B6F}">
      <dgm:prSet/>
      <dgm:spPr/>
      <dgm:t>
        <a:bodyPr/>
        <a:lstStyle/>
        <a:p>
          <a:endParaRPr lang="en-US"/>
        </a:p>
      </dgm:t>
    </dgm:pt>
    <dgm:pt modelId="{E6BDD8CD-FA31-4A74-AE87-348A5E61B253}" type="parTrans" cxnId="{02DD8C93-4688-4579-9341-76819B687B6F}">
      <dgm:prSet/>
      <dgm:spPr/>
      <dgm:t>
        <a:bodyPr/>
        <a:lstStyle/>
        <a:p>
          <a:endParaRPr lang="en-US"/>
        </a:p>
      </dgm:t>
    </dgm:pt>
    <dgm:pt modelId="{5A6CFA90-04A7-480F-A3DA-04EBAC68EC6B}" type="sibTrans" cxnId="{256B70F0-6E20-4EBA-A096-165BC77C157A}">
      <dgm:prSet/>
      <dgm:spPr/>
      <dgm:t>
        <a:bodyPr/>
        <a:lstStyle/>
        <a:p>
          <a:endParaRPr lang="en-US"/>
        </a:p>
      </dgm:t>
    </dgm:pt>
    <dgm:pt modelId="{B4AE15DC-08CE-4813-8B8A-AAFB06CBDC57}" type="parTrans" cxnId="{256B70F0-6E20-4EBA-A096-165BC77C157A}">
      <dgm:prSet/>
      <dgm:spPr/>
      <dgm:t>
        <a:bodyPr/>
        <a:lstStyle/>
        <a:p>
          <a:endParaRPr lang="en-US"/>
        </a:p>
      </dgm:t>
    </dgm:pt>
    <dgm:pt modelId="{EA433EC9-7F9B-41AD-9AB7-194428453FA7}" type="sibTrans" cxnId="{6FBFA16F-5429-4136-8391-AAA3D2E6EC76}">
      <dgm:prSet/>
      <dgm:spPr/>
      <dgm:t>
        <a:bodyPr/>
        <a:lstStyle/>
        <a:p>
          <a:endParaRPr lang="en-US"/>
        </a:p>
      </dgm:t>
    </dgm:pt>
    <dgm:pt modelId="{9151A7A5-8048-4289-A7DA-4AC18F62DFC3}" type="parTrans" cxnId="{6FBFA16F-5429-4136-8391-AAA3D2E6EC76}">
      <dgm:prSet/>
      <dgm:spPr/>
      <dgm:t>
        <a:bodyPr/>
        <a:lstStyle/>
        <a:p>
          <a:endParaRPr lang="en-US"/>
        </a:p>
      </dgm:t>
    </dgm:pt>
    <dgm:pt modelId="{AC65DB93-30C9-4EAD-BB10-99A7F79C1630}" type="sibTrans" cxnId="{70D5E7C2-F5ED-43A6-82BF-35532FC9CB10}">
      <dgm:prSet/>
      <dgm:spPr/>
      <dgm:t>
        <a:bodyPr/>
        <a:lstStyle/>
        <a:p>
          <a:endParaRPr lang="en-US"/>
        </a:p>
      </dgm:t>
    </dgm:pt>
    <dgm:pt modelId="{EAEED984-B066-440F-82DB-79ABA2D3C513}" type="parTrans" cxnId="{70D5E7C2-F5ED-43A6-82BF-35532FC9CB10}">
      <dgm:prSet/>
      <dgm:spPr/>
      <dgm:t>
        <a:bodyPr/>
        <a:lstStyle/>
        <a:p>
          <a:endParaRPr lang="en-US"/>
        </a:p>
      </dgm:t>
    </dgm:pt>
    <dgm:pt modelId="{00FA743B-9C00-4B7F-8271-0A4B490452D5}" type="pres">
      <dgm:prSet presAssocID="{E3AF5A11-E184-4297-9B11-EC034E131B3B}" presName="cycle" presStyleCnt="0">
        <dgm:presLayoutVars>
          <dgm:chMax val="1"/>
          <dgm:dir/>
          <dgm:animLvl val="ctr"/>
          <dgm:resizeHandles val="exact"/>
        </dgm:presLayoutVars>
      </dgm:prSet>
      <dgm:spPr/>
      <dgm:t>
        <a:bodyPr/>
        <a:lstStyle/>
        <a:p>
          <a:endParaRPr lang="en-US"/>
        </a:p>
      </dgm:t>
    </dgm:pt>
    <dgm:pt modelId="{55FCD476-DE38-4901-BF22-4BF69F3E75A3}" type="pres">
      <dgm:prSet presAssocID="{EA7CCBEC-2FDA-48F5-8F1F-FEBF8534EDB0}" presName="centerShape" presStyleLbl="node0" presStyleIdx="0" presStyleCnt="1"/>
      <dgm:spPr/>
      <dgm:t>
        <a:bodyPr/>
        <a:lstStyle/>
        <a:p>
          <a:endParaRPr lang="en-US"/>
        </a:p>
      </dgm:t>
    </dgm:pt>
    <dgm:pt modelId="{426035A3-E0DC-487C-ADD2-CC44E1DFFABD}" type="pres">
      <dgm:prSet presAssocID="{EAEED984-B066-440F-82DB-79ABA2D3C513}" presName="parTrans" presStyleLbl="bgSibTrans2D1" presStyleIdx="0" presStyleCnt="5"/>
      <dgm:spPr/>
      <dgm:t>
        <a:bodyPr/>
        <a:lstStyle/>
        <a:p>
          <a:endParaRPr lang="en-US"/>
        </a:p>
      </dgm:t>
    </dgm:pt>
    <dgm:pt modelId="{2ACAE209-6BD4-463B-BD19-8F89BEA42575}" type="pres">
      <dgm:prSet presAssocID="{68E44E6A-7289-45D5-93A6-3BA1DAF8C555}" presName="node" presStyleLbl="node1" presStyleIdx="0" presStyleCnt="5">
        <dgm:presLayoutVars>
          <dgm:bulletEnabled val="1"/>
        </dgm:presLayoutVars>
      </dgm:prSet>
      <dgm:spPr/>
      <dgm:t>
        <a:bodyPr/>
        <a:lstStyle/>
        <a:p>
          <a:endParaRPr lang="en-US"/>
        </a:p>
      </dgm:t>
    </dgm:pt>
    <dgm:pt modelId="{BC2D395E-63F2-4D6C-9DBB-C4D598B4DE96}" type="pres">
      <dgm:prSet presAssocID="{9151A7A5-8048-4289-A7DA-4AC18F62DFC3}" presName="parTrans" presStyleLbl="bgSibTrans2D1" presStyleIdx="1" presStyleCnt="5"/>
      <dgm:spPr/>
      <dgm:t>
        <a:bodyPr/>
        <a:lstStyle/>
        <a:p>
          <a:endParaRPr lang="en-US"/>
        </a:p>
      </dgm:t>
    </dgm:pt>
    <dgm:pt modelId="{A8EB538A-D306-4B8D-B3A1-3C4A47592683}" type="pres">
      <dgm:prSet presAssocID="{AD15B124-0509-4960-8598-734366F3DAE6}" presName="node" presStyleLbl="node1" presStyleIdx="1" presStyleCnt="5">
        <dgm:presLayoutVars>
          <dgm:bulletEnabled val="1"/>
        </dgm:presLayoutVars>
      </dgm:prSet>
      <dgm:spPr/>
      <dgm:t>
        <a:bodyPr/>
        <a:lstStyle/>
        <a:p>
          <a:endParaRPr lang="en-US"/>
        </a:p>
      </dgm:t>
    </dgm:pt>
    <dgm:pt modelId="{E4096E4C-1972-4DC2-9AA3-85E094320193}" type="pres">
      <dgm:prSet presAssocID="{B4AE15DC-08CE-4813-8B8A-AAFB06CBDC57}" presName="parTrans" presStyleLbl="bgSibTrans2D1" presStyleIdx="2" presStyleCnt="5"/>
      <dgm:spPr/>
      <dgm:t>
        <a:bodyPr/>
        <a:lstStyle/>
        <a:p>
          <a:endParaRPr lang="en-US"/>
        </a:p>
      </dgm:t>
    </dgm:pt>
    <dgm:pt modelId="{1A46A31D-8150-454D-8487-A40AFB4A0E82}" type="pres">
      <dgm:prSet presAssocID="{24ACA93F-9F84-4A03-A8D1-B014F3BCF54B}" presName="node" presStyleLbl="node1" presStyleIdx="2" presStyleCnt="5">
        <dgm:presLayoutVars>
          <dgm:bulletEnabled val="1"/>
        </dgm:presLayoutVars>
      </dgm:prSet>
      <dgm:spPr/>
      <dgm:t>
        <a:bodyPr/>
        <a:lstStyle/>
        <a:p>
          <a:endParaRPr lang="en-US"/>
        </a:p>
      </dgm:t>
    </dgm:pt>
    <dgm:pt modelId="{233AE625-2F9E-4932-9F91-1AD942BB63F2}" type="pres">
      <dgm:prSet presAssocID="{E6BDD8CD-FA31-4A74-AE87-348A5E61B253}" presName="parTrans" presStyleLbl="bgSibTrans2D1" presStyleIdx="3" presStyleCnt="5"/>
      <dgm:spPr/>
      <dgm:t>
        <a:bodyPr/>
        <a:lstStyle/>
        <a:p>
          <a:endParaRPr lang="en-US"/>
        </a:p>
      </dgm:t>
    </dgm:pt>
    <dgm:pt modelId="{D8439D11-A21B-427C-9E38-7C0652150D3C}" type="pres">
      <dgm:prSet presAssocID="{2A3BD577-2EE9-4A97-8F30-D884D15D79A1}" presName="node" presStyleLbl="node1" presStyleIdx="3" presStyleCnt="5">
        <dgm:presLayoutVars>
          <dgm:bulletEnabled val="1"/>
        </dgm:presLayoutVars>
      </dgm:prSet>
      <dgm:spPr/>
      <dgm:t>
        <a:bodyPr/>
        <a:lstStyle/>
        <a:p>
          <a:endParaRPr lang="en-US"/>
        </a:p>
      </dgm:t>
    </dgm:pt>
    <dgm:pt modelId="{FDBD18E5-1525-436A-AC71-5CB5F71531C3}" type="pres">
      <dgm:prSet presAssocID="{662480EB-57F8-4BDC-9F84-FE64A606ACDD}" presName="parTrans" presStyleLbl="bgSibTrans2D1" presStyleIdx="4" presStyleCnt="5"/>
      <dgm:spPr/>
      <dgm:t>
        <a:bodyPr/>
        <a:lstStyle/>
        <a:p>
          <a:endParaRPr lang="en-US"/>
        </a:p>
      </dgm:t>
    </dgm:pt>
    <dgm:pt modelId="{E826A114-40C3-4B1B-93D0-BA603295BD4A}" type="pres">
      <dgm:prSet presAssocID="{1ADC6C97-D7C9-483A-BECB-8994FC5752F9}" presName="node" presStyleLbl="node1" presStyleIdx="4" presStyleCnt="5">
        <dgm:presLayoutVars>
          <dgm:bulletEnabled val="1"/>
        </dgm:presLayoutVars>
      </dgm:prSet>
      <dgm:spPr/>
      <dgm:t>
        <a:bodyPr/>
        <a:lstStyle/>
        <a:p>
          <a:endParaRPr lang="en-US"/>
        </a:p>
      </dgm:t>
    </dgm:pt>
  </dgm:ptLst>
  <dgm:cxnLst>
    <dgm:cxn modelId="{36012115-030B-480B-8C05-03E711EFAEB8}" srcId="{E3AF5A11-E184-4297-9B11-EC034E131B3B}" destId="{EA7CCBEC-2FDA-48F5-8F1F-FEBF8534EDB0}" srcOrd="0" destOrd="0" parTransId="{B0337780-46DF-4E54-BF7C-8540342D5A4A}" sibTransId="{AABA25AC-E908-4259-9D21-4CBA53C3089F}"/>
    <dgm:cxn modelId="{0B4D22C1-C9CE-4CA2-BEF5-839BB564D958}" type="presOf" srcId="{68E44E6A-7289-45D5-93A6-3BA1DAF8C555}" destId="{2ACAE209-6BD4-463B-BD19-8F89BEA42575}" srcOrd="0" destOrd="0" presId="urn:microsoft.com/office/officeart/2005/8/layout/radial4"/>
    <dgm:cxn modelId="{59321A7E-4861-49E9-B1D0-1E987FF8B908}" type="presOf" srcId="{EA7CCBEC-2FDA-48F5-8F1F-FEBF8534EDB0}" destId="{55FCD476-DE38-4901-BF22-4BF69F3E75A3}" srcOrd="0" destOrd="0" presId="urn:microsoft.com/office/officeart/2005/8/layout/radial4"/>
    <dgm:cxn modelId="{259614A2-04A6-47F7-BE0C-3B3866229167}" type="presOf" srcId="{AD15B124-0509-4960-8598-734366F3DAE6}" destId="{A8EB538A-D306-4B8D-B3A1-3C4A47592683}" srcOrd="0" destOrd="0" presId="urn:microsoft.com/office/officeart/2005/8/layout/radial4"/>
    <dgm:cxn modelId="{6FBFA16F-5429-4136-8391-AAA3D2E6EC76}" srcId="{EA7CCBEC-2FDA-48F5-8F1F-FEBF8534EDB0}" destId="{AD15B124-0509-4960-8598-734366F3DAE6}" srcOrd="1" destOrd="0" parTransId="{9151A7A5-8048-4289-A7DA-4AC18F62DFC3}" sibTransId="{EA433EC9-7F9B-41AD-9AB7-194428453FA7}"/>
    <dgm:cxn modelId="{F7478B6F-9BA1-4988-BD20-62F09F1F9256}" type="presOf" srcId="{1ADC6C97-D7C9-483A-BECB-8994FC5752F9}" destId="{E826A114-40C3-4B1B-93D0-BA603295BD4A}" srcOrd="0" destOrd="0" presId="urn:microsoft.com/office/officeart/2005/8/layout/radial4"/>
    <dgm:cxn modelId="{6CC78B24-9876-4D94-AE56-FE88D3C0C1C2}" type="presOf" srcId="{9151A7A5-8048-4289-A7DA-4AC18F62DFC3}" destId="{BC2D395E-63F2-4D6C-9DBB-C4D598B4DE96}" srcOrd="0" destOrd="0" presId="urn:microsoft.com/office/officeart/2005/8/layout/radial4"/>
    <dgm:cxn modelId="{70D5E7C2-F5ED-43A6-82BF-35532FC9CB10}" srcId="{EA7CCBEC-2FDA-48F5-8F1F-FEBF8534EDB0}" destId="{68E44E6A-7289-45D5-93A6-3BA1DAF8C555}" srcOrd="0" destOrd="0" parTransId="{EAEED984-B066-440F-82DB-79ABA2D3C513}" sibTransId="{AC65DB93-30C9-4EAD-BB10-99A7F79C1630}"/>
    <dgm:cxn modelId="{A32F89C3-C568-42BF-B7A5-50B0ED5C8FF9}" type="presOf" srcId="{24ACA93F-9F84-4A03-A8D1-B014F3BCF54B}" destId="{1A46A31D-8150-454D-8487-A40AFB4A0E82}" srcOrd="0" destOrd="0" presId="urn:microsoft.com/office/officeart/2005/8/layout/radial4"/>
    <dgm:cxn modelId="{02DD8C93-4688-4579-9341-76819B687B6F}" srcId="{EA7CCBEC-2FDA-48F5-8F1F-FEBF8534EDB0}" destId="{2A3BD577-2EE9-4A97-8F30-D884D15D79A1}" srcOrd="3" destOrd="0" parTransId="{E6BDD8CD-FA31-4A74-AE87-348A5E61B253}" sibTransId="{80B9C19E-B43E-4239-A215-C0191136DC9D}"/>
    <dgm:cxn modelId="{256B70F0-6E20-4EBA-A096-165BC77C157A}" srcId="{EA7CCBEC-2FDA-48F5-8F1F-FEBF8534EDB0}" destId="{24ACA93F-9F84-4A03-A8D1-B014F3BCF54B}" srcOrd="2" destOrd="0" parTransId="{B4AE15DC-08CE-4813-8B8A-AAFB06CBDC57}" sibTransId="{5A6CFA90-04A7-480F-A3DA-04EBAC68EC6B}"/>
    <dgm:cxn modelId="{D42DF2FB-3117-4B23-B867-4C508DA56220}" type="presOf" srcId="{662480EB-57F8-4BDC-9F84-FE64A606ACDD}" destId="{FDBD18E5-1525-436A-AC71-5CB5F71531C3}" srcOrd="0" destOrd="0" presId="urn:microsoft.com/office/officeart/2005/8/layout/radial4"/>
    <dgm:cxn modelId="{102E7308-22EE-4745-AE0F-4AFFECEE1EBB}" type="presOf" srcId="{E6BDD8CD-FA31-4A74-AE87-348A5E61B253}" destId="{233AE625-2F9E-4932-9F91-1AD942BB63F2}" srcOrd="0" destOrd="0" presId="urn:microsoft.com/office/officeart/2005/8/layout/radial4"/>
    <dgm:cxn modelId="{8470AEBE-4D18-4788-867A-DADB6DF28B8C}" type="presOf" srcId="{E3AF5A11-E184-4297-9B11-EC034E131B3B}" destId="{00FA743B-9C00-4B7F-8271-0A4B490452D5}" srcOrd="0" destOrd="0" presId="urn:microsoft.com/office/officeart/2005/8/layout/radial4"/>
    <dgm:cxn modelId="{F6618E42-D8F7-4A48-8EE8-BC1396B9E722}" type="presOf" srcId="{2A3BD577-2EE9-4A97-8F30-D884D15D79A1}" destId="{D8439D11-A21B-427C-9E38-7C0652150D3C}" srcOrd="0" destOrd="0" presId="urn:microsoft.com/office/officeart/2005/8/layout/radial4"/>
    <dgm:cxn modelId="{7CE52882-2326-45C0-8940-298569555049}" type="presOf" srcId="{EAEED984-B066-440F-82DB-79ABA2D3C513}" destId="{426035A3-E0DC-487C-ADD2-CC44E1DFFABD}" srcOrd="0" destOrd="0" presId="urn:microsoft.com/office/officeart/2005/8/layout/radial4"/>
    <dgm:cxn modelId="{640E4360-53F9-4542-8167-A8E3A7F17877}" srcId="{EA7CCBEC-2FDA-48F5-8F1F-FEBF8534EDB0}" destId="{1ADC6C97-D7C9-483A-BECB-8994FC5752F9}" srcOrd="4" destOrd="0" parTransId="{662480EB-57F8-4BDC-9F84-FE64A606ACDD}" sibTransId="{CC9A296C-B90F-4320-9D24-B7EA05025F4E}"/>
    <dgm:cxn modelId="{B3FCF7AD-C2F6-4AB1-A6C8-ED7F5B7E01D0}" type="presOf" srcId="{B4AE15DC-08CE-4813-8B8A-AAFB06CBDC57}" destId="{E4096E4C-1972-4DC2-9AA3-85E094320193}" srcOrd="0" destOrd="0" presId="urn:microsoft.com/office/officeart/2005/8/layout/radial4"/>
    <dgm:cxn modelId="{A9DBFDCA-441D-427D-84D8-0C934F9F595E}" type="presParOf" srcId="{00FA743B-9C00-4B7F-8271-0A4B490452D5}" destId="{55FCD476-DE38-4901-BF22-4BF69F3E75A3}" srcOrd="0" destOrd="0" presId="urn:microsoft.com/office/officeart/2005/8/layout/radial4"/>
    <dgm:cxn modelId="{93BD02A5-47FD-49D8-9A1A-52032417F304}" type="presParOf" srcId="{00FA743B-9C00-4B7F-8271-0A4B490452D5}" destId="{426035A3-E0DC-487C-ADD2-CC44E1DFFABD}" srcOrd="1" destOrd="0" presId="urn:microsoft.com/office/officeart/2005/8/layout/radial4"/>
    <dgm:cxn modelId="{924633F6-C75D-41F9-82E8-78DCD4C0B88F}" type="presParOf" srcId="{00FA743B-9C00-4B7F-8271-0A4B490452D5}" destId="{2ACAE209-6BD4-463B-BD19-8F89BEA42575}" srcOrd="2" destOrd="0" presId="urn:microsoft.com/office/officeart/2005/8/layout/radial4"/>
    <dgm:cxn modelId="{12E87D9A-A088-403E-826B-0C0C12697D24}" type="presParOf" srcId="{00FA743B-9C00-4B7F-8271-0A4B490452D5}" destId="{BC2D395E-63F2-4D6C-9DBB-C4D598B4DE96}" srcOrd="3" destOrd="0" presId="urn:microsoft.com/office/officeart/2005/8/layout/radial4"/>
    <dgm:cxn modelId="{622B8BF5-5459-49EE-9053-446FFA38F48D}" type="presParOf" srcId="{00FA743B-9C00-4B7F-8271-0A4B490452D5}" destId="{A8EB538A-D306-4B8D-B3A1-3C4A47592683}" srcOrd="4" destOrd="0" presId="urn:microsoft.com/office/officeart/2005/8/layout/radial4"/>
    <dgm:cxn modelId="{7BF130E9-F697-493B-A2FD-EEDD4A1CC347}" type="presParOf" srcId="{00FA743B-9C00-4B7F-8271-0A4B490452D5}" destId="{E4096E4C-1972-4DC2-9AA3-85E094320193}" srcOrd="5" destOrd="0" presId="urn:microsoft.com/office/officeart/2005/8/layout/radial4"/>
    <dgm:cxn modelId="{5E02CD1C-F629-4E4C-A5F8-C4A741E83897}" type="presParOf" srcId="{00FA743B-9C00-4B7F-8271-0A4B490452D5}" destId="{1A46A31D-8150-454D-8487-A40AFB4A0E82}" srcOrd="6" destOrd="0" presId="urn:microsoft.com/office/officeart/2005/8/layout/radial4"/>
    <dgm:cxn modelId="{C01326E6-E6B2-4E74-86D2-8B85BF79A4A2}" type="presParOf" srcId="{00FA743B-9C00-4B7F-8271-0A4B490452D5}" destId="{233AE625-2F9E-4932-9F91-1AD942BB63F2}" srcOrd="7" destOrd="0" presId="urn:microsoft.com/office/officeart/2005/8/layout/radial4"/>
    <dgm:cxn modelId="{3C43BF8E-3767-4298-A42B-91A32E737F02}" type="presParOf" srcId="{00FA743B-9C00-4B7F-8271-0A4B490452D5}" destId="{D8439D11-A21B-427C-9E38-7C0652150D3C}" srcOrd="8" destOrd="0" presId="urn:microsoft.com/office/officeart/2005/8/layout/radial4"/>
    <dgm:cxn modelId="{2284B0D1-36BD-4E33-9306-140897612E76}" type="presParOf" srcId="{00FA743B-9C00-4B7F-8271-0A4B490452D5}" destId="{FDBD18E5-1525-436A-AC71-5CB5F71531C3}" srcOrd="9" destOrd="0" presId="urn:microsoft.com/office/officeart/2005/8/layout/radial4"/>
    <dgm:cxn modelId="{DE63EF62-DB03-4A1D-ADB9-5827F1F5EE3B}" type="presParOf" srcId="{00FA743B-9C00-4B7F-8271-0A4B490452D5}" destId="{E826A114-40C3-4B1B-93D0-BA603295BD4A}" srcOrd="10"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8B6BF-F8EE-412C-8B9A-0D4222B97C0E}" type="doc">
      <dgm:prSet loTypeId="urn:microsoft.com/office/officeart/2005/8/layout/hList2" loCatId="relationship" qsTypeId="urn:microsoft.com/office/officeart/2005/8/quickstyle/3d3" qsCatId="3D" csTypeId="urn:microsoft.com/office/officeart/2005/8/colors/accent1_2" csCatId="accent1" phldr="1"/>
      <dgm:spPr/>
      <dgm:t>
        <a:bodyPr/>
        <a:lstStyle/>
        <a:p>
          <a:endParaRPr lang="en-US"/>
        </a:p>
      </dgm:t>
    </dgm:pt>
    <dgm:pt modelId="{4560335E-1791-45B5-A03D-0EC1BFF3B626}">
      <dgm:prSet phldrT="[Text]"/>
      <dgm:spPr/>
      <dgm:t>
        <a:bodyPr/>
        <a:lstStyle/>
        <a:p>
          <a:r>
            <a:rPr lang="en-US" dirty="0" smtClean="0"/>
            <a:t>CTAs</a:t>
          </a:r>
          <a:endParaRPr lang="en-US" dirty="0"/>
        </a:p>
      </dgm:t>
    </dgm:pt>
    <dgm:pt modelId="{5582AB53-B503-49A2-AF2D-ECC03E17CEF3}" type="parTrans" cxnId="{65C90101-93F8-42C9-A517-D23235EDF738}">
      <dgm:prSet/>
      <dgm:spPr/>
      <dgm:t>
        <a:bodyPr/>
        <a:lstStyle/>
        <a:p>
          <a:endParaRPr lang="en-US"/>
        </a:p>
      </dgm:t>
    </dgm:pt>
    <dgm:pt modelId="{EAD2C601-A514-415B-B0F0-40CC5BB575A8}" type="sibTrans" cxnId="{65C90101-93F8-42C9-A517-D23235EDF738}">
      <dgm:prSet/>
      <dgm:spPr/>
      <dgm:t>
        <a:bodyPr/>
        <a:lstStyle/>
        <a:p>
          <a:endParaRPr lang="en-US"/>
        </a:p>
      </dgm:t>
    </dgm:pt>
    <dgm:pt modelId="{7AF3EF52-580E-4FE3-B763-D27B67C5C006}">
      <dgm:prSet phldrT="[Text]"/>
      <dgm:spPr/>
      <dgm:t>
        <a:bodyPr/>
        <a:lstStyle/>
        <a:p>
          <a:r>
            <a:rPr lang="en-US" dirty="0" smtClean="0"/>
            <a:t>All parties have a Schedule</a:t>
          </a:r>
          <a:endParaRPr lang="en-US" dirty="0"/>
        </a:p>
      </dgm:t>
    </dgm:pt>
    <dgm:pt modelId="{EC4B9D41-347C-4B11-929D-C52992F4C400}" type="parTrans" cxnId="{8D1F5FC1-C7B8-4206-8DBD-4FDEE7F39C82}">
      <dgm:prSet/>
      <dgm:spPr/>
      <dgm:t>
        <a:bodyPr/>
        <a:lstStyle/>
        <a:p>
          <a:endParaRPr lang="en-US"/>
        </a:p>
      </dgm:t>
    </dgm:pt>
    <dgm:pt modelId="{A10E6D14-6973-45FE-93DB-B0C64DCA2637}" type="sibTrans" cxnId="{8D1F5FC1-C7B8-4206-8DBD-4FDEE7F39C82}">
      <dgm:prSet/>
      <dgm:spPr/>
      <dgm:t>
        <a:bodyPr/>
        <a:lstStyle/>
        <a:p>
          <a:endParaRPr lang="en-US"/>
        </a:p>
      </dgm:t>
    </dgm:pt>
    <dgm:pt modelId="{B6A2A6E7-CC17-45C4-8720-BBC5848C01C7}">
      <dgm:prSet phldrT="[Text]"/>
      <dgm:spPr/>
      <dgm:t>
        <a:bodyPr/>
        <a:lstStyle/>
        <a:p>
          <a:r>
            <a:rPr lang="en-US" dirty="0" smtClean="0"/>
            <a:t>Responsible for own products/services</a:t>
          </a:r>
          <a:endParaRPr lang="en-US" dirty="0"/>
        </a:p>
      </dgm:t>
    </dgm:pt>
    <dgm:pt modelId="{B89DB30A-2C12-41A0-B999-EAB7870BFD40}" type="parTrans" cxnId="{FE7AC37F-20EA-4ED0-A52C-FEE7D8FE3219}">
      <dgm:prSet/>
      <dgm:spPr/>
      <dgm:t>
        <a:bodyPr/>
        <a:lstStyle/>
        <a:p>
          <a:endParaRPr lang="en-US"/>
        </a:p>
      </dgm:t>
    </dgm:pt>
    <dgm:pt modelId="{03988750-3098-4421-B38A-0A0DFA358E01}" type="sibTrans" cxnId="{FE7AC37F-20EA-4ED0-A52C-FEE7D8FE3219}">
      <dgm:prSet/>
      <dgm:spPr/>
      <dgm:t>
        <a:bodyPr/>
        <a:lstStyle/>
        <a:p>
          <a:endParaRPr lang="en-US"/>
        </a:p>
      </dgm:t>
    </dgm:pt>
    <dgm:pt modelId="{5E335854-9635-40B5-BB0D-2021DD8A29F1}">
      <dgm:prSet phldrT="[Text]"/>
      <dgm:spPr/>
      <dgm:t>
        <a:bodyPr/>
        <a:lstStyle/>
        <a:p>
          <a:r>
            <a:rPr lang="en-US" dirty="0" smtClean="0"/>
            <a:t>Prime/Sub</a:t>
          </a:r>
          <a:endParaRPr lang="en-US" dirty="0"/>
        </a:p>
      </dgm:t>
    </dgm:pt>
    <dgm:pt modelId="{7A4BAF56-4F31-456E-8D71-58A8A20BE370}" type="parTrans" cxnId="{D64D4100-4070-413C-96B3-78FD00325349}">
      <dgm:prSet/>
      <dgm:spPr/>
      <dgm:t>
        <a:bodyPr/>
        <a:lstStyle/>
        <a:p>
          <a:endParaRPr lang="en-US"/>
        </a:p>
      </dgm:t>
    </dgm:pt>
    <dgm:pt modelId="{A39668F0-8DF3-4BCA-B1AA-0D0F198E61F9}" type="sibTrans" cxnId="{D64D4100-4070-413C-96B3-78FD00325349}">
      <dgm:prSet/>
      <dgm:spPr/>
      <dgm:t>
        <a:bodyPr/>
        <a:lstStyle/>
        <a:p>
          <a:endParaRPr lang="en-US"/>
        </a:p>
      </dgm:t>
    </dgm:pt>
    <dgm:pt modelId="{5A2D2A16-5530-4570-8ADF-E6D2F5D0FF7A}">
      <dgm:prSet phldrT="[Text]"/>
      <dgm:spPr/>
      <dgm:t>
        <a:bodyPr/>
        <a:lstStyle/>
        <a:p>
          <a:r>
            <a:rPr lang="en-US" dirty="0" smtClean="0"/>
            <a:t>Only Prime needs a Schedule</a:t>
          </a:r>
          <a:endParaRPr lang="en-US" dirty="0"/>
        </a:p>
      </dgm:t>
    </dgm:pt>
    <dgm:pt modelId="{F213EF91-78C8-4E41-A8A1-4553D43A71ED}" type="parTrans" cxnId="{E350A496-74B0-4A75-AA12-843250E6B370}">
      <dgm:prSet/>
      <dgm:spPr/>
      <dgm:t>
        <a:bodyPr/>
        <a:lstStyle/>
        <a:p>
          <a:endParaRPr lang="en-US"/>
        </a:p>
      </dgm:t>
    </dgm:pt>
    <dgm:pt modelId="{6ADF03A7-7739-4849-8D10-3D8AA6DB0551}" type="sibTrans" cxnId="{E350A496-74B0-4A75-AA12-843250E6B370}">
      <dgm:prSet/>
      <dgm:spPr/>
      <dgm:t>
        <a:bodyPr/>
        <a:lstStyle/>
        <a:p>
          <a:endParaRPr lang="en-US"/>
        </a:p>
      </dgm:t>
    </dgm:pt>
    <dgm:pt modelId="{C4C32208-87AD-47EB-8F55-92C861F500DD}">
      <dgm:prSet phldrT="[Text]"/>
      <dgm:spPr/>
      <dgm:t>
        <a:bodyPr/>
        <a:lstStyle/>
        <a:p>
          <a:r>
            <a:rPr lang="en-US" dirty="0" smtClean="0"/>
            <a:t>Prime holds all responsibility for all products/services</a:t>
          </a:r>
          <a:endParaRPr lang="en-US" dirty="0"/>
        </a:p>
      </dgm:t>
    </dgm:pt>
    <dgm:pt modelId="{D9F1C9BD-374F-4556-92F7-07FB363793A4}" type="parTrans" cxnId="{799AFFDD-8EE4-49C9-BBC2-FE5708419D39}">
      <dgm:prSet/>
      <dgm:spPr/>
      <dgm:t>
        <a:bodyPr/>
        <a:lstStyle/>
        <a:p>
          <a:endParaRPr lang="en-US"/>
        </a:p>
      </dgm:t>
    </dgm:pt>
    <dgm:pt modelId="{A56D251B-3C2B-47C0-BA38-22C34B87B703}" type="sibTrans" cxnId="{799AFFDD-8EE4-49C9-BBC2-FE5708419D39}">
      <dgm:prSet/>
      <dgm:spPr/>
      <dgm:t>
        <a:bodyPr/>
        <a:lstStyle/>
        <a:p>
          <a:endParaRPr lang="en-US"/>
        </a:p>
      </dgm:t>
    </dgm:pt>
    <dgm:pt modelId="{C6183C64-D3DB-4E78-BBCE-955964C93273}">
      <dgm:prSet phldrT="[Text]"/>
      <dgm:spPr/>
      <dgm:t>
        <a:bodyPr/>
        <a:lstStyle/>
        <a:p>
          <a:r>
            <a:rPr lang="en-US" dirty="0" smtClean="0"/>
            <a:t>Invoiced at each team member’s pricing</a:t>
          </a:r>
          <a:endParaRPr lang="en-US" dirty="0"/>
        </a:p>
      </dgm:t>
    </dgm:pt>
    <dgm:pt modelId="{BE666A13-A318-477C-AD4F-711CAF73CE77}" type="parTrans" cxnId="{26968877-AE05-42AE-9E3E-1FE1197D1831}">
      <dgm:prSet/>
      <dgm:spPr/>
      <dgm:t>
        <a:bodyPr/>
        <a:lstStyle/>
        <a:p>
          <a:endParaRPr lang="en-US"/>
        </a:p>
      </dgm:t>
    </dgm:pt>
    <dgm:pt modelId="{2666850F-B642-4623-8151-58D610B9E6E9}" type="sibTrans" cxnId="{26968877-AE05-42AE-9E3E-1FE1197D1831}">
      <dgm:prSet/>
      <dgm:spPr/>
      <dgm:t>
        <a:bodyPr/>
        <a:lstStyle/>
        <a:p>
          <a:endParaRPr lang="en-US"/>
        </a:p>
      </dgm:t>
    </dgm:pt>
    <dgm:pt modelId="{AD8C1FF6-AA82-4664-A705-411AE94CC0B3}">
      <dgm:prSet phldrT="[Text]"/>
      <dgm:spPr/>
      <dgm:t>
        <a:bodyPr/>
        <a:lstStyle/>
        <a:p>
          <a:r>
            <a:rPr lang="en-US" dirty="0" smtClean="0"/>
            <a:t>All team members can contact the ordering activity</a:t>
          </a:r>
          <a:endParaRPr lang="en-US" dirty="0"/>
        </a:p>
      </dgm:t>
    </dgm:pt>
    <dgm:pt modelId="{D70F5707-2523-4ED7-A40F-6B56503062B7}" type="parTrans" cxnId="{E423786C-BB03-4FF2-A87F-82880F11D168}">
      <dgm:prSet/>
      <dgm:spPr/>
      <dgm:t>
        <a:bodyPr/>
        <a:lstStyle/>
        <a:p>
          <a:endParaRPr lang="en-US"/>
        </a:p>
      </dgm:t>
    </dgm:pt>
    <dgm:pt modelId="{5575C0C8-F661-4478-BC72-036F10A9F7E1}" type="sibTrans" cxnId="{E423786C-BB03-4FF2-A87F-82880F11D168}">
      <dgm:prSet/>
      <dgm:spPr/>
      <dgm:t>
        <a:bodyPr/>
        <a:lstStyle/>
        <a:p>
          <a:endParaRPr lang="en-US"/>
        </a:p>
      </dgm:t>
    </dgm:pt>
    <dgm:pt modelId="{C30C521F-9D4B-4D48-BBF4-2777CCD83F58}">
      <dgm:prSet phldrT="[Text]"/>
      <dgm:spPr/>
      <dgm:t>
        <a:bodyPr/>
        <a:lstStyle/>
        <a:p>
          <a:r>
            <a:rPr lang="en-US" dirty="0" smtClean="0"/>
            <a:t>Invoiced at Prime’s pricing</a:t>
          </a:r>
          <a:endParaRPr lang="en-US" dirty="0"/>
        </a:p>
      </dgm:t>
    </dgm:pt>
    <dgm:pt modelId="{9F9BB3EE-8F80-4DC6-A138-44119ACE8A59}" type="parTrans" cxnId="{E9A1843C-BA6F-4313-9F66-4CCCD14CE451}">
      <dgm:prSet/>
      <dgm:spPr/>
      <dgm:t>
        <a:bodyPr/>
        <a:lstStyle/>
        <a:p>
          <a:endParaRPr lang="en-US"/>
        </a:p>
      </dgm:t>
    </dgm:pt>
    <dgm:pt modelId="{C0BE6B64-A989-49E4-9273-0FC2718F38E5}" type="sibTrans" cxnId="{E9A1843C-BA6F-4313-9F66-4CCCD14CE451}">
      <dgm:prSet/>
      <dgm:spPr/>
      <dgm:t>
        <a:bodyPr/>
        <a:lstStyle/>
        <a:p>
          <a:endParaRPr lang="en-US"/>
        </a:p>
      </dgm:t>
    </dgm:pt>
    <dgm:pt modelId="{37D2530D-3AA7-4856-A7AC-CA7220E16AC1}">
      <dgm:prSet phldrT="[Text]"/>
      <dgm:spPr/>
      <dgm:t>
        <a:bodyPr/>
        <a:lstStyle/>
        <a:p>
          <a:r>
            <a:rPr lang="en-US" dirty="0" smtClean="0"/>
            <a:t>Ordering activity has contact with Prime only</a:t>
          </a:r>
          <a:endParaRPr lang="en-US" dirty="0"/>
        </a:p>
      </dgm:t>
    </dgm:pt>
    <dgm:pt modelId="{6E70B854-EF17-47D3-AAA9-39880F447E89}" type="parTrans" cxnId="{F0639185-0457-4EF3-8D71-5BBCA0DDB4ED}">
      <dgm:prSet/>
      <dgm:spPr/>
      <dgm:t>
        <a:bodyPr/>
        <a:lstStyle/>
        <a:p>
          <a:endParaRPr lang="en-US"/>
        </a:p>
      </dgm:t>
    </dgm:pt>
    <dgm:pt modelId="{6027270F-5DAE-4B9E-803E-F4E18A48653F}" type="sibTrans" cxnId="{F0639185-0457-4EF3-8D71-5BBCA0DDB4ED}">
      <dgm:prSet/>
      <dgm:spPr/>
      <dgm:t>
        <a:bodyPr/>
        <a:lstStyle/>
        <a:p>
          <a:endParaRPr lang="en-US"/>
        </a:p>
      </dgm:t>
    </dgm:pt>
    <dgm:pt modelId="{4C6A71FE-D3BD-4651-A490-5229DBA0E3D8}" type="pres">
      <dgm:prSet presAssocID="{8018B6BF-F8EE-412C-8B9A-0D4222B97C0E}" presName="linearFlow" presStyleCnt="0">
        <dgm:presLayoutVars>
          <dgm:dir/>
          <dgm:animLvl val="lvl"/>
          <dgm:resizeHandles/>
        </dgm:presLayoutVars>
      </dgm:prSet>
      <dgm:spPr/>
      <dgm:t>
        <a:bodyPr/>
        <a:lstStyle/>
        <a:p>
          <a:endParaRPr lang="en-US"/>
        </a:p>
      </dgm:t>
    </dgm:pt>
    <dgm:pt modelId="{113E7B0A-7531-498A-AADD-341FC972BA77}" type="pres">
      <dgm:prSet presAssocID="{4560335E-1791-45B5-A03D-0EC1BFF3B626}" presName="compositeNode" presStyleCnt="0">
        <dgm:presLayoutVars>
          <dgm:bulletEnabled val="1"/>
        </dgm:presLayoutVars>
      </dgm:prSet>
      <dgm:spPr/>
      <dgm:t>
        <a:bodyPr/>
        <a:lstStyle/>
        <a:p>
          <a:endParaRPr lang="en-US"/>
        </a:p>
      </dgm:t>
    </dgm:pt>
    <dgm:pt modelId="{EDEBDF5C-134F-459B-BE99-BBEAE748B726}" type="pres">
      <dgm:prSet presAssocID="{4560335E-1791-45B5-A03D-0EC1BFF3B626}" presName="image" presStyleLbl="fgImgPlace1" presStyleIdx="0" presStyleCnt="2"/>
      <dgm:spPr>
        <a:blipFill rotWithShape="0">
          <a:blip xmlns:r="http://schemas.openxmlformats.org/officeDocument/2006/relationships" r:embed="rId1"/>
          <a:stretch>
            <a:fillRect/>
          </a:stretch>
        </a:blipFill>
      </dgm:spPr>
      <dgm:t>
        <a:bodyPr/>
        <a:lstStyle/>
        <a:p>
          <a:endParaRPr lang="en-US"/>
        </a:p>
      </dgm:t>
    </dgm:pt>
    <dgm:pt modelId="{330BF2DD-7EF4-4FF8-B95D-83C63601A65B}" type="pres">
      <dgm:prSet presAssocID="{4560335E-1791-45B5-A03D-0EC1BFF3B626}" presName="childNode" presStyleLbl="node1" presStyleIdx="0" presStyleCnt="2">
        <dgm:presLayoutVars>
          <dgm:bulletEnabled val="1"/>
        </dgm:presLayoutVars>
      </dgm:prSet>
      <dgm:spPr/>
      <dgm:t>
        <a:bodyPr/>
        <a:lstStyle/>
        <a:p>
          <a:endParaRPr lang="en-US"/>
        </a:p>
      </dgm:t>
    </dgm:pt>
    <dgm:pt modelId="{B7DC190C-D627-4C4E-9764-ECB2395226DF}" type="pres">
      <dgm:prSet presAssocID="{4560335E-1791-45B5-A03D-0EC1BFF3B626}" presName="parentNode" presStyleLbl="revTx" presStyleIdx="0" presStyleCnt="2">
        <dgm:presLayoutVars>
          <dgm:chMax val="0"/>
          <dgm:bulletEnabled val="1"/>
        </dgm:presLayoutVars>
      </dgm:prSet>
      <dgm:spPr/>
      <dgm:t>
        <a:bodyPr/>
        <a:lstStyle/>
        <a:p>
          <a:endParaRPr lang="en-US"/>
        </a:p>
      </dgm:t>
    </dgm:pt>
    <dgm:pt modelId="{22B9FAF2-ED88-432B-BD6B-59503EA08352}" type="pres">
      <dgm:prSet presAssocID="{EAD2C601-A514-415B-B0F0-40CC5BB575A8}" presName="sibTrans" presStyleCnt="0"/>
      <dgm:spPr/>
      <dgm:t>
        <a:bodyPr/>
        <a:lstStyle/>
        <a:p>
          <a:endParaRPr lang="en-US"/>
        </a:p>
      </dgm:t>
    </dgm:pt>
    <dgm:pt modelId="{D5415752-9E07-498C-8563-8F4749DC2F92}" type="pres">
      <dgm:prSet presAssocID="{5E335854-9635-40B5-BB0D-2021DD8A29F1}" presName="compositeNode" presStyleCnt="0">
        <dgm:presLayoutVars>
          <dgm:bulletEnabled val="1"/>
        </dgm:presLayoutVars>
      </dgm:prSet>
      <dgm:spPr/>
      <dgm:t>
        <a:bodyPr/>
        <a:lstStyle/>
        <a:p>
          <a:endParaRPr lang="en-US"/>
        </a:p>
      </dgm:t>
    </dgm:pt>
    <dgm:pt modelId="{890A153D-CFE7-4839-9058-079FCEB895E9}" type="pres">
      <dgm:prSet presAssocID="{5E335854-9635-40B5-BB0D-2021DD8A29F1}" presName="image" presStyleLbl="fgImgPlace1" presStyleIdx="1" presStyleCnt="2"/>
      <dgm:spPr>
        <a:blipFill rotWithShape="0">
          <a:blip xmlns:r="http://schemas.openxmlformats.org/officeDocument/2006/relationships" r:embed="rId2"/>
          <a:stretch>
            <a:fillRect/>
          </a:stretch>
        </a:blipFill>
      </dgm:spPr>
      <dgm:t>
        <a:bodyPr/>
        <a:lstStyle/>
        <a:p>
          <a:endParaRPr lang="en-US"/>
        </a:p>
      </dgm:t>
    </dgm:pt>
    <dgm:pt modelId="{EA7E3683-6B30-46F6-8548-B2245DCA5B8C}" type="pres">
      <dgm:prSet presAssocID="{5E335854-9635-40B5-BB0D-2021DD8A29F1}" presName="childNode" presStyleLbl="node1" presStyleIdx="1" presStyleCnt="2">
        <dgm:presLayoutVars>
          <dgm:bulletEnabled val="1"/>
        </dgm:presLayoutVars>
      </dgm:prSet>
      <dgm:spPr/>
      <dgm:t>
        <a:bodyPr/>
        <a:lstStyle/>
        <a:p>
          <a:endParaRPr lang="en-US"/>
        </a:p>
      </dgm:t>
    </dgm:pt>
    <dgm:pt modelId="{8180B73C-7AF2-46FD-B076-B925F8D03A42}" type="pres">
      <dgm:prSet presAssocID="{5E335854-9635-40B5-BB0D-2021DD8A29F1}" presName="parentNode" presStyleLbl="revTx" presStyleIdx="1" presStyleCnt="2">
        <dgm:presLayoutVars>
          <dgm:chMax val="0"/>
          <dgm:bulletEnabled val="1"/>
        </dgm:presLayoutVars>
      </dgm:prSet>
      <dgm:spPr/>
      <dgm:t>
        <a:bodyPr/>
        <a:lstStyle/>
        <a:p>
          <a:endParaRPr lang="en-US"/>
        </a:p>
      </dgm:t>
    </dgm:pt>
  </dgm:ptLst>
  <dgm:cxnLst>
    <dgm:cxn modelId="{E061C38E-D742-43E8-B71F-EAB9F5D72C94}" type="presOf" srcId="{AD8C1FF6-AA82-4664-A705-411AE94CC0B3}" destId="{330BF2DD-7EF4-4FF8-B95D-83C63601A65B}" srcOrd="0" destOrd="3" presId="urn:microsoft.com/office/officeart/2005/8/layout/hList2"/>
    <dgm:cxn modelId="{FF655D6A-27E2-4D16-84EA-503BC91427E0}" type="presOf" srcId="{8018B6BF-F8EE-412C-8B9A-0D4222B97C0E}" destId="{4C6A71FE-D3BD-4651-A490-5229DBA0E3D8}" srcOrd="0" destOrd="0" presId="urn:microsoft.com/office/officeart/2005/8/layout/hList2"/>
    <dgm:cxn modelId="{AA7115A6-FE70-4D9B-927F-58DCFD8D14F8}" type="presOf" srcId="{5A2D2A16-5530-4570-8ADF-E6D2F5D0FF7A}" destId="{EA7E3683-6B30-46F6-8548-B2245DCA5B8C}" srcOrd="0" destOrd="0" presId="urn:microsoft.com/office/officeart/2005/8/layout/hList2"/>
    <dgm:cxn modelId="{D64D4100-4070-413C-96B3-78FD00325349}" srcId="{8018B6BF-F8EE-412C-8B9A-0D4222B97C0E}" destId="{5E335854-9635-40B5-BB0D-2021DD8A29F1}" srcOrd="1" destOrd="0" parTransId="{7A4BAF56-4F31-456E-8D71-58A8A20BE370}" sibTransId="{A39668F0-8DF3-4BCA-B1AA-0D0F198E61F9}"/>
    <dgm:cxn modelId="{E423786C-BB03-4FF2-A87F-82880F11D168}" srcId="{4560335E-1791-45B5-A03D-0EC1BFF3B626}" destId="{AD8C1FF6-AA82-4664-A705-411AE94CC0B3}" srcOrd="3" destOrd="0" parTransId="{D70F5707-2523-4ED7-A40F-6B56503062B7}" sibTransId="{5575C0C8-F661-4478-BC72-036F10A9F7E1}"/>
    <dgm:cxn modelId="{E9A1843C-BA6F-4313-9F66-4CCCD14CE451}" srcId="{5E335854-9635-40B5-BB0D-2021DD8A29F1}" destId="{C30C521F-9D4B-4D48-BBF4-2777CCD83F58}" srcOrd="2" destOrd="0" parTransId="{9F9BB3EE-8F80-4DC6-A138-44119ACE8A59}" sibTransId="{C0BE6B64-A989-49E4-9273-0FC2718F38E5}"/>
    <dgm:cxn modelId="{AA5A8D2B-CB03-4852-AD17-FEA46C743A7C}" type="presOf" srcId="{5E335854-9635-40B5-BB0D-2021DD8A29F1}" destId="{8180B73C-7AF2-46FD-B076-B925F8D03A42}" srcOrd="0" destOrd="0" presId="urn:microsoft.com/office/officeart/2005/8/layout/hList2"/>
    <dgm:cxn modelId="{FE7AC37F-20EA-4ED0-A52C-FEE7D8FE3219}" srcId="{4560335E-1791-45B5-A03D-0EC1BFF3B626}" destId="{B6A2A6E7-CC17-45C4-8720-BBC5848C01C7}" srcOrd="1" destOrd="0" parTransId="{B89DB30A-2C12-41A0-B999-EAB7870BFD40}" sibTransId="{03988750-3098-4421-B38A-0A0DFA358E01}"/>
    <dgm:cxn modelId="{E350A496-74B0-4A75-AA12-843250E6B370}" srcId="{5E335854-9635-40B5-BB0D-2021DD8A29F1}" destId="{5A2D2A16-5530-4570-8ADF-E6D2F5D0FF7A}" srcOrd="0" destOrd="0" parTransId="{F213EF91-78C8-4E41-A8A1-4553D43A71ED}" sibTransId="{6ADF03A7-7739-4849-8D10-3D8AA6DB0551}"/>
    <dgm:cxn modelId="{3D61D97E-3B33-45D4-8810-8275DBDD8FA2}" type="presOf" srcId="{C6183C64-D3DB-4E78-BBCE-955964C93273}" destId="{330BF2DD-7EF4-4FF8-B95D-83C63601A65B}" srcOrd="0" destOrd="2" presId="urn:microsoft.com/office/officeart/2005/8/layout/hList2"/>
    <dgm:cxn modelId="{799AFFDD-8EE4-49C9-BBC2-FE5708419D39}" srcId="{5E335854-9635-40B5-BB0D-2021DD8A29F1}" destId="{C4C32208-87AD-47EB-8F55-92C861F500DD}" srcOrd="1" destOrd="0" parTransId="{D9F1C9BD-374F-4556-92F7-07FB363793A4}" sibTransId="{A56D251B-3C2B-47C0-BA38-22C34B87B703}"/>
    <dgm:cxn modelId="{623DAA7A-3CB5-4E91-86F4-C05246EC36D5}" type="presOf" srcId="{4560335E-1791-45B5-A03D-0EC1BFF3B626}" destId="{B7DC190C-D627-4C4E-9764-ECB2395226DF}" srcOrd="0" destOrd="0" presId="urn:microsoft.com/office/officeart/2005/8/layout/hList2"/>
    <dgm:cxn modelId="{70FFBE65-6068-459B-8F0C-BB14952F6B1F}" type="presOf" srcId="{C30C521F-9D4B-4D48-BBF4-2777CCD83F58}" destId="{EA7E3683-6B30-46F6-8548-B2245DCA5B8C}" srcOrd="0" destOrd="2" presId="urn:microsoft.com/office/officeart/2005/8/layout/hList2"/>
    <dgm:cxn modelId="{8D1F5FC1-C7B8-4206-8DBD-4FDEE7F39C82}" srcId="{4560335E-1791-45B5-A03D-0EC1BFF3B626}" destId="{7AF3EF52-580E-4FE3-B763-D27B67C5C006}" srcOrd="0" destOrd="0" parTransId="{EC4B9D41-347C-4B11-929D-C52992F4C400}" sibTransId="{A10E6D14-6973-45FE-93DB-B0C64DCA2637}"/>
    <dgm:cxn modelId="{7F6BF600-91FF-4F95-92C3-EFA2DAD1EC55}" type="presOf" srcId="{7AF3EF52-580E-4FE3-B763-D27B67C5C006}" destId="{330BF2DD-7EF4-4FF8-B95D-83C63601A65B}" srcOrd="0" destOrd="0" presId="urn:microsoft.com/office/officeart/2005/8/layout/hList2"/>
    <dgm:cxn modelId="{F0639185-0457-4EF3-8D71-5BBCA0DDB4ED}" srcId="{5E335854-9635-40B5-BB0D-2021DD8A29F1}" destId="{37D2530D-3AA7-4856-A7AC-CA7220E16AC1}" srcOrd="3" destOrd="0" parTransId="{6E70B854-EF17-47D3-AAA9-39880F447E89}" sibTransId="{6027270F-5DAE-4B9E-803E-F4E18A48653F}"/>
    <dgm:cxn modelId="{26968877-AE05-42AE-9E3E-1FE1197D1831}" srcId="{4560335E-1791-45B5-A03D-0EC1BFF3B626}" destId="{C6183C64-D3DB-4E78-BBCE-955964C93273}" srcOrd="2" destOrd="0" parTransId="{BE666A13-A318-477C-AD4F-711CAF73CE77}" sibTransId="{2666850F-B642-4623-8151-58D610B9E6E9}"/>
    <dgm:cxn modelId="{6E59FCB1-1E2F-42D0-ABEC-57BE60702502}" type="presOf" srcId="{37D2530D-3AA7-4856-A7AC-CA7220E16AC1}" destId="{EA7E3683-6B30-46F6-8548-B2245DCA5B8C}" srcOrd="0" destOrd="3" presId="urn:microsoft.com/office/officeart/2005/8/layout/hList2"/>
    <dgm:cxn modelId="{65C90101-93F8-42C9-A517-D23235EDF738}" srcId="{8018B6BF-F8EE-412C-8B9A-0D4222B97C0E}" destId="{4560335E-1791-45B5-A03D-0EC1BFF3B626}" srcOrd="0" destOrd="0" parTransId="{5582AB53-B503-49A2-AF2D-ECC03E17CEF3}" sibTransId="{EAD2C601-A514-415B-B0F0-40CC5BB575A8}"/>
    <dgm:cxn modelId="{EBA6088C-7A29-4090-B23A-B71C91A6BD23}" type="presOf" srcId="{B6A2A6E7-CC17-45C4-8720-BBC5848C01C7}" destId="{330BF2DD-7EF4-4FF8-B95D-83C63601A65B}" srcOrd="0" destOrd="1" presId="urn:microsoft.com/office/officeart/2005/8/layout/hList2"/>
    <dgm:cxn modelId="{CCFCDABB-9128-4FF9-B70C-E449F920F427}" type="presOf" srcId="{C4C32208-87AD-47EB-8F55-92C861F500DD}" destId="{EA7E3683-6B30-46F6-8548-B2245DCA5B8C}" srcOrd="0" destOrd="1" presId="urn:microsoft.com/office/officeart/2005/8/layout/hList2"/>
    <dgm:cxn modelId="{0DEB928C-28F7-4C1C-8D57-0C665C333BB4}" type="presParOf" srcId="{4C6A71FE-D3BD-4651-A490-5229DBA0E3D8}" destId="{113E7B0A-7531-498A-AADD-341FC972BA77}" srcOrd="0" destOrd="0" presId="urn:microsoft.com/office/officeart/2005/8/layout/hList2"/>
    <dgm:cxn modelId="{E541CF59-7AFB-430D-91C8-61B2F1971D2C}" type="presParOf" srcId="{113E7B0A-7531-498A-AADD-341FC972BA77}" destId="{EDEBDF5C-134F-459B-BE99-BBEAE748B726}" srcOrd="0" destOrd="0" presId="urn:microsoft.com/office/officeart/2005/8/layout/hList2"/>
    <dgm:cxn modelId="{9DC12FE5-3E75-4662-A400-3185E6F9850A}" type="presParOf" srcId="{113E7B0A-7531-498A-AADD-341FC972BA77}" destId="{330BF2DD-7EF4-4FF8-B95D-83C63601A65B}" srcOrd="1" destOrd="0" presId="urn:microsoft.com/office/officeart/2005/8/layout/hList2"/>
    <dgm:cxn modelId="{DAF15A24-DFE1-4950-9F39-C486F0A5B0EB}" type="presParOf" srcId="{113E7B0A-7531-498A-AADD-341FC972BA77}" destId="{B7DC190C-D627-4C4E-9764-ECB2395226DF}" srcOrd="2" destOrd="0" presId="urn:microsoft.com/office/officeart/2005/8/layout/hList2"/>
    <dgm:cxn modelId="{6215C155-5D53-4EE3-9C22-2A1A9C95C40C}" type="presParOf" srcId="{4C6A71FE-D3BD-4651-A490-5229DBA0E3D8}" destId="{22B9FAF2-ED88-432B-BD6B-59503EA08352}" srcOrd="1" destOrd="0" presId="urn:microsoft.com/office/officeart/2005/8/layout/hList2"/>
    <dgm:cxn modelId="{BECB8A51-C74F-4880-ADC9-1B582A9DB4D5}" type="presParOf" srcId="{4C6A71FE-D3BD-4651-A490-5229DBA0E3D8}" destId="{D5415752-9E07-498C-8563-8F4749DC2F92}" srcOrd="2" destOrd="0" presId="urn:microsoft.com/office/officeart/2005/8/layout/hList2"/>
    <dgm:cxn modelId="{22C937BE-3B5E-4DAA-9E16-78AC519407AF}" type="presParOf" srcId="{D5415752-9E07-498C-8563-8F4749DC2F92}" destId="{890A153D-CFE7-4839-9058-079FCEB895E9}" srcOrd="0" destOrd="0" presId="urn:microsoft.com/office/officeart/2005/8/layout/hList2"/>
    <dgm:cxn modelId="{47580665-2DCA-48FE-8D00-CE873D2D80CD}" type="presParOf" srcId="{D5415752-9E07-498C-8563-8F4749DC2F92}" destId="{EA7E3683-6B30-46F6-8548-B2245DCA5B8C}" srcOrd="1" destOrd="0" presId="urn:microsoft.com/office/officeart/2005/8/layout/hList2"/>
    <dgm:cxn modelId="{D3524AA2-1BE6-4D5E-A5E2-945E53124215}" type="presParOf" srcId="{D5415752-9E07-498C-8563-8F4749DC2F92}" destId="{8180B73C-7AF2-46FD-B076-B925F8D03A42}" srcOrd="2" destOrd="0" presId="urn:microsoft.com/office/officeart/2005/8/layout/h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E8F4B3-A9CF-478E-AB6C-454B6DA5B86B}"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BF66198B-25D4-4CEB-AB86-10E607470544}">
      <dgm:prSet custT="1"/>
      <dgm:spPr/>
      <dgm:t>
        <a:bodyPr/>
        <a:lstStyle/>
        <a:p>
          <a:r>
            <a:rPr lang="en-US" sz="2800" dirty="0" smtClean="0">
              <a:solidFill>
                <a:srgbClr val="2C5188"/>
              </a:solidFill>
            </a:rPr>
            <a:t>Reduces paperwork</a:t>
          </a:r>
        </a:p>
      </dgm:t>
    </dgm:pt>
    <dgm:pt modelId="{E068CF8C-3C8D-4B6E-A169-326D6C7556F3}">
      <dgm:prSet custT="1"/>
      <dgm:spPr/>
      <dgm:t>
        <a:bodyPr/>
        <a:lstStyle/>
        <a:p>
          <a:r>
            <a:rPr lang="en-US" sz="2800" dirty="0" smtClean="0">
              <a:solidFill>
                <a:srgbClr val="2C5188"/>
              </a:solidFill>
            </a:rPr>
            <a:t>Saves administrative time</a:t>
          </a:r>
        </a:p>
      </dgm:t>
    </dgm:pt>
    <dgm:pt modelId="{4F3A89E3-01CA-42EF-AF1B-0BFFAA41794A}">
      <dgm:prSet custT="1"/>
      <dgm:spPr/>
      <dgm:t>
        <a:bodyPr/>
        <a:lstStyle/>
        <a:p>
          <a:r>
            <a:rPr lang="en-US" sz="2800" dirty="0" smtClean="0">
              <a:solidFill>
                <a:srgbClr val="2C5188"/>
              </a:solidFill>
            </a:rPr>
            <a:t>Quantity discounts</a:t>
          </a:r>
        </a:p>
      </dgm:t>
    </dgm:pt>
    <dgm:pt modelId="{9DA9FAD8-DFDB-4B40-AD30-9AC68F5D2096}">
      <dgm:prSet phldrT="[Text]" custT="1"/>
      <dgm:spPr/>
      <dgm:t>
        <a:bodyPr/>
        <a:lstStyle/>
        <a:p>
          <a:r>
            <a:rPr lang="en-US" sz="2800" dirty="0" smtClean="0">
              <a:solidFill>
                <a:srgbClr val="2C5188"/>
              </a:solidFill>
            </a:rPr>
            <a:t>Simplifies recurring needs</a:t>
          </a:r>
          <a:endParaRPr lang="en-US" sz="2800" dirty="0">
            <a:solidFill>
              <a:srgbClr val="2C5188"/>
            </a:solidFill>
          </a:endParaRPr>
        </a:p>
      </dgm:t>
    </dgm:pt>
    <dgm:pt modelId="{8F577392-8E7A-4221-BF96-D0B2CCA2C047}">
      <dgm:prSet phldrT="[Text]" custT="1"/>
      <dgm:spPr/>
      <dgm:t>
        <a:bodyPr/>
        <a:lstStyle/>
        <a:p>
          <a:r>
            <a:rPr lang="en-US" sz="2800" dirty="0" smtClean="0">
              <a:solidFill>
                <a:srgbClr val="2C5188"/>
              </a:solidFill>
            </a:rPr>
            <a:t>Benefits</a:t>
          </a:r>
          <a:endParaRPr lang="en-US" sz="2800" dirty="0">
            <a:solidFill>
              <a:srgbClr val="2C5188"/>
            </a:solidFill>
          </a:endParaRPr>
        </a:p>
      </dgm:t>
    </dgm:pt>
    <dgm:pt modelId="{B965C0D9-5CDE-4DEE-806A-6C1F836BF316}" type="sibTrans" cxnId="{12F050D6-C939-433C-BA84-C4769ED79212}">
      <dgm:prSet/>
      <dgm:spPr/>
      <dgm:t>
        <a:bodyPr/>
        <a:lstStyle/>
        <a:p>
          <a:endParaRPr lang="en-US"/>
        </a:p>
      </dgm:t>
    </dgm:pt>
    <dgm:pt modelId="{01A6E677-0E50-4CD0-BA57-7F8914AEE8D4}" type="parTrans" cxnId="{12F050D6-C939-433C-BA84-C4769ED79212}">
      <dgm:prSet/>
      <dgm:spPr/>
      <dgm:t>
        <a:bodyPr/>
        <a:lstStyle/>
        <a:p>
          <a:endParaRPr lang="en-US"/>
        </a:p>
      </dgm:t>
    </dgm:pt>
    <dgm:pt modelId="{AB774C77-DDDD-43C3-80C4-EE5391E87668}" type="sibTrans" cxnId="{59B7990E-8004-48D0-BADB-8A13D0DC0053}">
      <dgm:prSet/>
      <dgm:spPr/>
      <dgm:t>
        <a:bodyPr/>
        <a:lstStyle/>
        <a:p>
          <a:endParaRPr lang="en-US"/>
        </a:p>
      </dgm:t>
    </dgm:pt>
    <dgm:pt modelId="{8DF5D2C3-5353-4095-8038-C70A8E4E9BFD}" type="parTrans" cxnId="{59B7990E-8004-48D0-BADB-8A13D0DC0053}">
      <dgm:prSet/>
      <dgm:spPr/>
      <dgm:t>
        <a:bodyPr/>
        <a:lstStyle/>
        <a:p>
          <a:endParaRPr lang="en-US"/>
        </a:p>
      </dgm:t>
    </dgm:pt>
    <dgm:pt modelId="{60CA5C85-2AFC-409C-A34C-F414780107C2}" type="sibTrans" cxnId="{AFE72E8C-6935-499E-BE13-B62CAAD9E29A}">
      <dgm:prSet/>
      <dgm:spPr/>
      <dgm:t>
        <a:bodyPr/>
        <a:lstStyle/>
        <a:p>
          <a:endParaRPr lang="en-US"/>
        </a:p>
      </dgm:t>
    </dgm:pt>
    <dgm:pt modelId="{FC59C48C-759A-45DA-8CAA-166D8E56855E}" type="parTrans" cxnId="{AFE72E8C-6935-499E-BE13-B62CAAD9E29A}">
      <dgm:prSet/>
      <dgm:spPr/>
      <dgm:t>
        <a:bodyPr/>
        <a:lstStyle/>
        <a:p>
          <a:endParaRPr lang="en-US"/>
        </a:p>
      </dgm:t>
    </dgm:pt>
    <dgm:pt modelId="{7A1AA284-A96E-45BB-9030-B69C8509D862}" type="sibTrans" cxnId="{287F37F9-1B2A-47FD-81E2-7A9C71A4AA2D}">
      <dgm:prSet/>
      <dgm:spPr/>
      <dgm:t>
        <a:bodyPr/>
        <a:lstStyle/>
        <a:p>
          <a:endParaRPr lang="en-US"/>
        </a:p>
      </dgm:t>
    </dgm:pt>
    <dgm:pt modelId="{E25DAD00-68FC-4A7B-A45C-E13633EFE2CD}" type="parTrans" cxnId="{287F37F9-1B2A-47FD-81E2-7A9C71A4AA2D}">
      <dgm:prSet/>
      <dgm:spPr/>
      <dgm:t>
        <a:bodyPr/>
        <a:lstStyle/>
        <a:p>
          <a:endParaRPr lang="en-US"/>
        </a:p>
      </dgm:t>
    </dgm:pt>
    <dgm:pt modelId="{05616943-7AB9-46F4-A112-E83E68F11F11}" type="sibTrans" cxnId="{6F52CAFB-D0DC-4303-BF82-C1EAEBDC099F}">
      <dgm:prSet/>
      <dgm:spPr/>
      <dgm:t>
        <a:bodyPr/>
        <a:lstStyle/>
        <a:p>
          <a:endParaRPr lang="en-US"/>
        </a:p>
      </dgm:t>
    </dgm:pt>
    <dgm:pt modelId="{693968C3-C424-4FE3-BA18-071DF75D9D25}" type="parTrans" cxnId="{6F52CAFB-D0DC-4303-BF82-C1EAEBDC099F}">
      <dgm:prSet/>
      <dgm:spPr/>
      <dgm:t>
        <a:bodyPr/>
        <a:lstStyle/>
        <a:p>
          <a:endParaRPr lang="en-US"/>
        </a:p>
      </dgm:t>
    </dgm:pt>
    <dgm:pt modelId="{1F686732-D333-4BE3-8285-16088BC43B45}" type="pres">
      <dgm:prSet presAssocID="{DEE8F4B3-A9CF-478E-AB6C-454B6DA5B86B}" presName="compositeShape" presStyleCnt="0">
        <dgm:presLayoutVars>
          <dgm:chMax val="2"/>
          <dgm:dir/>
          <dgm:resizeHandles val="exact"/>
        </dgm:presLayoutVars>
      </dgm:prSet>
      <dgm:spPr/>
      <dgm:t>
        <a:bodyPr/>
        <a:lstStyle/>
        <a:p>
          <a:endParaRPr lang="en-US"/>
        </a:p>
      </dgm:t>
    </dgm:pt>
    <dgm:pt modelId="{A74A8440-8B0A-4857-A031-7F806FB7903A}" type="pres">
      <dgm:prSet presAssocID="{8F577392-8E7A-4221-BF96-D0B2CCA2C047}" presName="upArrow" presStyleLbl="node1" presStyleIdx="0" presStyleCnt="1"/>
      <dgm:spPr/>
    </dgm:pt>
    <dgm:pt modelId="{AC906536-0DD2-43C3-904E-7553C1819A93}" type="pres">
      <dgm:prSet presAssocID="{8F577392-8E7A-4221-BF96-D0B2CCA2C047}" presName="upArrowText" presStyleLbl="revTx" presStyleIdx="0" presStyleCnt="1">
        <dgm:presLayoutVars>
          <dgm:chMax val="0"/>
          <dgm:bulletEnabled val="1"/>
        </dgm:presLayoutVars>
      </dgm:prSet>
      <dgm:spPr/>
      <dgm:t>
        <a:bodyPr/>
        <a:lstStyle/>
        <a:p>
          <a:endParaRPr lang="en-US"/>
        </a:p>
      </dgm:t>
    </dgm:pt>
  </dgm:ptLst>
  <dgm:cxnLst>
    <dgm:cxn modelId="{3F7353BE-D662-4D22-B32E-23DC41F28A8B}" type="presOf" srcId="{BF66198B-25D4-4CEB-AB86-10E607470544}" destId="{AC906536-0DD2-43C3-904E-7553C1819A93}" srcOrd="0" destOrd="4" presId="urn:microsoft.com/office/officeart/2005/8/layout/arrow4"/>
    <dgm:cxn modelId="{F8E3A7C7-D2DF-46E4-A469-DC8065AE1293}" type="presOf" srcId="{8F577392-8E7A-4221-BF96-D0B2CCA2C047}" destId="{AC906536-0DD2-43C3-904E-7553C1819A93}" srcOrd="0" destOrd="0" presId="urn:microsoft.com/office/officeart/2005/8/layout/arrow4"/>
    <dgm:cxn modelId="{DE0CE75C-F5BE-42A2-9830-C9A2980995B4}" type="presOf" srcId="{9DA9FAD8-DFDB-4B40-AD30-9AC68F5D2096}" destId="{AC906536-0DD2-43C3-904E-7553C1819A93}" srcOrd="0" destOrd="1" presId="urn:microsoft.com/office/officeart/2005/8/layout/arrow4"/>
    <dgm:cxn modelId="{287F37F9-1B2A-47FD-81E2-7A9C71A4AA2D}" srcId="{8F577392-8E7A-4221-BF96-D0B2CCA2C047}" destId="{4F3A89E3-01CA-42EF-AF1B-0BFFAA41794A}" srcOrd="1" destOrd="0" parTransId="{E25DAD00-68FC-4A7B-A45C-E13633EFE2CD}" sibTransId="{7A1AA284-A96E-45BB-9030-B69C8509D862}"/>
    <dgm:cxn modelId="{6F52CAFB-D0DC-4303-BF82-C1EAEBDC099F}" srcId="{8F577392-8E7A-4221-BF96-D0B2CCA2C047}" destId="{9DA9FAD8-DFDB-4B40-AD30-9AC68F5D2096}" srcOrd="0" destOrd="0" parTransId="{693968C3-C424-4FE3-BA18-071DF75D9D25}" sibTransId="{05616943-7AB9-46F4-A112-E83E68F11F11}"/>
    <dgm:cxn modelId="{59B7990E-8004-48D0-BADB-8A13D0DC0053}" srcId="{8F577392-8E7A-4221-BF96-D0B2CCA2C047}" destId="{BF66198B-25D4-4CEB-AB86-10E607470544}" srcOrd="3" destOrd="0" parTransId="{8DF5D2C3-5353-4095-8038-C70A8E4E9BFD}" sibTransId="{AB774C77-DDDD-43C3-80C4-EE5391E87668}"/>
    <dgm:cxn modelId="{A8D6F067-252F-40B5-8E28-47D446A05DB0}" type="presOf" srcId="{4F3A89E3-01CA-42EF-AF1B-0BFFAA41794A}" destId="{AC906536-0DD2-43C3-904E-7553C1819A93}" srcOrd="0" destOrd="2" presId="urn:microsoft.com/office/officeart/2005/8/layout/arrow4"/>
    <dgm:cxn modelId="{039F500E-BE42-4499-8A4E-43DA26CE144F}" type="presOf" srcId="{DEE8F4B3-A9CF-478E-AB6C-454B6DA5B86B}" destId="{1F686732-D333-4BE3-8285-16088BC43B45}" srcOrd="0" destOrd="0" presId="urn:microsoft.com/office/officeart/2005/8/layout/arrow4"/>
    <dgm:cxn modelId="{12F050D6-C939-433C-BA84-C4769ED79212}" srcId="{DEE8F4B3-A9CF-478E-AB6C-454B6DA5B86B}" destId="{8F577392-8E7A-4221-BF96-D0B2CCA2C047}" srcOrd="0" destOrd="0" parTransId="{01A6E677-0E50-4CD0-BA57-7F8914AEE8D4}" sibTransId="{B965C0D9-5CDE-4DEE-806A-6C1F836BF316}"/>
    <dgm:cxn modelId="{C8B6D688-7E26-4D25-9C45-BD319D01AC3E}" type="presOf" srcId="{E068CF8C-3C8D-4B6E-A169-326D6C7556F3}" destId="{AC906536-0DD2-43C3-904E-7553C1819A93}" srcOrd="0" destOrd="3" presId="urn:microsoft.com/office/officeart/2005/8/layout/arrow4"/>
    <dgm:cxn modelId="{AFE72E8C-6935-499E-BE13-B62CAAD9E29A}" srcId="{8F577392-8E7A-4221-BF96-D0B2CCA2C047}" destId="{E068CF8C-3C8D-4B6E-A169-326D6C7556F3}" srcOrd="2" destOrd="0" parTransId="{FC59C48C-759A-45DA-8CAA-166D8E56855E}" sibTransId="{60CA5C85-2AFC-409C-A34C-F414780107C2}"/>
    <dgm:cxn modelId="{97658960-4630-4C13-A8BB-F952B76A9C1B}" type="presParOf" srcId="{1F686732-D333-4BE3-8285-16088BC43B45}" destId="{A74A8440-8B0A-4857-A031-7F806FB7903A}" srcOrd="0" destOrd="0" presId="urn:microsoft.com/office/officeart/2005/8/layout/arrow4"/>
    <dgm:cxn modelId="{9017106E-F78E-4276-8024-A0599E65C3F3}" type="presParOf" srcId="{1F686732-D333-4BE3-8285-16088BC43B45}" destId="{AC906536-0DD2-43C3-904E-7553C1819A93}" srcOrd="1" destOrd="0" presId="urn:microsoft.com/office/officeart/2005/8/layout/arrow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A078AE-30E8-46BA-AA94-3A9EEF53DE78}" type="datetimeFigureOut">
              <a:rPr lang="en-US" smtClean="0"/>
              <a:pPr/>
              <a:t>5/13/2013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BE7E73-E935-4EC3-9A82-DC6DD23DC4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fata.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prod.nais.nasa.gov/pub/fedproc/home.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vsc.gsa.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D16DE6-4F8B-4F03-8CBF-53D34814EF9F}" type="slidenum">
              <a:rPr lang="en-US"/>
              <a:pPr/>
              <a:t>1</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http://www.gsa.gov/portal/content/104176</a:t>
            </a:r>
          </a:p>
          <a:p>
            <a:endParaRPr lang="en-US" b="0" dirty="0" smtClean="0"/>
          </a:p>
          <a:p>
            <a:r>
              <a:rPr lang="en-US" b="0" dirty="0" smtClean="0"/>
              <a:t>Another website that has great tips</a:t>
            </a:r>
            <a:r>
              <a:rPr lang="en-US" b="0" baseline="0" dirty="0" smtClean="0"/>
              <a:t> on how to build your business development plan is the Office of Customer Accounts and Research’s (CARs) under the Marketing to the Federal Government link.  This section will provide different strategies and different ideas you might consider when creating your own plan. Always remember that you know your product or service better than anyone else; therefore, you should take the ideas provided but tailor them to fit your own .</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http://www.usa.gov/</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a:t>
            </a:r>
            <a:r>
              <a:rPr lang="en-US" baseline="0" dirty="0" smtClean="0"/>
              <a:t> you are setting up your game plan to market your contract you will want to visit the next two sites: USA.gov and US Government Manual.  This is where you will be able to find the different eligible users.</a:t>
            </a:r>
            <a:endParaRPr lang="en-US"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http://www.gpoaccess.gov/gmanual/index.html</a:t>
            </a:r>
          </a:p>
          <a:p>
            <a:endParaRPr lang="en-US" dirty="0" smtClean="0"/>
          </a:p>
          <a:p>
            <a:r>
              <a:rPr lang="en-US" dirty="0" smtClean="0"/>
              <a:t>Both of these sites will allow you to browse those agencies closest</a:t>
            </a:r>
            <a:r>
              <a:rPr lang="en-US" baseline="0" dirty="0" smtClean="0"/>
              <a:t> to you and those that may be interested in your product or service.  This way you can market to those agencies that fit your company.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Do be careful as you select your target customers, as one can very easily take this in two extremes.  When marketing to agencies you want to pick those that need your product or service.  This may take time to figure out, but it’s a probably not a good approach to market to everyone, as that will be an exhausting and large task to complete and could be </a:t>
            </a:r>
            <a:r>
              <a:rPr lang="en-US" b="0" u="none" baseline="0" dirty="0" smtClean="0"/>
              <a:t>waste of resources and money</a:t>
            </a:r>
            <a:r>
              <a:rPr lang="en-US" b="0" baseline="0" dirty="0" smtClean="0"/>
              <a:t>.  It’s best to </a:t>
            </a:r>
            <a:r>
              <a:rPr lang="en-US" b="0" u="none" baseline="0" dirty="0" smtClean="0"/>
              <a:t>be </a:t>
            </a:r>
            <a:r>
              <a:rPr lang="en-US" b="0" baseline="0" dirty="0" smtClean="0"/>
              <a:t>strategic and not waste your marketing efforts on a mass sector.</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Also remember not to pigeon hole yourself.  It is easy to feel that your product or service only works with one agency (which may be the case); however, always remember to look at the different agencies with fresh eyes every once in a while to make sure you are not leaving out any potential new customers.</a:t>
            </a:r>
            <a:endParaRPr lang="en-US" b="0" dirty="0" smtClean="0"/>
          </a:p>
          <a:p>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a:t>
            </a:r>
            <a:r>
              <a:rPr lang="en-US" baseline="0" dirty="0" smtClean="0"/>
              <a:t> you have a basic business development plan you should do some research to support that plan.</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https://ssq.gsa.gov/</a:t>
            </a:r>
          </a:p>
          <a:p>
            <a:endParaRPr lang="en-US" b="0" dirty="0" smtClean="0"/>
          </a:p>
          <a:p>
            <a:r>
              <a:rPr lang="en-US" b="0" baseline="0" dirty="0" smtClean="0"/>
              <a:t>Like any market you enter you should be doing as much research as possible and Schedule Sales Query may be a great starting point.</a:t>
            </a:r>
          </a:p>
          <a:p>
            <a:endParaRPr lang="en-US" b="0" baseline="0" dirty="0" smtClean="0"/>
          </a:p>
          <a:p>
            <a:r>
              <a:rPr lang="en-US" b="0" baseline="0" dirty="0" smtClean="0"/>
              <a:t>Regarding your own company:</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You can also do additional</a:t>
            </a:r>
            <a:r>
              <a:rPr lang="en-US" b="0" baseline="0" dirty="0" smtClean="0"/>
              <a:t>  </a:t>
            </a:r>
            <a:r>
              <a:rPr lang="en-US" b="0" dirty="0" smtClean="0"/>
              <a:t>research to see</a:t>
            </a:r>
            <a:r>
              <a:rPr lang="en-US" b="0" baseline="0" dirty="0" smtClean="0"/>
              <a:t> where your company may profit and have potential growth within the schedules program.  By using the Schedules Sales Query (SSQ) you can determine which Schedules and Special Item Numbers are doing well and which ones you may want to be a part of.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For your competition: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Schedule Sales Query allows you the ability to view sales completed by your competitor by their: Company (including all Schedule Contracts), Specific Schedule Contract, or Special Item Number</a:t>
            </a:r>
          </a:p>
          <a:p>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https://www.asap.gsa.gov/asap/welcome.do</a:t>
            </a:r>
          </a:p>
          <a:p>
            <a:endParaRPr lang="en-US" dirty="0" smtClean="0"/>
          </a:p>
          <a:p>
            <a:r>
              <a:rPr lang="en-US" dirty="0" smtClean="0"/>
              <a:t>Using other programs such as Advantage Spend Analysis</a:t>
            </a:r>
            <a:r>
              <a:rPr lang="en-US" baseline="0" dirty="0" smtClean="0"/>
              <a:t> Program (</a:t>
            </a:r>
            <a:r>
              <a:rPr lang="en-US" dirty="0" smtClean="0"/>
              <a:t>ASAP) will allow you to monitor</a:t>
            </a:r>
            <a:r>
              <a:rPr lang="en-US" baseline="0" dirty="0" smtClean="0"/>
              <a:t> as to whether adding products or reducing pricing would be an effective strategy for your company.</a:t>
            </a:r>
          </a:p>
          <a:p>
            <a:endParaRPr lang="en-US" baseline="0" dirty="0" smtClean="0"/>
          </a:p>
          <a:p>
            <a:r>
              <a:rPr lang="en-US" b="0" dirty="0" smtClean="0"/>
              <a:t>This program will allow you to run reports by</a:t>
            </a:r>
            <a:r>
              <a:rPr lang="en-US" b="0" baseline="0" dirty="0" smtClean="0"/>
              <a:t> contract number to see what ordering agencies are purchasing off of GSA Advantage. Note that this only includes GSA Advantage sales.</a:t>
            </a:r>
          </a:p>
          <a:p>
            <a:endParaRPr lang="en-US" b="0" baseline="0" dirty="0" smtClean="0"/>
          </a:p>
          <a:p>
            <a:r>
              <a:rPr lang="en-US" b="0" baseline="0" dirty="0" smtClean="0"/>
              <a:t>Example 1: You have a product on contract however you are </a:t>
            </a:r>
            <a:r>
              <a:rPr lang="en-US" b="0" u="none" baseline="0" dirty="0" smtClean="0"/>
              <a:t>not</a:t>
            </a:r>
            <a:r>
              <a:rPr lang="en-US" b="1" u="none" baseline="0" dirty="0" smtClean="0"/>
              <a:t> </a:t>
            </a:r>
            <a:r>
              <a:rPr lang="en-US" b="0" baseline="0" dirty="0" smtClean="0"/>
              <a:t>sure where your price fits amongst the competition:</a:t>
            </a:r>
          </a:p>
          <a:p>
            <a:pPr lvl="1">
              <a:buFont typeface="Arial" pitchFamily="34" charset="0"/>
              <a:buChar char="•"/>
            </a:pPr>
            <a:r>
              <a:rPr lang="en-US" b="0" baseline="0" dirty="0" smtClean="0"/>
              <a:t>Use ASAP to run data on the contractor who has the same product at the lowest price.  See if they are making a large amount of sales.  Also check the contractors that have the 2</a:t>
            </a:r>
            <a:r>
              <a:rPr lang="en-US" b="0" baseline="30000" dirty="0" smtClean="0"/>
              <a:t>nd</a:t>
            </a:r>
            <a:r>
              <a:rPr lang="en-US" b="0" baseline="0" dirty="0" smtClean="0"/>
              <a:t> to lowest or 3</a:t>
            </a:r>
            <a:r>
              <a:rPr lang="en-US" b="0" baseline="30000" dirty="0" smtClean="0"/>
              <a:t>rd</a:t>
            </a:r>
            <a:r>
              <a:rPr lang="en-US" b="0" baseline="0" dirty="0" smtClean="0"/>
              <a:t> to lowest price and if there is a large gap in sales between them.  From this you can decide whether or not it would be profitable to reduce your price to be more competitive.</a:t>
            </a:r>
          </a:p>
          <a:p>
            <a:pPr lvl="0">
              <a:buFont typeface="Arial" pitchFamily="34" charset="0"/>
              <a:buChar char="•"/>
            </a:pPr>
            <a:endParaRPr lang="en-US" b="0" baseline="0" dirty="0" smtClean="0"/>
          </a:p>
          <a:p>
            <a:pPr lvl="0">
              <a:buFont typeface="Arial" pitchFamily="34" charset="0"/>
              <a:buNone/>
            </a:pPr>
            <a:r>
              <a:rPr lang="en-US" b="0" baseline="0" dirty="0" smtClean="0"/>
              <a:t>Example 2: You are thinking of adding a new product:</a:t>
            </a:r>
          </a:p>
          <a:p>
            <a:pPr lvl="1">
              <a:buFont typeface="Arial" pitchFamily="34" charset="0"/>
              <a:buChar char="•"/>
            </a:pPr>
            <a:r>
              <a:rPr lang="en-US" b="0" baseline="0" dirty="0" smtClean="0"/>
              <a:t>Use ASAP to review contractors that are currently selling that same product.  You can now make a more informed decision regarding the adding of this new product and how you should price the item.</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https://www.fpds.gov</a:t>
            </a:r>
          </a:p>
          <a:p>
            <a:pPr eaLnBrk="1" hangingPunct="1"/>
            <a:endParaRPr lang="en-US" dirty="0" smtClean="0"/>
          </a:p>
          <a:p>
            <a:pPr eaLnBrk="1" hangingPunct="1"/>
            <a:r>
              <a:rPr lang="en-US" dirty="0" smtClean="0"/>
              <a:t>The Federal Procurement Data System, also known as FPDS, is the central repository of statistical information on federal contracting.  The system contains detailed information on contract actions over $25,000 and summary data on procurements of less than $25,000.  The FPDS system can identify who bought what, from whom, for how much, when and where.</a:t>
            </a:r>
          </a:p>
          <a:p>
            <a:pPr eaLnBrk="1" hangingPunct="1"/>
            <a:endParaRPr lang="en-US" dirty="0" smtClean="0"/>
          </a:p>
          <a:p>
            <a:r>
              <a:rPr lang="en-US" dirty="0" smtClean="0"/>
              <a:t>You can utilize the </a:t>
            </a:r>
            <a:r>
              <a:rPr lang="en-US" dirty="0" err="1" smtClean="0"/>
              <a:t>ezSearch</a:t>
            </a:r>
            <a:r>
              <a:rPr lang="en-US" dirty="0" smtClean="0"/>
              <a:t> function to find information</a:t>
            </a:r>
            <a:r>
              <a:rPr lang="en-US" baseline="0" dirty="0" smtClean="0"/>
              <a:t> by company name, contract number, or agency name/code.</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http://www.ffata.org</a:t>
            </a:r>
            <a:endParaRPr lang="en-US" dirty="0" smtClean="0"/>
          </a:p>
          <a:p>
            <a:endParaRPr lang="en-US" dirty="0" smtClean="0"/>
          </a:p>
          <a:p>
            <a:r>
              <a:rPr lang="en-US" dirty="0" smtClean="0"/>
              <a:t>A secondary website you can utilize is the Federal Funding Accountability and Transparency</a:t>
            </a:r>
            <a:r>
              <a:rPr lang="en-US" baseline="0" dirty="0" smtClean="0"/>
              <a:t> Act or FFATA website.  This provides the same information from FPDS with a search function that is a little bit more user friendly.</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http://usaspending.gov/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Federal Funding Accountability and Transparency Act of 2006 required that a single searchable website be created so that the spending of tax dollars could become more visible to the public. This is a site that combines data from FPDS and the Federal Assistance Award Data System (FAADS).  FAADS provides information about federal financial assistance such as grants, loans, insurance, and direct subsidies.  Just like FPDS you will be able to identify who bought what, from whom, for how much, when and where.  </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During the next slides we will focus on areas where </a:t>
            </a:r>
            <a:r>
              <a:rPr lang="en-US" b="0" u="none" dirty="0" smtClean="0"/>
              <a:t>you can </a:t>
            </a:r>
            <a:r>
              <a:rPr lang="en-US" b="0" dirty="0" smtClean="0"/>
              <a:t>start marketing your company. </a:t>
            </a:r>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AE0E92-460D-446F-9DEF-A337D8B77F3D}"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http://www.gsaelibrary.gsa.gov/ElibMain/home.do</a:t>
            </a:r>
          </a:p>
          <a:p>
            <a:endParaRPr lang="en-US" dirty="0" smtClean="0"/>
          </a:p>
          <a:p>
            <a:r>
              <a:rPr lang="en-US" dirty="0" err="1" smtClean="0"/>
              <a:t>eLibrary</a:t>
            </a:r>
            <a:r>
              <a:rPr lang="en-US" baseline="0" dirty="0" smtClean="0"/>
              <a:t> is one of the first places your company will advertise your GSA contract, (mainly as this is automatic once your contract is awarded).</a:t>
            </a:r>
          </a:p>
          <a:p>
            <a:endParaRPr lang="en-US" baseline="0" dirty="0" smtClean="0"/>
          </a:p>
          <a:p>
            <a:r>
              <a:rPr lang="en-US" b="0" baseline="0" dirty="0" smtClean="0"/>
              <a:t>Like customers you can also utilize </a:t>
            </a:r>
            <a:r>
              <a:rPr lang="en-US" b="0" baseline="0" dirty="0" err="1" smtClean="0"/>
              <a:t>eLibrary</a:t>
            </a:r>
            <a:r>
              <a:rPr lang="en-US" b="0" baseline="0" dirty="0" smtClean="0"/>
              <a:t> to assist with your success, such as researching other companies that have GSA contracts.  The data in </a:t>
            </a:r>
            <a:r>
              <a:rPr lang="en-US" b="0" baseline="0" dirty="0" err="1" smtClean="0"/>
              <a:t>eLibrary</a:t>
            </a:r>
            <a:r>
              <a:rPr lang="en-US" b="0" baseline="0" dirty="0" smtClean="0"/>
              <a:t> can be used to aid in the following efforts:</a:t>
            </a:r>
          </a:p>
          <a:p>
            <a:pPr lvl="1">
              <a:buFont typeface="Arial" pitchFamily="34" charset="0"/>
              <a:buChar char="•"/>
            </a:pPr>
            <a:r>
              <a:rPr lang="en-US" b="0" baseline="0" dirty="0" smtClean="0"/>
              <a:t>Researching competitors</a:t>
            </a:r>
          </a:p>
          <a:p>
            <a:pPr lvl="1">
              <a:buFont typeface="Arial" pitchFamily="34" charset="0"/>
              <a:buChar char="•"/>
            </a:pPr>
            <a:r>
              <a:rPr lang="en-US" b="0" baseline="0" dirty="0" smtClean="0"/>
              <a:t>Finding other contractors that may be compatible with your company where teaming arrangements are a possibility</a:t>
            </a:r>
          </a:p>
          <a:p>
            <a:pPr lvl="1">
              <a:buFont typeface="Arial" pitchFamily="34" charset="0"/>
              <a:buChar char="•"/>
            </a:pPr>
            <a:r>
              <a:rPr lang="en-US" b="0" baseline="0" dirty="0" smtClean="0"/>
              <a:t>Finding companies where you company could either subcontract to, or you can </a:t>
            </a:r>
            <a:r>
              <a:rPr lang="en-US" b="0" u="none" baseline="0" dirty="0" smtClean="0"/>
              <a:t>be </a:t>
            </a:r>
            <a:r>
              <a:rPr lang="en-US" b="0" baseline="0" dirty="0" smtClean="0"/>
              <a:t>utilize</a:t>
            </a:r>
            <a:r>
              <a:rPr lang="en-US" b="0" u="none" baseline="0" dirty="0" smtClean="0"/>
              <a:t>d</a:t>
            </a:r>
            <a:r>
              <a:rPr lang="en-US" b="0" baseline="0" dirty="0" smtClean="0"/>
              <a:t> as a subcontractor</a:t>
            </a:r>
          </a:p>
          <a:p>
            <a:pPr lvl="0">
              <a:buFont typeface="Arial" pitchFamily="34" charset="0"/>
              <a:buNone/>
            </a:pPr>
            <a:endParaRPr lang="en-US" b="0" baseline="0" dirty="0" smtClean="0"/>
          </a:p>
          <a:p>
            <a:pPr lvl="0">
              <a:buFont typeface="Arial" pitchFamily="34" charset="0"/>
              <a:buNone/>
            </a:pPr>
            <a:r>
              <a:rPr lang="en-US" b="0" baseline="0" dirty="0" smtClean="0"/>
              <a:t>You should continuously search your own company in </a:t>
            </a:r>
            <a:r>
              <a:rPr lang="en-US" b="0" baseline="0" dirty="0" err="1" smtClean="0"/>
              <a:t>eLibrary</a:t>
            </a:r>
            <a:r>
              <a:rPr lang="en-US" b="0" baseline="0" dirty="0" smtClean="0"/>
              <a:t> and ensure that the products and services you offer are properly being </a:t>
            </a:r>
            <a:r>
              <a:rPr lang="en-US" b="0" u="none" baseline="0" dirty="0" smtClean="0"/>
              <a:t>listed</a:t>
            </a:r>
            <a:r>
              <a:rPr lang="en-US" b="0" baseline="0" dirty="0" smtClean="0"/>
              <a:t> under the correct Schedule and SINs in order to make sure that your customers can easily find your offerings.  </a:t>
            </a:r>
          </a:p>
          <a:p>
            <a:pPr lvl="0">
              <a:buFont typeface="Arial" pitchFamily="34" charset="0"/>
              <a:buNone/>
            </a:pPr>
            <a:endParaRPr lang="en-US" b="0" baseline="0" dirty="0" smtClean="0"/>
          </a:p>
          <a:p>
            <a:pPr lvl="0">
              <a:buFont typeface="Arial" pitchFamily="34" charset="0"/>
              <a:buNone/>
            </a:pPr>
            <a:r>
              <a:rPr lang="en-US" b="0" baseline="0" dirty="0" smtClean="0"/>
              <a:t>If you are considering expanding into another schedule, this is also a great place to do research before negotiating a new GSA contract with your contracting officer.</a:t>
            </a:r>
          </a:p>
          <a:p>
            <a:pPr lvl="0">
              <a:buFont typeface="Arial" pitchFamily="34" charset="0"/>
              <a:buNone/>
            </a:pPr>
            <a:endParaRPr lang="en-US" b="0" baseline="0" dirty="0" smtClean="0"/>
          </a:p>
          <a:p>
            <a:pPr lvl="0">
              <a:buFont typeface="Arial"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an active contractor you should be consistently reviewing any website that displays your contact and contract information.  </a:t>
            </a:r>
            <a:r>
              <a:rPr lang="en-US" b="0" baseline="0" dirty="0" smtClean="0"/>
              <a:t>One of the first and easiest places that you market your company is under your </a:t>
            </a:r>
            <a:r>
              <a:rPr lang="en-US" b="0" baseline="0" dirty="0" err="1" smtClean="0"/>
              <a:t>eLibrary</a:t>
            </a:r>
            <a:r>
              <a:rPr lang="en-US" b="0" baseline="0" dirty="0" smtClean="0"/>
              <a:t> profile.  This is one of the many databases that ordering activities utilize to find information about your company.  Thus, you want to ensure that your contact and company information is correct.  This includes your applicable approved socio-economic status is displayed as Ordering Activities can now take advantage of Small Business Set Asides through the Schedules program.</a:t>
            </a:r>
          </a:p>
          <a:p>
            <a:endParaRPr lang="en-US" b="0" baseline="0" dirty="0" smtClean="0"/>
          </a:p>
          <a:p>
            <a:r>
              <a:rPr lang="en-US" b="0" baseline="0" dirty="0" smtClean="0"/>
              <a:t>This is also a good place to verify that links to your contract </a:t>
            </a:r>
            <a:r>
              <a:rPr lang="en-US" baseline="0" dirty="0" smtClean="0"/>
              <a:t>terms and conditions and pricelist accurate and up-to-date.</a:t>
            </a:r>
          </a:p>
          <a:p>
            <a:endParaRPr lang="en-US" baseline="0" dirty="0" smtClean="0"/>
          </a:p>
          <a:p>
            <a:r>
              <a:rPr lang="en-US" baseline="0" dirty="0" err="1" smtClean="0"/>
              <a:t>eLibrary</a:t>
            </a:r>
            <a:r>
              <a:rPr lang="en-US" baseline="0" dirty="0" smtClean="0"/>
              <a:t> also lists the Contracting Officer for your contract.</a:t>
            </a:r>
          </a:p>
          <a:p>
            <a:endParaRPr lang="en-US" baseline="0" dirty="0" smtClean="0"/>
          </a:p>
          <a:p>
            <a:r>
              <a:rPr lang="en-US" baseline="0" dirty="0" smtClean="0"/>
              <a:t>Finally, if your company information needs to be updated or corrected, utilize the link “(Vendors) How to change your company information”  on the top upper right hand corner of this webpage.  These steps include:</a:t>
            </a:r>
          </a:p>
          <a:p>
            <a:pPr marL="228600" indent="-228600">
              <a:buFont typeface="+mj-lt"/>
              <a:buAutoNum type="arabicPeriod"/>
            </a:pPr>
            <a:r>
              <a:rPr lang="en-US" baseline="0" dirty="0" smtClean="0"/>
              <a:t>Update your information on the Central Contractors Registration or CCR, (this may include updating your information with Dun and Bradstreet as well)</a:t>
            </a:r>
          </a:p>
          <a:p>
            <a:pPr marL="228600" indent="-228600">
              <a:buFont typeface="+mj-lt"/>
              <a:buAutoNum type="arabicPeriod"/>
            </a:pPr>
            <a:r>
              <a:rPr lang="en-US" baseline="0" dirty="0" smtClean="0"/>
              <a:t>Completing either a </a:t>
            </a:r>
            <a:r>
              <a:rPr lang="en-US" baseline="0" dirty="0" err="1" smtClean="0"/>
              <a:t>eModification</a:t>
            </a:r>
            <a:r>
              <a:rPr lang="en-US" baseline="0" dirty="0" smtClean="0"/>
              <a:t> or a Rapid Action Modification.</a:t>
            </a:r>
          </a:p>
          <a:p>
            <a:pPr marL="228600" indent="-228600">
              <a:buFont typeface="+mj-lt"/>
              <a:buNone/>
            </a:pPr>
            <a:endParaRPr lang="en-US" baseline="0" dirty="0" smtClean="0"/>
          </a:p>
          <a:p>
            <a:pPr marL="228600" indent="-228600">
              <a:buFont typeface="+mj-lt"/>
              <a:buNone/>
            </a:pPr>
            <a:r>
              <a:rPr lang="en-US" baseline="0" dirty="0" smtClean="0"/>
              <a:t>Complete instructions and links to information can be found in this link.</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https://www.gsaadvantage.gov/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are registered on GSA </a:t>
            </a:r>
            <a:r>
              <a:rPr lang="en-US" b="0" i="1" dirty="0" smtClean="0"/>
              <a:t>Advantage!</a:t>
            </a:r>
            <a:r>
              <a:rPr lang="en-US" b="0" i="1" dirty="0" smtClean="0">
                <a:cs typeface="Arial" charset="0"/>
              </a:rPr>
              <a:t>®,</a:t>
            </a:r>
            <a:r>
              <a:rPr lang="en-US" b="0" dirty="0" smtClean="0"/>
              <a:t> you are providing thousands of potential buyers access to your products and services.  When you create your electronic pricelist, be sure to provide a link to your company’s website.  It may be a good idea to also create a new link on your website dedicated entirely to your GSA Schedule contract.  </a:t>
            </a:r>
          </a:p>
          <a:p>
            <a:endParaRPr lang="en-US" b="0" dirty="0" smtClean="0"/>
          </a:p>
          <a:p>
            <a:r>
              <a:rPr lang="en-US" b="0" dirty="0" smtClean="0"/>
              <a:t>Also,</a:t>
            </a:r>
            <a:r>
              <a:rPr lang="en-US" b="0" baseline="0" dirty="0" smtClean="0"/>
              <a:t> ask yourselves these questions as you market your offerings to potential customers:</a:t>
            </a:r>
          </a:p>
          <a:p>
            <a:endParaRPr lang="en-US" baseline="0" dirty="0" smtClean="0"/>
          </a:p>
          <a:p>
            <a:pPr marL="228600" indent="-228600">
              <a:buFont typeface="+mj-lt"/>
              <a:buAutoNum type="arabicPeriod"/>
            </a:pPr>
            <a:r>
              <a:rPr lang="en-US" dirty="0" smtClean="0"/>
              <a:t>Can you</a:t>
            </a:r>
            <a:r>
              <a:rPr lang="en-US" baseline="0" dirty="0" smtClean="0"/>
              <a:t> find yourself and your pricelist on GSA Advantage?  </a:t>
            </a:r>
          </a:p>
          <a:p>
            <a:pPr marL="228600" indent="-228600">
              <a:buFont typeface="+mj-lt"/>
              <a:buAutoNum type="arabicPeriod"/>
            </a:pPr>
            <a:r>
              <a:rPr lang="en-US" baseline="0" dirty="0" smtClean="0"/>
              <a:t>Are you utilizing any special programs and finding when you are applicable to advertise to other government agencies that may not be within the Federal Government?</a:t>
            </a:r>
          </a:p>
          <a:p>
            <a:pPr marL="685800" lvl="1" indent="-228600">
              <a:buFont typeface="+mj-lt"/>
              <a:buAutoNum type="arabicPeriod"/>
            </a:pPr>
            <a:r>
              <a:rPr lang="en-US" baseline="0" dirty="0" smtClean="0"/>
              <a:t>State and Local Programs</a:t>
            </a:r>
          </a:p>
          <a:p>
            <a:pPr marL="685800" lvl="1" indent="-228600">
              <a:buFont typeface="+mj-lt"/>
              <a:buAutoNum type="arabicPeriod"/>
            </a:pPr>
            <a:r>
              <a:rPr lang="en-US" baseline="0" dirty="0" smtClean="0"/>
              <a:t>Disaster Recovery</a:t>
            </a:r>
          </a:p>
          <a:p>
            <a:pPr marL="685800" lvl="1" indent="-228600">
              <a:buFont typeface="+mj-lt"/>
              <a:buAutoNum type="arabicPeriod"/>
            </a:pPr>
            <a:r>
              <a:rPr lang="en-US" baseline="0" dirty="0" smtClean="0"/>
              <a:t>1122 Program</a:t>
            </a:r>
          </a:p>
          <a:p>
            <a:pPr marL="685800" lvl="1" indent="-228600">
              <a:buFont typeface="+mj-lt"/>
              <a:buAutoNum type="arabicPeriod"/>
            </a:pPr>
            <a:r>
              <a:rPr lang="en-US" baseline="0" dirty="0" smtClean="0"/>
              <a:t>Cooperative Purchasing</a:t>
            </a:r>
          </a:p>
        </p:txBody>
      </p:sp>
      <p:sp>
        <p:nvSpPr>
          <p:cNvPr id="4" name="Slide Number Placeholder 3"/>
          <p:cNvSpPr>
            <a:spLocks noGrp="1"/>
          </p:cNvSpPr>
          <p:nvPr>
            <p:ph type="sldNum" sz="quarter" idx="10"/>
          </p:nvPr>
        </p:nvSpPr>
        <p:spPr/>
        <p:txBody>
          <a:bodyPr/>
          <a:lstStyle/>
          <a:p>
            <a:fld id="{AFBE7E73-E935-4EC3-9A82-DC6DD23DC46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It’s also a good idea to use photos and graphics to represent the products and services that you’re offering.  The number one customer complaint about GSA </a:t>
            </a:r>
            <a:r>
              <a:rPr lang="en-US" i="1" dirty="0" smtClean="0"/>
              <a:t>Advantage!</a:t>
            </a:r>
            <a:r>
              <a:rPr lang="en-US" i="1" dirty="0" smtClean="0">
                <a:cs typeface="Arial" charset="0"/>
              </a:rPr>
              <a:t>®</a:t>
            </a:r>
            <a:r>
              <a:rPr lang="en-US" dirty="0" smtClean="0"/>
              <a:t> in our surveys is the lack of pictures.  Be specific in describing your offerings to set yourself apart from the competition, but be careful to use generic terminology that your potential customers may use in their searches.  </a:t>
            </a:r>
          </a:p>
          <a:p>
            <a:pPr eaLnBrk="1" hangingPunct="1"/>
            <a:endParaRPr lang="en-US" dirty="0" smtClean="0"/>
          </a:p>
          <a:p>
            <a:pPr eaLnBrk="1" hangingPunct="1"/>
            <a:r>
              <a:rPr lang="en-US" dirty="0" smtClean="0"/>
              <a:t>To be on the safe</a:t>
            </a:r>
            <a:r>
              <a:rPr lang="en-US" baseline="0" dirty="0" smtClean="0"/>
              <a:t> side y</a:t>
            </a:r>
            <a:r>
              <a:rPr lang="en-US" dirty="0" smtClean="0"/>
              <a:t>our pricelist should:</a:t>
            </a:r>
          </a:p>
          <a:p>
            <a:pPr marL="228600" indent="-228600" eaLnBrk="1" hangingPunct="1">
              <a:buFont typeface="+mj-lt"/>
              <a:buAutoNum type="arabicPeriod"/>
            </a:pPr>
            <a:r>
              <a:rPr lang="en-US" dirty="0" smtClean="0"/>
              <a:t>Identify</a:t>
            </a:r>
            <a:r>
              <a:rPr lang="en-US" baseline="0" dirty="0" smtClean="0"/>
              <a:t> your product or service correctly</a:t>
            </a:r>
          </a:p>
          <a:p>
            <a:pPr marL="228600" indent="-228600" eaLnBrk="1" hangingPunct="1">
              <a:buFont typeface="+mj-lt"/>
              <a:buAutoNum type="arabicPeriod"/>
            </a:pPr>
            <a:r>
              <a:rPr lang="en-US" baseline="0" dirty="0" smtClean="0"/>
              <a:t>Include a picture if a product</a:t>
            </a:r>
          </a:p>
          <a:p>
            <a:pPr marL="228600" indent="-228600" eaLnBrk="1" hangingPunct="1">
              <a:buFont typeface="+mj-lt"/>
              <a:buAutoNum type="arabicPeriod"/>
            </a:pPr>
            <a:r>
              <a:rPr lang="en-US" baseline="0" dirty="0" smtClean="0"/>
              <a:t>Demonstrate special features such as “Green” Products or if items are on sale</a:t>
            </a:r>
          </a:p>
          <a:p>
            <a:pPr marL="228600" indent="-228600" eaLnBrk="1" hangingPunct="1">
              <a:buFont typeface="+mj-lt"/>
              <a:buAutoNum type="arabicPeriod"/>
            </a:pPr>
            <a:r>
              <a:rPr lang="en-US" baseline="0" dirty="0" smtClean="0"/>
              <a:t>Show procurement programs you participate such as: Blanket Purchase Agreements, and State and Local options.</a:t>
            </a:r>
            <a:endParaRPr lang="en-US" dirty="0" smtClean="0"/>
          </a:p>
          <a:p>
            <a:pPr eaLnBrk="1" hangingPunct="1"/>
            <a:endParaRPr lang="en-US" dirty="0" smtClean="0"/>
          </a:p>
          <a:p>
            <a:pPr eaLnBrk="1" hangingPunct="1"/>
            <a:r>
              <a:rPr lang="en-US" dirty="0" smtClean="0"/>
              <a:t>Like </a:t>
            </a:r>
            <a:r>
              <a:rPr lang="en-US" dirty="0" err="1" smtClean="0"/>
              <a:t>eLibrary</a:t>
            </a:r>
            <a:r>
              <a:rPr lang="en-US" dirty="0" smtClean="0"/>
              <a:t>, you should review your GSA </a:t>
            </a:r>
            <a:r>
              <a:rPr lang="en-US" i="1" dirty="0" smtClean="0"/>
              <a:t>Advantage!</a:t>
            </a:r>
            <a:r>
              <a:rPr lang="en-US" i="1" dirty="0" smtClean="0">
                <a:cs typeface="Arial" charset="0"/>
              </a:rPr>
              <a:t>®</a:t>
            </a:r>
            <a:r>
              <a:rPr lang="en-US" dirty="0" smtClean="0"/>
              <a:t> presence regularly to make sure all of your product and/or service information is correct and that any links included in your GSA </a:t>
            </a:r>
            <a:r>
              <a:rPr lang="en-US" i="1" dirty="0" smtClean="0"/>
              <a:t>Advantage!</a:t>
            </a:r>
            <a:r>
              <a:rPr lang="en-US" i="1" dirty="0" smtClean="0">
                <a:cs typeface="Arial" charset="0"/>
              </a:rPr>
              <a:t>®</a:t>
            </a:r>
            <a:r>
              <a:rPr lang="en-US" dirty="0" smtClean="0"/>
              <a:t> file take the customers to the right place.  Remember, many federal customers use GSA </a:t>
            </a:r>
            <a:r>
              <a:rPr lang="en-US" i="1" dirty="0" smtClean="0"/>
              <a:t>Advantage!</a:t>
            </a:r>
            <a:r>
              <a:rPr lang="en-US" i="1" dirty="0" smtClean="0">
                <a:cs typeface="Arial" charset="0"/>
              </a:rPr>
              <a:t>®</a:t>
            </a:r>
            <a:r>
              <a:rPr lang="en-US" dirty="0" smtClean="0"/>
              <a:t> as a research tool to identify potential sources. Keeping your GSA </a:t>
            </a:r>
            <a:r>
              <a:rPr lang="en-US" i="1" dirty="0" smtClean="0"/>
              <a:t>Advantage!</a:t>
            </a:r>
            <a:r>
              <a:rPr lang="en-US" i="1" dirty="0" smtClean="0">
                <a:cs typeface="Arial" charset="0"/>
              </a:rPr>
              <a:t>®</a:t>
            </a:r>
            <a:r>
              <a:rPr lang="en-US" dirty="0" smtClean="0"/>
              <a:t> information current and attractive is more than just a contractual requirement, it’s good marketing!</a:t>
            </a:r>
          </a:p>
          <a:p>
            <a:pPr lvl="0">
              <a:buFont typeface="Arial" pitchFamily="34" charset="0"/>
              <a:buNone/>
            </a:pPr>
            <a:endParaRPr lang="en-US" baseline="0" dirty="0" smtClean="0"/>
          </a:p>
          <a:p>
            <a:pPr>
              <a:buFont typeface="Arial" pitchFamily="34" charset="0"/>
              <a:buNone/>
            </a:pPr>
            <a:endParaRPr lang="en-US" baseline="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https://dod-emall.dla.mil</a:t>
            </a:r>
          </a:p>
          <a:p>
            <a:endParaRPr lang="en-US" dirty="0" smtClean="0"/>
          </a:p>
          <a:p>
            <a:r>
              <a:rPr lang="en-US" dirty="0" smtClean="0"/>
              <a:t>The</a:t>
            </a:r>
            <a:r>
              <a:rPr lang="en-US" baseline="0" dirty="0" smtClean="0"/>
              <a:t> Department of </a:t>
            </a:r>
            <a:r>
              <a:rPr lang="en-US" b="0" baseline="0" dirty="0" smtClean="0"/>
              <a:t>Defense also </a:t>
            </a:r>
            <a:r>
              <a:rPr lang="en-US" baseline="0" dirty="0" smtClean="0"/>
              <a:t>has a database similar to our GSA </a:t>
            </a:r>
            <a:r>
              <a:rPr lang="en-US" i="1" baseline="0" dirty="0" smtClean="0"/>
              <a:t>Advantage!</a:t>
            </a:r>
            <a:r>
              <a:rPr lang="en-US" baseline="0" dirty="0" smtClean="0"/>
              <a:t>®.  Once you have been awarded a Schedules contract and have an approved pricelist in GSA </a:t>
            </a:r>
            <a:r>
              <a:rPr lang="en-US" i="1" baseline="0" dirty="0" smtClean="0"/>
              <a:t>Advantage!</a:t>
            </a:r>
            <a:r>
              <a:rPr lang="en-US" baseline="0" dirty="0" smtClean="0"/>
              <a:t>® you can contact the Department of Defense’s EMALL and start the process to upload your pricelist there as well.</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http://www.gsa.gov/logos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GSA Schedule contractor, you are encouraged to add GSA logos to your Schedule literature and website to help federal customers identify you as a GSA Schedule contract holder.  The GSA logos are available for download.  Just remember, you may not use the logo to represent that your product or service is preferred by the government.</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http://www.gsa.gov/cta</a:t>
            </a:r>
          </a:p>
          <a:p>
            <a:pPr eaLnBrk="1" hangingPunct="1"/>
            <a:endParaRPr lang="en-US" dirty="0" smtClean="0"/>
          </a:p>
          <a:p>
            <a:pPr eaLnBrk="1" hangingPunct="1"/>
            <a:r>
              <a:rPr lang="en-US" dirty="0" smtClean="0"/>
              <a:t>Let’s assume that you’re considering a contractor team arrangement.  Let’s discuss the benefits:</a:t>
            </a:r>
          </a:p>
          <a:p>
            <a:pPr eaLnBrk="1" hangingPunct="1"/>
            <a:endParaRPr lang="en-US" dirty="0" smtClean="0"/>
          </a:p>
          <a:p>
            <a:pPr eaLnBrk="1" hangingPunct="1"/>
            <a:r>
              <a:rPr lang="en-US" dirty="0" smtClean="0"/>
              <a:t>Contractor team arrangements provide the customer a total one stop solution by combining contractors’ complementary capabilities, while at the same time retaining the ability to focus on your own core areas of expertise. Unlike Subcontracting</a:t>
            </a:r>
            <a:r>
              <a:rPr lang="en-US" b="1" dirty="0" smtClean="0"/>
              <a:t>,</a:t>
            </a:r>
            <a:r>
              <a:rPr lang="en-US" dirty="0" smtClean="0"/>
              <a:t>  all team members have ownership over the purchase order. Contractor team arrangements also give you a competitive edge, expand and enhance your visibility and allow you to share the risks and rewards with your fellow team members. </a:t>
            </a:r>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Contract</a:t>
            </a:r>
            <a:r>
              <a:rPr lang="en-US" b="0" dirty="0" smtClean="0"/>
              <a:t>or </a:t>
            </a:r>
            <a:r>
              <a:rPr lang="en-US" dirty="0" smtClean="0"/>
              <a:t>Team Arrangements</a:t>
            </a:r>
            <a:r>
              <a:rPr lang="en-US" baseline="0" dirty="0" smtClean="0"/>
              <a:t>  or CTAs are different from a subcontracting relationship for many reasons.  The overarching rationale is u</a:t>
            </a:r>
            <a:r>
              <a:rPr lang="en-US" dirty="0" smtClean="0"/>
              <a:t>nlike subcontracting</a:t>
            </a:r>
            <a:r>
              <a:rPr lang="en-US" b="1" dirty="0" smtClean="0"/>
              <a:t>,</a:t>
            </a:r>
            <a:r>
              <a:rPr lang="en-US" dirty="0" smtClean="0"/>
              <a:t>  all team members have ownership over the purchase order. </a:t>
            </a:r>
          </a:p>
          <a:p>
            <a:endParaRPr lang="en-US" dirty="0" smtClean="0"/>
          </a:p>
          <a:p>
            <a:pPr eaLnBrk="1" hangingPunct="1"/>
            <a:r>
              <a:rPr lang="en-US" dirty="0" smtClean="0"/>
              <a:t>Let’s assume that a potential customer has approached you with a quotation or proposal that requires products or services that are not covered under your contract, or that are you are unable to provide the total solution that the customer is seeking.  In the past you may have decided not to submit a quote or proposal. </a:t>
            </a:r>
          </a:p>
          <a:p>
            <a:pPr eaLnBrk="1" hangingPunct="1"/>
            <a:endParaRPr lang="en-US" dirty="0" smtClean="0"/>
          </a:p>
          <a:p>
            <a:pPr eaLnBrk="1" hangingPunct="1"/>
            <a:r>
              <a:rPr lang="en-US" b="0" dirty="0" smtClean="0"/>
              <a:t>Contractor Team Arrangements</a:t>
            </a:r>
            <a:r>
              <a:rPr lang="en-US" i="1" dirty="0" smtClean="0"/>
              <a:t>,</a:t>
            </a:r>
            <a:r>
              <a:rPr lang="en-US" dirty="0" smtClean="0"/>
              <a:t> could be an alternative.  A CTA is simply two or more Schedule contract holders joining together in order to provide the customer with a total one stop solution.  Contractor Team</a:t>
            </a:r>
            <a:r>
              <a:rPr lang="en-US" b="0" dirty="0" smtClean="0"/>
              <a:t> Arrangements </a:t>
            </a:r>
            <a:r>
              <a:rPr lang="en-US" dirty="0" smtClean="0"/>
              <a:t>can apply to several services or product lines within the same Schedule, or can be combined across two or more GSA Schedules.  </a:t>
            </a:r>
          </a:p>
          <a:p>
            <a:pPr eaLnBrk="1" hangingPunct="1"/>
            <a:endParaRPr lang="en-US" dirty="0" smtClean="0"/>
          </a:p>
          <a:p>
            <a:pPr eaLnBrk="1" hangingPunct="1"/>
            <a:r>
              <a:rPr lang="en-US" dirty="0" smtClean="0"/>
              <a:t>Under GSA Federal Supply Schedule Contractor Team Arrangements, each team member has a GSA Schedule contract. Each team member uses their own awarded prices for services and products already on their respective GSA Schedule contracts.  </a:t>
            </a:r>
          </a:p>
          <a:p>
            <a:pPr eaLnBrk="1" hangingPunct="1"/>
            <a:endParaRPr lang="en-US" dirty="0" smtClean="0"/>
          </a:p>
          <a:p>
            <a:pPr eaLnBrk="1" hangingPunct="1"/>
            <a:r>
              <a:rPr lang="en-US" dirty="0" smtClean="0"/>
              <a:t>Contractor Team </a:t>
            </a:r>
            <a:r>
              <a:rPr lang="en-US" b="0" dirty="0" smtClean="0"/>
              <a:t>A</a:t>
            </a:r>
            <a:r>
              <a:rPr lang="en-US" dirty="0" smtClean="0"/>
              <a:t>rrangements should not be confused with subcontracting for a prime contractor. For example, each team member under a CTA must have a GSA Schedule contract, however, with a prime/subcontract arrangement, only the prime has to have a GSA Schedule contract. Another difference between a CTA  and a prime/sub occurs when reporting sales and remitting the IFF.  When Contractor Team Arrangements are used, each Schedule contractor reports their portion of sales and remits their portion of the IFF.  When Prime Contractor/Subcontractor arrangements are used, the prime reports the entire sale and remits the IFF.  Also, keep in mind that subcontractors do not have a direct role with the government customer, they are simply performing work on the primer contractors behalf.</a:t>
            </a:r>
          </a:p>
          <a:p>
            <a:pPr eaLnBrk="1" hangingPunct="1"/>
            <a:endParaRPr lang="en-US" dirty="0" smtClean="0"/>
          </a:p>
          <a:p>
            <a:pPr eaLnBrk="1" hangingPunct="1"/>
            <a:r>
              <a:rPr lang="en-US" dirty="0" smtClean="0"/>
              <a:t>To find a detailed explanation of the differences between Contractor Team Arrangements and traditional subcontracting, review the FAQs at www.gsa.gov/cta.  </a:t>
            </a:r>
          </a:p>
          <a:p>
            <a:endParaRPr lang="en-US" b="1"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http://www.gsa.gov/bpa</a:t>
            </a:r>
            <a:br>
              <a:rPr lang="en-US" dirty="0" smtClean="0"/>
            </a:br>
            <a:endParaRPr lang="en-US" dirty="0" smtClean="0"/>
          </a:p>
          <a:p>
            <a:pPr eaLnBrk="1" hangingPunct="1"/>
            <a:r>
              <a:rPr lang="en-US" dirty="0" smtClean="0"/>
              <a:t>Every GSA Schedule contract has a section within it that discusses the use of Blanket Purchase Agreements or BPAs.  BPAs are effectively charge accounts that are established by ordering activities with one or more Schedule contract holders. A BPA is used when a government customer needs or anticipates the need to make repeat purchases and wishes to avoid issuing a new Request For Quotes every time the need arises.  </a:t>
            </a:r>
          </a:p>
          <a:p>
            <a:pPr eaLnBrk="1" hangingPunct="1"/>
            <a:endParaRPr lang="en-US" dirty="0" smtClean="0"/>
          </a:p>
          <a:p>
            <a:pPr eaLnBrk="1" hangingPunct="1"/>
            <a:r>
              <a:rPr lang="en-US" dirty="0" smtClean="0"/>
              <a:t>It allows the customer to consider long term volume sales, while permitting the negotiation of additional discounts.  A BPA saves you and the government customer administration costs and reduces the paperwork involved in issuing individual orders.  In some situations multiple BPAs are awarded for similar products or services – when an opportunity arises, those BPA holders are allowed to compete against each other for the procurement. </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A06E71EF-A6EE-45BB-B495-A5A0CC4B1D7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Next, we are going to discuss</a:t>
            </a:r>
            <a:r>
              <a:rPr lang="en-US" b="0" baseline="0" dirty="0" smtClean="0"/>
              <a:t> the various educational opportunities available through training events, expos, and the GSA Interact online community.</a:t>
            </a:r>
            <a:endParaRPr lang="en-US" b="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Entering</a:t>
            </a:r>
            <a:r>
              <a:rPr lang="en-US" baseline="0" dirty="0" smtClean="0"/>
              <a:t> the federal market place can be a daunting task for any company no matter what the size.  During this course we hope to provide each of you a basis of where to start and where to find more information.  </a:t>
            </a:r>
            <a:endParaRPr lang="en-US" b="0" baseline="0" dirty="0" smtClean="0"/>
          </a:p>
          <a:p>
            <a:endParaRPr lang="en-US" b="0" baseline="0" dirty="0" smtClean="0"/>
          </a:p>
          <a:p>
            <a:r>
              <a:rPr lang="en-US" b="0" baseline="0" dirty="0" smtClean="0"/>
              <a:t>The government marketplace is like any other new marketplace this requires a business development plan.  This should include reviewing your company and it’s fit within the government.  You will determine this by doing some research.  After your research is completed and you have a basic plan you can start your marketing basics.  Throughout this process and the life of your Schedules contract seek education to further your knowledge of the program itself and to stay current.  Once up and going you should utilize places which may provide opportunities.  Finally we will review a few extra websites that may help you along your way.</a:t>
            </a:r>
          </a:p>
          <a:p>
            <a:endParaRPr lang="en-US" baseline="0" dirty="0" smtClean="0"/>
          </a:p>
          <a:p>
            <a:r>
              <a:rPr lang="en-US" baseline="0" dirty="0" smtClean="0"/>
              <a:t>Let’s get started.</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http://www.gsa.gov/portal/category/27104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GSA hosts, exhibits, sponsors, and coordinates conferences and expos during the year.  You may wish to attend some of these, so be sure to take a look and check back periodically</a:t>
            </a:r>
            <a:r>
              <a:rPr lang="en-US" baseline="0" dirty="0" smtClean="0"/>
              <a:t> for new training opportunities that may become available.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find training events</a:t>
            </a:r>
            <a:r>
              <a:rPr lang="en-US" baseline="0" dirty="0" smtClean="0"/>
              <a:t> that are either local, webinar form, or otherwise you can click on the link “For Vendors with Government Contracts</a:t>
            </a:r>
            <a:r>
              <a:rPr lang="en-US" b="0" baseline="0" dirty="0" smtClean="0"/>
              <a:t>” to review additional training resources available.</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http://www.gsa.gov/portal/event/audience/1170/future</a:t>
            </a:r>
          </a:p>
          <a:p>
            <a:endParaRPr lang="en-US" dirty="0" smtClean="0"/>
          </a:p>
          <a:p>
            <a:r>
              <a:rPr lang="en-US" dirty="0" smtClean="0"/>
              <a:t>The following link titled “For</a:t>
            </a:r>
            <a:r>
              <a:rPr lang="en-US" baseline="0" dirty="0" smtClean="0"/>
              <a:t> Vendors with Government Contracts Events” </a:t>
            </a:r>
            <a:r>
              <a:rPr lang="en-US" b="0" baseline="0" dirty="0" smtClean="0"/>
              <a:t>will show you the upcoming training opportunities available and the location of these events.</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http://www.expo.gsa.gov/</a:t>
            </a:r>
          </a:p>
          <a:p>
            <a:endParaRPr lang="en-US" dirty="0" smtClean="0"/>
          </a:p>
          <a:p>
            <a:r>
              <a:rPr lang="en-US" dirty="0" smtClean="0"/>
              <a:t>The</a:t>
            </a:r>
            <a:r>
              <a:rPr lang="en-US" baseline="0" dirty="0" smtClean="0"/>
              <a:t> General Services Administration </a:t>
            </a:r>
            <a:r>
              <a:rPr lang="en-US" b="0" baseline="0" dirty="0" smtClean="0"/>
              <a:t>also</a:t>
            </a:r>
            <a:r>
              <a:rPr lang="en-US" baseline="0" dirty="0" smtClean="0"/>
              <a:t> has an annual Expo that all existing and potential contractors can attend.</a:t>
            </a:r>
          </a:p>
          <a:p>
            <a:endParaRPr lang="en-US" baseline="0" dirty="0" smtClean="0"/>
          </a:p>
          <a:p>
            <a:r>
              <a:rPr lang="en-US" baseline="0" dirty="0" smtClean="0"/>
              <a:t>The Expo provides educational courses regarding working with the General Services Administration and also allows existing contractors the ability to interact with other contractors either on the exposition floor through a booth or via the different classes.</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http://interact.gsa.gov/</a:t>
            </a:r>
          </a:p>
          <a:p>
            <a:endParaRPr lang="en-US" dirty="0" smtClean="0"/>
          </a:p>
          <a:p>
            <a:r>
              <a:rPr lang="en-US" dirty="0" smtClean="0"/>
              <a:t>Interact is an open</a:t>
            </a:r>
            <a:r>
              <a:rPr lang="en-US" baseline="0" dirty="0" smtClean="0"/>
              <a:t> collaborative community for connecting, communicating, learning and engaging across GSA topics.</a:t>
            </a:r>
          </a:p>
          <a:p>
            <a:endParaRPr lang="en-US" baseline="0" dirty="0" smtClean="0"/>
          </a:p>
          <a:p>
            <a:r>
              <a:rPr lang="en-US" dirty="0" smtClean="0"/>
              <a:t>This website provides</a:t>
            </a:r>
            <a:r>
              <a:rPr lang="en-US" baseline="0" dirty="0" smtClean="0"/>
              <a:t> multiple training opportunities and provides a platform for communication between other contractors, as well as General Services Administration contracting personnel.  </a:t>
            </a:r>
          </a:p>
          <a:p>
            <a:endParaRPr lang="en-US" baseline="0" dirty="0" smtClean="0"/>
          </a:p>
          <a:p>
            <a:r>
              <a:rPr lang="en-US" b="0" baseline="0" dirty="0" smtClean="0"/>
              <a:t>One group you may want to join or at least review in some detail is the “Schedules Contractor Success – Marketing Matters” group. </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you click on this link it will take you to the group page where you can view free videos about marketing to the Federal Government.  There are also discussion boards that you can participate in with other companies in your same situation </a:t>
            </a:r>
            <a:r>
              <a:rPr lang="en-US" b="0" baseline="0" dirty="0" smtClean="0"/>
              <a:t>and share ideas.</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few slides we will review some of the Request for Quote tools and websites</a:t>
            </a:r>
            <a:r>
              <a:rPr lang="en-US" baseline="0" dirty="0" smtClean="0"/>
              <a:t> where you can find different opportunities.</a:t>
            </a:r>
          </a:p>
        </p:txBody>
      </p:sp>
      <p:sp>
        <p:nvSpPr>
          <p:cNvPr id="4" name="Slide Number Placeholder 3"/>
          <p:cNvSpPr>
            <a:spLocks noGrp="1"/>
          </p:cNvSpPr>
          <p:nvPr>
            <p:ph type="sldNum" sz="quarter" idx="10"/>
          </p:nvPr>
        </p:nvSpPr>
        <p:spPr/>
        <p:txBody>
          <a:bodyPr/>
          <a:lstStyle/>
          <a:p>
            <a:fld id="{AFBE7E73-E935-4EC3-9A82-DC6DD23DC46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hangingPunct="1"/>
            <a:r>
              <a:rPr lang="en-US" dirty="0" smtClean="0"/>
              <a:t>http://www.ebuy.gsa.gov/</a:t>
            </a:r>
          </a:p>
          <a:p>
            <a:pPr eaLnBrk="1" hangingPunct="1"/>
            <a:endParaRPr lang="en-US" dirty="0" smtClean="0"/>
          </a:p>
          <a:p>
            <a:pPr eaLnBrk="1" hangingPunct="1"/>
            <a:r>
              <a:rPr lang="en-US" dirty="0" smtClean="0"/>
              <a:t>Once you have your products or services on GSA </a:t>
            </a:r>
            <a:r>
              <a:rPr lang="en-US" i="1" dirty="0" smtClean="0"/>
              <a:t>Advantage!</a:t>
            </a:r>
            <a:r>
              <a:rPr lang="en-US" i="1" dirty="0" smtClean="0">
                <a:cs typeface="Arial" charset="0"/>
              </a:rPr>
              <a:t>®,</a:t>
            </a:r>
            <a:r>
              <a:rPr lang="en-US" dirty="0" smtClean="0"/>
              <a:t> you become a player in </a:t>
            </a:r>
            <a:r>
              <a:rPr lang="en-US" dirty="0" err="1" smtClean="0"/>
              <a:t>eBuy</a:t>
            </a:r>
            <a:r>
              <a:rPr lang="en-US" dirty="0" smtClean="0"/>
              <a:t>.  </a:t>
            </a:r>
          </a:p>
          <a:p>
            <a:pPr eaLnBrk="1" hangingPunct="1"/>
            <a:endParaRPr lang="en-US" dirty="0" smtClean="0"/>
          </a:p>
          <a:p>
            <a:pPr eaLnBrk="1" hangingPunct="1"/>
            <a:r>
              <a:rPr lang="en-US" dirty="0" err="1" smtClean="0"/>
              <a:t>eBuy</a:t>
            </a:r>
            <a:r>
              <a:rPr lang="en-US" dirty="0" smtClean="0"/>
              <a:t> is designed to facilitate the request for and submission of quotes or proposals for commercial products, services, and solutions offered through GSA Schedules </a:t>
            </a:r>
            <a:r>
              <a:rPr lang="en-US" b="1" dirty="0" smtClean="0"/>
              <a:t>ONLY</a:t>
            </a:r>
            <a:r>
              <a:rPr lang="en-US" dirty="0" smtClean="0"/>
              <a:t>.  Using the </a:t>
            </a:r>
            <a:r>
              <a:rPr lang="en-US" dirty="0" err="1" smtClean="0"/>
              <a:t>eBuy</a:t>
            </a:r>
            <a:r>
              <a:rPr lang="en-US" dirty="0" smtClean="0"/>
              <a:t> system, customers may prepare and post a RFQ for specific products and services for a specified period of time. Customers can also use </a:t>
            </a:r>
            <a:r>
              <a:rPr lang="en-US" dirty="0" err="1" smtClean="0"/>
              <a:t>eBuy</a:t>
            </a:r>
            <a:r>
              <a:rPr lang="en-US" dirty="0" smtClean="0"/>
              <a:t> to post a Request for Information.  Once posted, contractors may review the request and post a response, but remember you must be in GSA </a:t>
            </a:r>
            <a:r>
              <a:rPr lang="en-US" i="1" dirty="0" smtClean="0"/>
              <a:t>Advantage!</a:t>
            </a:r>
            <a:r>
              <a:rPr lang="en-US" i="1" dirty="0" smtClean="0">
                <a:cs typeface="Arial" charset="0"/>
              </a:rPr>
              <a:t>®</a:t>
            </a:r>
            <a:r>
              <a:rPr lang="en-US" dirty="0" smtClean="0"/>
              <a:t> to use GSA </a:t>
            </a:r>
            <a:r>
              <a:rPr lang="en-US" dirty="0" err="1" smtClean="0"/>
              <a:t>eBuy</a:t>
            </a:r>
            <a:r>
              <a:rPr lang="en-US" dirty="0" smtClean="0"/>
              <a:t>.  </a:t>
            </a:r>
          </a:p>
          <a:p>
            <a:pPr eaLnBrk="1" hangingPunct="1"/>
            <a:endParaRPr lang="en-US" dirty="0" smtClean="0"/>
          </a:p>
          <a:p>
            <a:pPr eaLnBrk="1" hangingPunct="1"/>
            <a:r>
              <a:rPr lang="en-US" dirty="0" err="1" smtClean="0"/>
              <a:t>eBuy</a:t>
            </a:r>
            <a:r>
              <a:rPr lang="en-US" dirty="0" smtClean="0"/>
              <a:t> is easy, efficient and allows the customer to make a best value determination when doing electronic procurement.   </a:t>
            </a:r>
          </a:p>
          <a:p>
            <a:endParaRPr lang="en-US" dirty="0" smtClean="0"/>
          </a:p>
          <a:p>
            <a:pPr eaLnBrk="1" hangingPunct="1"/>
            <a:r>
              <a:rPr lang="en-US" dirty="0" smtClean="0"/>
              <a:t>So what are the benefits of </a:t>
            </a:r>
            <a:r>
              <a:rPr lang="en-US" dirty="0" err="1" smtClean="0"/>
              <a:t>eBuy</a:t>
            </a:r>
            <a:r>
              <a:rPr lang="en-US" dirty="0" smtClean="0"/>
              <a:t>? </a:t>
            </a:r>
          </a:p>
          <a:p>
            <a:pPr marL="685800" lvl="1" indent="-228600" eaLnBrk="1" hangingPunct="1">
              <a:buFont typeface="+mj-lt"/>
              <a:buAutoNum type="arabicPeriod"/>
            </a:pPr>
            <a:r>
              <a:rPr lang="en-US" dirty="0" smtClean="0"/>
              <a:t>You can submit quotes to any of the RFQs that are posted under your Schedule and SIN even if you don’t specifically receive an email asking you to respond.  </a:t>
            </a:r>
          </a:p>
          <a:p>
            <a:pPr marL="685800" lvl="1" indent="-228600" eaLnBrk="1" hangingPunct="1">
              <a:buFont typeface="+mj-lt"/>
              <a:buAutoNum type="arabicPeriod"/>
            </a:pPr>
            <a:r>
              <a:rPr lang="en-US" dirty="0" smtClean="0"/>
              <a:t>You can also elect to receive email notices of all opportunities for which you are qualified.  </a:t>
            </a:r>
          </a:p>
          <a:p>
            <a:pPr marL="685800" lvl="1" indent="-228600" eaLnBrk="1" hangingPunct="1">
              <a:buFont typeface="+mj-lt"/>
              <a:buAutoNum type="arabicPeriod"/>
            </a:pPr>
            <a:r>
              <a:rPr lang="en-US" dirty="0" smtClean="0"/>
              <a:t>One of the hidden benefits of actively reviewing </a:t>
            </a:r>
            <a:r>
              <a:rPr lang="en-US" dirty="0" err="1" smtClean="0"/>
              <a:t>eBuy</a:t>
            </a:r>
            <a:r>
              <a:rPr lang="en-US" dirty="0" smtClean="0"/>
              <a:t> is that you will get relevant, recent points of contact at federal agencies.  Even if you are not  able to meet the specific needs of the RFQ or the timing isn’t right, you will get contact information on federal buyers looking for products or services in your business area.</a:t>
            </a:r>
          </a:p>
          <a:p>
            <a:pPr eaLnBrk="1" hangingPunct="1"/>
            <a:endParaRPr lang="en-US" dirty="0" smtClean="0"/>
          </a:p>
          <a:p>
            <a:pPr eaLnBrk="1" hangingPunct="1"/>
            <a:r>
              <a:rPr lang="en-US" dirty="0" smtClean="0"/>
              <a:t>If you are not already doing so, you should become familiar with </a:t>
            </a:r>
            <a:r>
              <a:rPr lang="en-US" dirty="0" err="1" smtClean="0"/>
              <a:t>eBuy</a:t>
            </a:r>
            <a:r>
              <a:rPr lang="en-US" dirty="0" smtClean="0"/>
              <a:t>.  Start reviewing the postings. The </a:t>
            </a:r>
            <a:r>
              <a:rPr lang="en-US" dirty="0" err="1" smtClean="0"/>
              <a:t>eBuy</a:t>
            </a:r>
            <a:r>
              <a:rPr lang="en-US" dirty="0" smtClean="0"/>
              <a:t> site includes a good tutorial on how </a:t>
            </a:r>
            <a:r>
              <a:rPr lang="en-US" dirty="0" err="1" smtClean="0"/>
              <a:t>eBuy</a:t>
            </a:r>
            <a:r>
              <a:rPr lang="en-US" dirty="0" smtClean="0"/>
              <a:t> is used. </a:t>
            </a:r>
          </a:p>
          <a:p>
            <a:pPr eaLnBrk="1" hangingPunct="1"/>
            <a:endParaRPr lang="en-US" dirty="0" smtClean="0"/>
          </a:p>
          <a:p>
            <a:pPr eaLnBrk="1" hangingPunct="1"/>
            <a:r>
              <a:rPr lang="en-US" dirty="0" smtClean="0"/>
              <a:t>To enter the site, you need to enter your contract number and SIP password.  Also note that you should be logging into system under the “MAS or GWAC Contractors” heading.  </a:t>
            </a:r>
          </a:p>
          <a:p>
            <a:pPr eaLnBrk="1" hangingPunct="1"/>
            <a:endParaRPr lang="en-US" dirty="0" smtClean="0"/>
          </a:p>
          <a:p>
            <a:pPr eaLnBrk="1" hangingPunct="1"/>
            <a:r>
              <a:rPr lang="en-US" dirty="0" smtClean="0"/>
              <a:t>Please consider taking the </a:t>
            </a:r>
            <a:r>
              <a:rPr lang="en-US" dirty="0" err="1" smtClean="0"/>
              <a:t>eBuy</a:t>
            </a:r>
            <a:r>
              <a:rPr lang="en-US" dirty="0" smtClean="0"/>
              <a:t> online training by clicking on the link.</a:t>
            </a:r>
          </a:p>
          <a:p>
            <a:pPr eaLnBrk="1" hangingPunct="1"/>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https://www.fbo.gov/</a:t>
            </a:r>
          </a:p>
          <a:p>
            <a:pPr eaLnBrk="1" hangingPunct="1"/>
            <a:endParaRPr lang="en-US" dirty="0" smtClean="0"/>
          </a:p>
          <a:p>
            <a:pPr eaLnBrk="1" hangingPunct="1"/>
            <a:r>
              <a:rPr lang="en-US" dirty="0" smtClean="0"/>
              <a:t>Federal Business Opportunities or FedBizOpps has been designated as the single source for</a:t>
            </a:r>
            <a:r>
              <a:rPr lang="en-US" baseline="0" dirty="0" smtClean="0"/>
              <a:t> any type of</a:t>
            </a:r>
            <a:r>
              <a:rPr lang="en-US" dirty="0" smtClean="0"/>
              <a:t> federal government procurement (including both GSA and non-GSA) opportunities that exceed </a:t>
            </a:r>
            <a:r>
              <a:rPr lang="en-US" b="1" dirty="0" smtClean="0"/>
              <a:t>$3,000</a:t>
            </a:r>
            <a:r>
              <a:rPr lang="en-US" dirty="0" smtClean="0"/>
              <a:t>.  By signing up to automatically receive procurement information by solicitation number, select organizations, and product or service classification, you can react more quickly to procurement opportunities.</a:t>
            </a:r>
          </a:p>
          <a:p>
            <a:pPr eaLnBrk="1" hangingPunct="1"/>
            <a:endParaRPr lang="en-US" dirty="0" smtClean="0"/>
          </a:p>
          <a:p>
            <a:pPr eaLnBrk="1" hangingPunct="1"/>
            <a:r>
              <a:rPr lang="en-US" dirty="0" smtClean="0"/>
              <a:t>Remember if you are utilizing sites similar</a:t>
            </a:r>
            <a:r>
              <a:rPr lang="en-US" baseline="0" dirty="0" smtClean="0"/>
              <a:t> to this that you should clearly identify your items and services by GSA and non-GSA.</a:t>
            </a:r>
            <a:endParaRPr lang="en-US"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http://www.gsa.gov/portal/content/101033</a:t>
            </a:r>
          </a:p>
          <a:p>
            <a:endParaRPr lang="en-US" dirty="0" smtClean="0"/>
          </a:p>
          <a:p>
            <a:r>
              <a:rPr lang="en-US" dirty="0" smtClean="0"/>
              <a:t>The</a:t>
            </a:r>
            <a:r>
              <a:rPr lang="en-US" baseline="0" dirty="0" smtClean="0"/>
              <a:t> General Services Administration also provides a website dedicated to Information Technology Request for Quotes.</a:t>
            </a:r>
          </a:p>
          <a:p>
            <a:endParaRPr lang="en-US" baseline="0" dirty="0" smtClean="0"/>
          </a:p>
          <a:p>
            <a:r>
              <a:rPr lang="en-US" baseline="0" dirty="0" smtClean="0"/>
              <a:t>By clicking on the link on this page you will be able to view the quote tool and register to receive emails regarding Requests for Quotes, check order statuses, submit monthly status/technical reports and submit invoices electronically.</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http://www.gsa.gov/portal/category/25544</a:t>
            </a:r>
          </a:p>
          <a:p>
            <a:endParaRPr lang="en-US" dirty="0" smtClean="0"/>
          </a:p>
          <a:p>
            <a:r>
              <a:rPr lang="en-US" dirty="0" smtClean="0"/>
              <a:t>The Forecast</a:t>
            </a:r>
            <a:r>
              <a:rPr lang="en-US" baseline="0" dirty="0" smtClean="0"/>
              <a:t> of Contracting Opportunities provides a fiscal year view point of upcoming opportunities for the General Services Administration.  This website is updated for each government fiscal year which is from October first through September 30</a:t>
            </a:r>
            <a:r>
              <a:rPr lang="en-US" baseline="30000" dirty="0" smtClean="0"/>
              <a:t>th</a:t>
            </a:r>
            <a:r>
              <a:rPr lang="en-US" baseline="0" dirty="0" smtClean="0"/>
              <a:t>.</a:t>
            </a:r>
          </a:p>
          <a:p>
            <a:endParaRPr lang="en-US" baseline="0" dirty="0" smtClean="0"/>
          </a:p>
          <a:p>
            <a:r>
              <a:rPr lang="en-US" baseline="0" dirty="0" smtClean="0"/>
              <a:t>These websites are just a few of the starting points that you can utilize.  We recommend that you explore these to find others that you can add to your arsenal. </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Business Development</a:t>
            </a:r>
            <a:r>
              <a:rPr lang="en-US" baseline="0" dirty="0" smtClean="0"/>
              <a:t> stage you should utilize your own marketing plans as you know better than anyone else how to sell your product of service.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http://www.gsa.gov/marketips</a:t>
            </a:r>
          </a:p>
          <a:p>
            <a:endParaRPr lang="en-US" dirty="0" smtClean="0"/>
          </a:p>
          <a:p>
            <a:r>
              <a:rPr lang="en-US" dirty="0" err="1" smtClean="0"/>
              <a:t>MarkeTips</a:t>
            </a:r>
            <a:r>
              <a:rPr lang="en-US" baseline="0" dirty="0" smtClean="0"/>
              <a:t> is a publication provided by GSA for Ordering Activities that allows Multiple Award Schedule Contractors free advertising.</a:t>
            </a:r>
          </a:p>
          <a:p>
            <a:endParaRPr lang="en-US" baseline="0" dirty="0" smtClean="0"/>
          </a:p>
          <a:p>
            <a:r>
              <a:rPr lang="en-US" baseline="0" dirty="0" smtClean="0"/>
              <a:t>Due to the volume of contractors who apply for the free advertising this is done by a lottery system.  Please review the “Vendor </a:t>
            </a:r>
            <a:r>
              <a:rPr lang="en-US" baseline="0" dirty="0" err="1" smtClean="0"/>
              <a:t>Eligibilty</a:t>
            </a:r>
            <a:r>
              <a:rPr lang="en-US" baseline="0" dirty="0" smtClean="0"/>
              <a:t>” information to see  if you qualify.</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Lastly,</a:t>
            </a:r>
            <a:r>
              <a:rPr lang="en-US" b="0" baseline="0" dirty="0" smtClean="0"/>
              <a:t> we will be discussing additional resources and websites that may further assist contractors in your search to find new business opportunities.</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http://www.gsa.gov/portal/content/100813</a:t>
            </a:r>
          </a:p>
          <a:p>
            <a:endParaRPr lang="en-US" dirty="0" smtClean="0"/>
          </a:p>
          <a:p>
            <a:r>
              <a:rPr lang="en-US" dirty="0" smtClean="0"/>
              <a:t>The Customer</a:t>
            </a:r>
            <a:r>
              <a:rPr lang="en-US" baseline="0" dirty="0" smtClean="0"/>
              <a:t> Service Directors are a great resource to provide you knowledge about the purchasing process for the Schedules program.  </a:t>
            </a:r>
          </a:p>
          <a:p>
            <a:endParaRPr lang="en-US" baseline="0" dirty="0" smtClean="0"/>
          </a:p>
          <a:p>
            <a:r>
              <a:rPr lang="en-US" baseline="0" dirty="0" smtClean="0"/>
              <a:t>They also provide training and education to ordering activities that utilize the many different contract types provided by the General Services Administration.  </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http://www.gsa.gov/aboutosbu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GSA’s Office of Small Business Utilization, known as OSBU, advocates for small, minority, veteran, </a:t>
            </a:r>
            <a:r>
              <a:rPr lang="en-US" dirty="0" err="1" smtClean="0"/>
              <a:t>HUBZone</a:t>
            </a:r>
            <a:r>
              <a:rPr lang="en-US" dirty="0" smtClean="0"/>
              <a:t>, and women business owners. Its mission is to promote increased access to GSA’s nationwide procurement opportunities.  Their website is a portal for small businesses, providing links to contracting opportunities, training, small business publications, conferences, tradeshows, and other events.  </a:t>
            </a:r>
          </a:p>
          <a:p>
            <a:endParaRPr lang="en-US" dirty="0" smtClean="0"/>
          </a:p>
          <a:p>
            <a:r>
              <a:rPr lang="en-US" dirty="0" smtClean="0"/>
              <a:t>Each Federal Agency has their own Office of Small Business</a:t>
            </a:r>
            <a:r>
              <a:rPr lang="en-US" baseline="0" dirty="0" smtClean="0"/>
              <a:t> Utilization that you may want to get familiar with.</a:t>
            </a:r>
          </a:p>
          <a:p>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http://www.aptac-us.org/new/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little or no cost, Procurement Technical Assistance Centers, known as PTACs, provide a wide range of assistance covering every phase of government contracting including marketing.  Ask your local PTAC personnel about PTAC’s Bid Matching Service.</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http://prod.nais.nasa.gov/pub/fedproc/home.html</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Federal Acquisition Jump Station website is designed to provide the business community a central starting point to quickly access federal procurement documents.  At the websites linked from this page, you can retrieve acquisition forecasts, announcements of upcoming and current solicitations and small business assistance information.</a:t>
            </a:r>
          </a:p>
          <a:p>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http://vsc.gsa.gov</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Vendor Support Center</a:t>
            </a:r>
            <a:r>
              <a:rPr lang="en-US" baseline="0" dirty="0" smtClean="0"/>
              <a:t> or VSC is a great place to start. </a:t>
            </a:r>
            <a:r>
              <a:rPr lang="en-US" b="0" baseline="0" dirty="0" smtClean="0"/>
              <a:t>This is a website that is dedicated to </a:t>
            </a:r>
            <a:r>
              <a:rPr lang="en-US" b="0" strike="noStrike" baseline="0" dirty="0" smtClean="0">
                <a:solidFill>
                  <a:srgbClr val="FF0000"/>
                </a:solidFill>
              </a:rPr>
              <a:t>you,</a:t>
            </a:r>
            <a:r>
              <a:rPr lang="en-US" b="0" baseline="0" dirty="0" smtClean="0"/>
              <a:t> contractors, and provides essential information that you will need to be successful.  We will briefly review the tabs that are applicable to </a:t>
            </a:r>
            <a:r>
              <a:rPr lang="en-US" b="0" u="none" baseline="0" dirty="0" smtClean="0"/>
              <a:t>marketing your contract</a:t>
            </a:r>
            <a:r>
              <a:rPr lang="en-US" b="0" baseline="0" dirty="0" smtClean="0">
                <a:solidFill>
                  <a:srgbClr val="FFFF00"/>
                </a:solidFill>
              </a:rPr>
              <a:t>;</a:t>
            </a:r>
            <a:r>
              <a:rPr lang="en-US" b="0" baseline="0" dirty="0" smtClean="0"/>
              <a:t> however, I strongly recommend that you take time to thoroughly review the website as there is a lot of useful information regarding all aspects of your contract.</a:t>
            </a:r>
            <a:endParaRPr lang="en-US" b="0" dirty="0" smtClean="0"/>
          </a:p>
          <a:p>
            <a:endParaRPr lang="en-US" baseline="0" dirty="0" smtClean="0"/>
          </a:p>
          <a:p>
            <a:r>
              <a:rPr lang="en-US" baseline="0" dirty="0" smtClean="0"/>
              <a:t>For this course we will look at three of the drop down menus starting from the right.</a:t>
            </a:r>
          </a:p>
          <a:p>
            <a:endParaRPr lang="en-US" baseline="0" dirty="0" smtClean="0"/>
          </a:p>
        </p:txBody>
      </p:sp>
      <p:sp>
        <p:nvSpPr>
          <p:cNvPr id="4" name="Slide Number Placeholder 3"/>
          <p:cNvSpPr>
            <a:spLocks noGrp="1"/>
          </p:cNvSpPr>
          <p:nvPr>
            <p:ph type="sldNum" sz="quarter" idx="10"/>
          </p:nvPr>
        </p:nvSpPr>
        <p:spPr/>
        <p:txBody>
          <a:bodyPr/>
          <a:lstStyle/>
          <a:p>
            <a:fld id="{AFBE7E73-E935-4EC3-9A82-DC6DD23DC466}"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On the first drop</a:t>
            </a:r>
            <a:r>
              <a:rPr lang="en-US" b="0" baseline="0" dirty="0" smtClean="0"/>
              <a:t> down menu, I want to bring to your attention the Business Opportunities tab.  This will provide links to website</a:t>
            </a:r>
            <a:r>
              <a:rPr lang="en-US" b="0" u="none" baseline="0" dirty="0" smtClean="0"/>
              <a:t>s</a:t>
            </a:r>
            <a:r>
              <a:rPr lang="en-US" b="0" baseline="0" dirty="0" smtClean="0"/>
              <a:t> that may provide information on different opportunities.  Many of which we will cover in this course.  </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have the Government </a:t>
            </a:r>
            <a:r>
              <a:rPr lang="en-US" b="0" dirty="0" smtClean="0"/>
              <a:t>Marketplace tab. </a:t>
            </a:r>
            <a:r>
              <a:rPr lang="en-US" b="0" baseline="0" dirty="0" smtClean="0"/>
              <a:t>Under the Developing Your </a:t>
            </a:r>
            <a:r>
              <a:rPr lang="en-US" b="0" baseline="0" dirty="0" err="1" smtClean="0"/>
              <a:t>Gameplan</a:t>
            </a:r>
            <a:r>
              <a:rPr lang="en-US" b="0" baseline="0" dirty="0" smtClean="0"/>
              <a:t> section you will find links that will help you create an effective business development plan.</a:t>
            </a:r>
          </a:p>
          <a:p>
            <a:endParaRPr lang="en-US" b="0" dirty="0" smtClean="0"/>
          </a:p>
          <a:p>
            <a:r>
              <a:rPr lang="en-US" b="0" dirty="0" smtClean="0"/>
              <a:t>Remember, we will be going over a lot of this </a:t>
            </a:r>
            <a:r>
              <a:rPr lang="en-US" dirty="0" smtClean="0"/>
              <a:t>information throughout this course; however, these</a:t>
            </a:r>
            <a:r>
              <a:rPr lang="en-US" baseline="0" dirty="0" smtClean="0"/>
              <a:t> links will provide information about the Schedules program. </a:t>
            </a:r>
            <a:endParaRPr lang="en-US"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Lastly, we have the Publications tab.  This</a:t>
            </a:r>
            <a:r>
              <a:rPr lang="en-US" b="0" baseline="0" dirty="0" smtClean="0"/>
              <a:t> is where you will find publications that are geared towards you as contractors.  A great publication is the “Steps to Success” guide which will provide great tips on how to get you contract going, some marketing information, as well as important information regarding your responsibilities in administering your GSA contract. </a:t>
            </a:r>
          </a:p>
          <a:p>
            <a:endParaRPr lang="en-US" b="0" baseline="0" dirty="0" smtClean="0"/>
          </a:p>
          <a:p>
            <a:r>
              <a:rPr lang="en-US" b="0" baseline="0" dirty="0" smtClean="0"/>
              <a:t>Here you will also find the Steps Newsletter that comes out quarterly with updates on the Schedules program.  </a:t>
            </a:r>
          </a:p>
          <a:p>
            <a:endParaRPr lang="en-US" b="0" baseline="0" dirty="0" smtClean="0"/>
          </a:p>
          <a:p>
            <a:r>
              <a:rPr lang="en-US" b="0" baseline="0" dirty="0" smtClean="0"/>
              <a:t>Now, the last thing I want to bring to your attention </a:t>
            </a:r>
            <a:r>
              <a:rPr lang="en-US" b="0" u="none" baseline="0" dirty="0" smtClean="0"/>
              <a:t>to </a:t>
            </a:r>
            <a:r>
              <a:rPr lang="en-US" b="0" baseline="0" dirty="0" smtClean="0"/>
              <a:t>under this tab, is the link to the GSA </a:t>
            </a:r>
            <a:r>
              <a:rPr lang="en-US" b="0" baseline="0" dirty="0" err="1" smtClean="0"/>
              <a:t>iGuide</a:t>
            </a:r>
            <a:r>
              <a:rPr lang="en-US" b="0" baseline="0" dirty="0" smtClean="0"/>
              <a:t>, which brings us to our next business development tool. </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https://vsc.gsa.gov/iGuide/iGuide/Home.html</a:t>
            </a:r>
          </a:p>
          <a:p>
            <a:endParaRPr lang="en-US" dirty="0" smtClean="0"/>
          </a:p>
          <a:p>
            <a:r>
              <a:rPr lang="en-US" dirty="0" smtClean="0"/>
              <a:t>The iGuide is a great place to find helpful</a:t>
            </a:r>
            <a:r>
              <a:rPr lang="en-US" baseline="0" dirty="0" smtClean="0"/>
              <a:t> information about your contract.  This publication even has a Business Development </a:t>
            </a:r>
            <a:r>
              <a:rPr lang="en-US" b="0" baseline="0" dirty="0" smtClean="0"/>
              <a:t>menu which  will take you to various GSA websites, Federal websites, as well as other sites for business opportunities.</a:t>
            </a:r>
          </a:p>
          <a:p>
            <a:endParaRPr lang="en-US" b="0" baseline="0" dirty="0" smtClean="0"/>
          </a:p>
          <a:p>
            <a:r>
              <a:rPr lang="en-US" b="0" baseline="0" dirty="0" smtClean="0"/>
              <a:t>Note that majority of the information provided throughout this course can be linked to from this website.</a:t>
            </a:r>
            <a:endParaRPr lang="en-US" b="0" dirty="0"/>
          </a:p>
        </p:txBody>
      </p:sp>
      <p:sp>
        <p:nvSpPr>
          <p:cNvPr id="4" name="Slide Number Placeholder 3"/>
          <p:cNvSpPr>
            <a:spLocks noGrp="1"/>
          </p:cNvSpPr>
          <p:nvPr>
            <p:ph type="sldNum" sz="quarter" idx="10"/>
          </p:nvPr>
        </p:nvSpPr>
        <p:spPr/>
        <p:txBody>
          <a:bodyPr/>
          <a:lstStyle/>
          <a:p>
            <a:fld id="{AFBE7E73-E935-4EC3-9A82-DC6DD23DC46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0" descr="Faded blue U.S. flag in background."/>
          <p:cNvPicPr>
            <a:picLocks noChangeAspect="1"/>
          </p:cNvPicPr>
          <p:nvPr/>
        </p:nvPicPr>
        <p:blipFill>
          <a:blip r:embed="rId2" cstate="print"/>
          <a:srcRect l="5556" t="8333" r="20370" b="41667"/>
          <a:stretch>
            <a:fillRect/>
          </a:stretch>
        </p:blipFill>
        <p:spPr bwMode="auto">
          <a:xfrm>
            <a:off x="0" y="2743200"/>
            <a:ext cx="9144000" cy="4114800"/>
          </a:xfrm>
          <a:prstGeom prst="rect">
            <a:avLst/>
          </a:prstGeom>
          <a:noFill/>
          <a:ln w="9525">
            <a:noFill/>
            <a:miter lim="800000"/>
            <a:headEnd/>
            <a:tailEnd/>
          </a:ln>
        </p:spPr>
      </p:pic>
      <p:sp>
        <p:nvSpPr>
          <p:cNvPr id="4" name="Rectangle 53" descr="Blue horizontal band"/>
          <p:cNvSpPr>
            <a:spLocks noChangeArrowheads="1"/>
          </p:cNvSpPr>
          <p:nvPr/>
        </p:nvSpPr>
        <p:spPr bwMode="auto">
          <a:xfrm>
            <a:off x="0" y="1709738"/>
            <a:ext cx="9144000" cy="228600"/>
          </a:xfrm>
          <a:prstGeom prst="rect">
            <a:avLst/>
          </a:prstGeom>
          <a:solidFill>
            <a:srgbClr val="990000"/>
          </a:solidFill>
          <a:ln w="9525">
            <a:noFill/>
            <a:miter lim="800000"/>
            <a:headEnd/>
            <a:tailEnd/>
          </a:ln>
          <a:effectLst/>
        </p:spPr>
        <p:txBody>
          <a:bodyPr wrap="none" anchor="ctr"/>
          <a:lstStyle/>
          <a:p>
            <a:pPr>
              <a:defRPr/>
            </a:pPr>
            <a:endParaRPr lang="en-US" dirty="0">
              <a:latin typeface="Arial" charset="0"/>
            </a:endParaRPr>
          </a:p>
        </p:txBody>
      </p:sp>
      <p:pic>
        <p:nvPicPr>
          <p:cNvPr id="5" name="Picture 54" descr="GSA Starmark logo"/>
          <p:cNvPicPr>
            <a:picLocks noChangeAspect="1" noChangeArrowheads="1"/>
          </p:cNvPicPr>
          <p:nvPr/>
        </p:nvPicPr>
        <p:blipFill>
          <a:blip r:embed="rId3" cstate="print"/>
          <a:srcRect/>
          <a:stretch>
            <a:fillRect/>
          </a:stretch>
        </p:blipFill>
        <p:spPr bwMode="auto">
          <a:xfrm>
            <a:off x="455613" y="455613"/>
            <a:ext cx="850900" cy="854075"/>
          </a:xfrm>
          <a:prstGeom prst="rect">
            <a:avLst/>
          </a:prstGeom>
          <a:noFill/>
          <a:ln w="9525">
            <a:noFill/>
            <a:miter lim="800000"/>
            <a:headEnd/>
            <a:tailEnd/>
          </a:ln>
        </p:spPr>
      </p:pic>
      <p:sp>
        <p:nvSpPr>
          <p:cNvPr id="6" name="Text Box 55"/>
          <p:cNvSpPr txBox="1">
            <a:spLocks noChangeArrowheads="1"/>
          </p:cNvSpPr>
          <p:nvPr/>
        </p:nvSpPr>
        <p:spPr bwMode="auto">
          <a:xfrm>
            <a:off x="4114800" y="1066800"/>
            <a:ext cx="4445000" cy="304800"/>
          </a:xfrm>
          <a:prstGeom prst="rect">
            <a:avLst/>
          </a:prstGeom>
          <a:noFill/>
          <a:ln w="9525">
            <a:noFill/>
            <a:miter lim="800000"/>
            <a:headEnd/>
            <a:tailEnd/>
          </a:ln>
          <a:effectLst/>
        </p:spPr>
        <p:txBody>
          <a:bodyPr wrap="none" lIns="0" rIns="0"/>
          <a:lstStyle/>
          <a:p>
            <a:pPr algn="r">
              <a:defRPr/>
            </a:pPr>
            <a:r>
              <a:rPr lang="en-US" sz="1200" b="1" dirty="0">
                <a:solidFill>
                  <a:srgbClr val="464646"/>
                </a:solidFill>
                <a:latin typeface="Century Gothic" pitchFamily="34" charset="0"/>
                <a:ea typeface="ヒラギノ角ゴ Pro W3" pitchFamily="1" charset="-128"/>
              </a:rPr>
              <a:t>U.S. General Services Administration</a:t>
            </a:r>
            <a:endParaRPr lang="en-US" sz="1200" dirty="0">
              <a:solidFill>
                <a:srgbClr val="464646"/>
              </a:solidFill>
              <a:latin typeface="Century Gothic" pitchFamily="34" charset="0"/>
              <a:ea typeface="ヒラギノ角ゴ Pro W3" pitchFamily="1" charset="-128"/>
            </a:endParaRPr>
          </a:p>
        </p:txBody>
      </p:sp>
      <p:sp>
        <p:nvSpPr>
          <p:cNvPr id="7" name="Rectangle 53" descr="Blue horizontal band"/>
          <p:cNvSpPr>
            <a:spLocks noChangeArrowheads="1"/>
          </p:cNvSpPr>
          <p:nvPr/>
        </p:nvSpPr>
        <p:spPr bwMode="auto">
          <a:xfrm>
            <a:off x="0" y="2701925"/>
            <a:ext cx="9144000" cy="228600"/>
          </a:xfrm>
          <a:prstGeom prst="rect">
            <a:avLst/>
          </a:prstGeom>
          <a:solidFill>
            <a:srgbClr val="005390"/>
          </a:solidFill>
          <a:ln w="9525">
            <a:noFill/>
            <a:miter lim="800000"/>
            <a:headEnd/>
            <a:tailEnd/>
          </a:ln>
          <a:effectLst/>
        </p:spPr>
        <p:txBody>
          <a:bodyPr wrap="none" anchor="ctr"/>
          <a:lstStyle/>
          <a:p>
            <a:pPr>
              <a:defRPr/>
            </a:pPr>
            <a:endParaRPr lang="en-US" dirty="0">
              <a:latin typeface="Arial" charset="0"/>
            </a:endParaRPr>
          </a:p>
        </p:txBody>
      </p:sp>
      <p:sp>
        <p:nvSpPr>
          <p:cNvPr id="9" name="Title 8"/>
          <p:cNvSpPr>
            <a:spLocks noGrp="1"/>
          </p:cNvSpPr>
          <p:nvPr>
            <p:ph type="title"/>
          </p:nvPr>
        </p:nvSpPr>
        <p:spPr>
          <a:xfrm>
            <a:off x="-1" y="1938528"/>
            <a:ext cx="9144000" cy="731520"/>
          </a:xfrm>
        </p:spPr>
        <p:txBody>
          <a:bodyPr wrap="none" anchor="ctr" anchorCtr="0">
            <a:noAutofit/>
          </a:bodyPr>
          <a:lstStyle>
            <a:lvl1pPr marL="342900" indent="0">
              <a:defRPr sz="3800" b="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4913" y="2286000"/>
            <a:ext cx="1941512" cy="396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286000"/>
            <a:ext cx="5676900"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769225" cy="553998"/>
          </a:xfrm>
        </p:spPr>
        <p:txBody>
          <a:bodyPr/>
          <a:lstStyle>
            <a:lvl1pPr>
              <a:defRPr sz="3000">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5613" y="2176272"/>
            <a:ext cx="7769225" cy="3048000"/>
          </a:xfrm>
        </p:spPr>
        <p:txBody>
          <a:bodyPr/>
          <a:lstStyle>
            <a:lvl1pPr>
              <a:defRPr sz="2400">
                <a:latin typeface="Century Gothic" pitchFamily="34" charset="0"/>
              </a:defRPr>
            </a:lvl1pPr>
            <a:lvl2pPr>
              <a:defRPr>
                <a:latin typeface="Century Gothic" pitchFamily="34" charset="0"/>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731520" y="3977640"/>
            <a:ext cx="7772400" cy="646331"/>
          </a:xfrm>
        </p:spPr>
        <p:txBody>
          <a:bodyPr/>
          <a:lstStyle>
            <a:lvl1pPr algn="l">
              <a:defRPr sz="3600" b="1" cap="all"/>
            </a:lvl1pPr>
          </a:lstStyle>
          <a:p>
            <a:r>
              <a:rPr lang="en-US" smtClean="0"/>
              <a:t>Click to edit Master title style</a:t>
            </a:r>
            <a:endParaRPr lang="en-US" dirty="0"/>
          </a:p>
        </p:txBody>
      </p:sp>
      <p:sp>
        <p:nvSpPr>
          <p:cNvPr id="8" name="Text Placeholder 2"/>
          <p:cNvSpPr>
            <a:spLocks noGrp="1"/>
          </p:cNvSpPr>
          <p:nvPr>
            <p:ph type="body" idx="1"/>
          </p:nvPr>
        </p:nvSpPr>
        <p:spPr>
          <a:xfrm>
            <a:off x="731520" y="246888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769225" cy="553998"/>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455613" y="2176272"/>
            <a:ext cx="3808412" cy="3048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425" y="2176272"/>
            <a:ext cx="3808413" cy="3048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7769225" cy="553998"/>
          </a:xfrm>
        </p:spPr>
        <p:txBody>
          <a:bodyPr/>
          <a:lstStyle>
            <a:lvl1pPr>
              <a:defRPr sz="3000"/>
            </a:lvl1pPr>
          </a:lstStyle>
          <a:p>
            <a:r>
              <a:rPr lang="en-US" smtClean="0"/>
              <a:t>Click to edit Master title style</a:t>
            </a:r>
            <a:endParaRPr lang="en-US" dirty="0"/>
          </a:p>
        </p:txBody>
      </p:sp>
      <p:sp>
        <p:nvSpPr>
          <p:cNvPr id="3"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457200" y="2300286"/>
            <a:ext cx="3008313" cy="685800"/>
          </a:xfrm>
        </p:spPr>
        <p:txBody>
          <a:bodyPr anchor="b"/>
          <a:lstStyle>
            <a:lvl1pPr algn="l">
              <a:defRPr sz="2000" b="1"/>
            </a:lvl1pPr>
          </a:lstStyle>
          <a:p>
            <a:r>
              <a:rPr lang="en-US" smtClean="0"/>
              <a:t>Click to edit Master title style</a:t>
            </a:r>
            <a:endParaRPr lang="en-US" dirty="0"/>
          </a:p>
        </p:txBody>
      </p:sp>
      <p:sp>
        <p:nvSpPr>
          <p:cNvPr id="7" name="Content Placeholder 2"/>
          <p:cNvSpPr>
            <a:spLocks noGrp="1"/>
          </p:cNvSpPr>
          <p:nvPr>
            <p:ph idx="1"/>
          </p:nvPr>
        </p:nvSpPr>
        <p:spPr>
          <a:xfrm>
            <a:off x="3581400" y="2286000"/>
            <a:ext cx="5111750" cy="3886200"/>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half" idx="2"/>
          </p:nvPr>
        </p:nvSpPr>
        <p:spPr>
          <a:xfrm>
            <a:off x="457200" y="2971800"/>
            <a:ext cx="3008313" cy="3200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6"/>
          <p:cNvSpPr>
            <a:spLocks noGrp="1" noChangeArrowheads="1"/>
          </p:cNvSpPr>
          <p:nvPr>
            <p:ph type="sldNum" sz="quarter" idx="10"/>
          </p:nvPr>
        </p:nvSpPr>
        <p:spPr>
          <a:ln/>
        </p:spPr>
        <p:txBody>
          <a:bodyPr/>
          <a:lstStyle>
            <a:lvl1pPr>
              <a:defRPr/>
            </a:lvl1pPr>
          </a:lstStyle>
          <a:p>
            <a:fld id="{08AA2022-4AC2-4D77-BED5-6D660191A9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Faded blue U.S. flag in background."/>
          <p:cNvPicPr>
            <a:picLocks noChangeAspect="1"/>
          </p:cNvPicPr>
          <p:nvPr/>
        </p:nvPicPr>
        <p:blipFill>
          <a:blip r:embed="rId13" cstate="print"/>
          <a:srcRect l="179" t="20956" r="792" b="-4137"/>
          <a:stretch>
            <a:fillRect/>
          </a:stretch>
        </p:blipFill>
        <p:spPr bwMode="auto">
          <a:xfrm>
            <a:off x="0" y="0"/>
            <a:ext cx="9144000" cy="990600"/>
          </a:xfrm>
          <a:prstGeom prst="rect">
            <a:avLst/>
          </a:prstGeom>
          <a:noFill/>
          <a:ln w="9525">
            <a:noFill/>
            <a:miter lim="800000"/>
            <a:headEnd/>
            <a:tailEnd/>
          </a:ln>
        </p:spPr>
      </p:pic>
      <p:sp>
        <p:nvSpPr>
          <p:cNvPr id="1027" name="Rectangle 13"/>
          <p:cNvSpPr>
            <a:spLocks noGrp="1" noChangeArrowheads="1"/>
          </p:cNvSpPr>
          <p:nvPr>
            <p:ph type="body" idx="1"/>
          </p:nvPr>
        </p:nvSpPr>
        <p:spPr bwMode="auto">
          <a:xfrm>
            <a:off x="455613" y="2176463"/>
            <a:ext cx="7769225"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12"/>
          <p:cNvSpPr>
            <a:spLocks noGrp="1" noChangeArrowheads="1"/>
          </p:cNvSpPr>
          <p:nvPr>
            <p:ph type="title"/>
          </p:nvPr>
        </p:nvSpPr>
        <p:spPr bwMode="auto">
          <a:xfrm>
            <a:off x="457200" y="1371600"/>
            <a:ext cx="7769225" cy="554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7918" name="Rectangle 4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b="1">
                <a:latin typeface="Century Gothic" pitchFamily="34" charset="0"/>
                <a:ea typeface="ヒラギノ角ゴ Pro W3" pitchFamily="1" charset="-128"/>
              </a:defRPr>
            </a:lvl1pPr>
          </a:lstStyle>
          <a:p>
            <a:fld id="{08AA2022-4AC2-4D77-BED5-6D660191A9E6}" type="slidenum">
              <a:rPr lang="en-US" smtClean="0"/>
              <a:pPr/>
              <a:t>‹#›</a:t>
            </a:fld>
            <a:endParaRPr lang="en-US"/>
          </a:p>
        </p:txBody>
      </p:sp>
      <p:sp>
        <p:nvSpPr>
          <p:cNvPr id="10" name="Rectangle 48" descr="Red horizontal band"/>
          <p:cNvSpPr>
            <a:spLocks noChangeArrowheads="1"/>
          </p:cNvSpPr>
          <p:nvPr/>
        </p:nvSpPr>
        <p:spPr bwMode="auto">
          <a:xfrm>
            <a:off x="5029200" y="503238"/>
            <a:ext cx="3886200" cy="344487"/>
          </a:xfrm>
          <a:prstGeom prst="rect">
            <a:avLst/>
          </a:prstGeom>
          <a:noFill/>
          <a:ln w="9525">
            <a:noFill/>
            <a:miter lim="800000"/>
            <a:headEnd/>
            <a:tailEnd/>
          </a:ln>
          <a:effectLst/>
        </p:spPr>
        <p:txBody>
          <a:bodyPr wrap="none" anchor="ctr"/>
          <a:lstStyle/>
          <a:p>
            <a:pPr algn="r">
              <a:defRPr/>
            </a:pPr>
            <a:r>
              <a:rPr lang="en-US" sz="2000" dirty="0">
                <a:solidFill>
                  <a:srgbClr val="005390"/>
                </a:solidFill>
                <a:latin typeface="Century Gothic" pitchFamily="34" charset="0"/>
                <a:ea typeface="ヒラギノ角ゴ Pro W3" pitchFamily="1" charset="-128"/>
              </a:rPr>
              <a:t>Federal Acquisition Service</a:t>
            </a:r>
          </a:p>
        </p:txBody>
      </p:sp>
      <p:sp>
        <p:nvSpPr>
          <p:cNvPr id="13" name="Rectangle 53" descr="Blue horizontal band"/>
          <p:cNvSpPr>
            <a:spLocks noChangeArrowheads="1"/>
          </p:cNvSpPr>
          <p:nvPr/>
        </p:nvSpPr>
        <p:spPr bwMode="auto">
          <a:xfrm>
            <a:off x="0" y="838200"/>
            <a:ext cx="9144000" cy="119063"/>
          </a:xfrm>
          <a:prstGeom prst="rect">
            <a:avLst/>
          </a:prstGeom>
          <a:solidFill>
            <a:srgbClr val="990000"/>
          </a:solidFill>
          <a:ln w="9525">
            <a:noFill/>
            <a:miter lim="800000"/>
            <a:headEnd/>
            <a:tailEnd/>
          </a:ln>
          <a:effectLst/>
        </p:spPr>
        <p:txBody>
          <a:bodyPr wrap="none" anchor="ctr"/>
          <a:lstStyle/>
          <a:p>
            <a:pPr>
              <a:defRPr/>
            </a:pPr>
            <a:endParaRPr lang="en-US" dirty="0">
              <a:latin typeface="Arial" charset="0"/>
            </a:endParaRPr>
          </a:p>
        </p:txBody>
      </p:sp>
      <p:sp>
        <p:nvSpPr>
          <p:cNvPr id="15" name="Rectangle 53" descr="Blue horizontal band"/>
          <p:cNvSpPr>
            <a:spLocks noChangeArrowheads="1"/>
          </p:cNvSpPr>
          <p:nvPr/>
        </p:nvSpPr>
        <p:spPr bwMode="auto">
          <a:xfrm>
            <a:off x="0" y="947738"/>
            <a:ext cx="9144000" cy="119062"/>
          </a:xfrm>
          <a:prstGeom prst="rect">
            <a:avLst/>
          </a:prstGeom>
          <a:solidFill>
            <a:srgbClr val="005390"/>
          </a:solidFill>
          <a:ln w="9525">
            <a:noFill/>
            <a:miter lim="800000"/>
            <a:headEnd/>
            <a:tailEnd/>
          </a:ln>
          <a:effectLst/>
        </p:spPr>
        <p:txBody>
          <a:bodyPr wrap="none" anchor="ctr"/>
          <a:lstStyle/>
          <a:p>
            <a:pPr>
              <a:defRPr/>
            </a:pPr>
            <a:endParaRPr lang="en-US" dirty="0">
              <a:latin typeface="Arial" charset="0"/>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1" fontAlgn="base" hangingPunct="1">
        <a:spcBef>
          <a:spcPct val="0"/>
        </a:spcBef>
        <a:spcAft>
          <a:spcPct val="0"/>
        </a:spcAft>
        <a:defRPr sz="3000" b="1">
          <a:solidFill>
            <a:srgbClr val="005390"/>
          </a:solidFill>
          <a:latin typeface="Century Gothic" pitchFamily="34" charset="0"/>
          <a:ea typeface="+mj-ea"/>
          <a:cs typeface="+mj-cs"/>
        </a:defRPr>
      </a:lvl1pPr>
      <a:lvl2pPr algn="l" rtl="0" eaLnBrk="1" fontAlgn="base" hangingPunct="1">
        <a:spcBef>
          <a:spcPct val="0"/>
        </a:spcBef>
        <a:spcAft>
          <a:spcPct val="0"/>
        </a:spcAft>
        <a:defRPr sz="3000" b="1">
          <a:solidFill>
            <a:srgbClr val="005390"/>
          </a:solidFill>
          <a:latin typeface="Century Gothic" pitchFamily="34" charset="0"/>
        </a:defRPr>
      </a:lvl2pPr>
      <a:lvl3pPr algn="l" rtl="0" eaLnBrk="1" fontAlgn="base" hangingPunct="1">
        <a:spcBef>
          <a:spcPct val="0"/>
        </a:spcBef>
        <a:spcAft>
          <a:spcPct val="0"/>
        </a:spcAft>
        <a:defRPr sz="3000" b="1">
          <a:solidFill>
            <a:srgbClr val="005390"/>
          </a:solidFill>
          <a:latin typeface="Century Gothic" pitchFamily="34" charset="0"/>
        </a:defRPr>
      </a:lvl3pPr>
      <a:lvl4pPr algn="l" rtl="0" eaLnBrk="1" fontAlgn="base" hangingPunct="1">
        <a:spcBef>
          <a:spcPct val="0"/>
        </a:spcBef>
        <a:spcAft>
          <a:spcPct val="0"/>
        </a:spcAft>
        <a:defRPr sz="3000" b="1">
          <a:solidFill>
            <a:srgbClr val="005390"/>
          </a:solidFill>
          <a:latin typeface="Century Gothic" pitchFamily="34" charset="0"/>
        </a:defRPr>
      </a:lvl4pPr>
      <a:lvl5pPr algn="l" rtl="0" eaLnBrk="1" fontAlgn="base" hangingPunct="1">
        <a:spcBef>
          <a:spcPct val="0"/>
        </a:spcBef>
        <a:spcAft>
          <a:spcPct val="0"/>
        </a:spcAft>
        <a:defRPr sz="3000" b="1">
          <a:solidFill>
            <a:srgbClr val="005390"/>
          </a:solidFill>
          <a:latin typeface="Century Gothic" pitchFamily="34" charset="0"/>
        </a:defRPr>
      </a:lvl5pPr>
      <a:lvl6pPr marL="457200" algn="l" rtl="0" eaLnBrk="1" fontAlgn="base" hangingPunct="1">
        <a:spcBef>
          <a:spcPct val="0"/>
        </a:spcBef>
        <a:spcAft>
          <a:spcPct val="0"/>
        </a:spcAft>
        <a:defRPr sz="3000" b="1">
          <a:solidFill>
            <a:srgbClr val="005390"/>
          </a:solidFill>
          <a:latin typeface="Arial" charset="0"/>
        </a:defRPr>
      </a:lvl6pPr>
      <a:lvl7pPr marL="914400" algn="l" rtl="0" eaLnBrk="1" fontAlgn="base" hangingPunct="1">
        <a:spcBef>
          <a:spcPct val="0"/>
        </a:spcBef>
        <a:spcAft>
          <a:spcPct val="0"/>
        </a:spcAft>
        <a:defRPr sz="3000" b="1">
          <a:solidFill>
            <a:srgbClr val="005390"/>
          </a:solidFill>
          <a:latin typeface="Arial" charset="0"/>
        </a:defRPr>
      </a:lvl7pPr>
      <a:lvl8pPr marL="1371600" algn="l" rtl="0" eaLnBrk="1" fontAlgn="base" hangingPunct="1">
        <a:spcBef>
          <a:spcPct val="0"/>
        </a:spcBef>
        <a:spcAft>
          <a:spcPct val="0"/>
        </a:spcAft>
        <a:defRPr sz="3000" b="1">
          <a:solidFill>
            <a:srgbClr val="005390"/>
          </a:solidFill>
          <a:latin typeface="Arial" charset="0"/>
        </a:defRPr>
      </a:lvl8pPr>
      <a:lvl9pPr marL="1828800" algn="l" rtl="0" eaLnBrk="1" fontAlgn="base" hangingPunct="1">
        <a:spcBef>
          <a:spcPct val="0"/>
        </a:spcBef>
        <a:spcAft>
          <a:spcPct val="0"/>
        </a:spcAft>
        <a:defRPr sz="3000" b="1">
          <a:solidFill>
            <a:srgbClr val="005390"/>
          </a:solidFill>
          <a:latin typeface="Arial" charset="0"/>
        </a:defRPr>
      </a:lvl9pPr>
    </p:titleStyle>
    <p:bodyStyle>
      <a:lvl1pPr marL="342900" indent="-342900" algn="l" rtl="0" eaLnBrk="1" fontAlgn="base" hangingPunct="1">
        <a:spcBef>
          <a:spcPct val="20000"/>
        </a:spcBef>
        <a:spcAft>
          <a:spcPct val="0"/>
        </a:spcAft>
        <a:buClr>
          <a:srgbClr val="990033"/>
        </a:buClr>
        <a:buFont typeface="Wingdings" pitchFamily="2" charset="2"/>
        <a:buChar char="Ø"/>
        <a:defRPr sz="2400">
          <a:solidFill>
            <a:srgbClr val="005390"/>
          </a:solidFill>
          <a:latin typeface="Century Gothic" pitchFamily="34" charset="0"/>
          <a:ea typeface="+mn-ea"/>
          <a:cs typeface="+mn-cs"/>
        </a:defRPr>
      </a:lvl1pPr>
      <a:lvl2pPr marL="742950" indent="-220663" algn="l" rtl="0" eaLnBrk="1" fontAlgn="base" hangingPunct="1">
        <a:spcBef>
          <a:spcPct val="20000"/>
        </a:spcBef>
        <a:spcAft>
          <a:spcPct val="0"/>
        </a:spcAft>
        <a:buClr>
          <a:srgbClr val="990033"/>
        </a:buClr>
        <a:buFont typeface="Wingdings" pitchFamily="2" charset="2"/>
        <a:buChar char=""/>
        <a:defRPr sz="2000">
          <a:solidFill>
            <a:srgbClr val="005390"/>
          </a:solidFill>
          <a:latin typeface="Century Gothic" pitchFamily="34" charset="0"/>
        </a:defRPr>
      </a:lvl2pPr>
      <a:lvl3pPr marL="1143000" indent="-228600" algn="l" rtl="0" eaLnBrk="1" fontAlgn="base" hangingPunct="1">
        <a:spcBef>
          <a:spcPct val="20000"/>
        </a:spcBef>
        <a:spcAft>
          <a:spcPct val="0"/>
        </a:spcAft>
        <a:buClr>
          <a:srgbClr val="990033"/>
        </a:buClr>
        <a:buFont typeface="Arial" pitchFamily="34" charset="0"/>
        <a:buChar char="–"/>
        <a:defRPr sz="2000">
          <a:solidFill>
            <a:srgbClr val="005390"/>
          </a:solidFill>
          <a:latin typeface="Century Gothic" pitchFamily="34" charset="0"/>
        </a:defRPr>
      </a:lvl3pPr>
      <a:lvl4pPr marL="1600200" indent="-228600" algn="l" rtl="0" eaLnBrk="1" fontAlgn="base" hangingPunct="1">
        <a:spcBef>
          <a:spcPct val="20000"/>
        </a:spcBef>
        <a:spcAft>
          <a:spcPct val="0"/>
        </a:spcAft>
        <a:buClr>
          <a:srgbClr val="990033"/>
        </a:buClr>
        <a:buFont typeface="Wingdings" pitchFamily="2" charset="2"/>
        <a:buChar char="§"/>
        <a:defRPr sz="2000">
          <a:solidFill>
            <a:srgbClr val="005390"/>
          </a:solidFill>
          <a:latin typeface="Century Gothic" pitchFamily="34" charset="0"/>
        </a:defRPr>
      </a:lvl4pPr>
      <a:lvl5pPr marL="2057400" indent="-228600" algn="l" rtl="0" eaLnBrk="1" fontAlgn="base" hangingPunct="1">
        <a:spcBef>
          <a:spcPct val="20000"/>
        </a:spcBef>
        <a:spcAft>
          <a:spcPct val="0"/>
        </a:spcAft>
        <a:buClr>
          <a:srgbClr val="990033"/>
        </a:buClr>
        <a:buFont typeface="Wingdings" pitchFamily="2" charset="2"/>
        <a:buChar char="ú"/>
        <a:defRPr sz="2000">
          <a:solidFill>
            <a:srgbClr val="005390"/>
          </a:solidFill>
          <a:latin typeface="Century Gothic" pitchFamily="34" charset="0"/>
        </a:defRPr>
      </a:lvl5pPr>
      <a:lvl6pPr marL="25146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6pPr>
      <a:lvl7pPr marL="29718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7pPr>
      <a:lvl8pPr marL="34290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8pPr>
      <a:lvl9pPr marL="38862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sa.gov/market2fed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gpoaccess.gov/gmanual"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hyperlink" Target="http://www.gpoaccess.gov/gmanual/index.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sq.gsa.gov/"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asap.gsa.gov/asap/welcome.do"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https://www.asap.gsa.gov/asap/welcome.d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fpds.gov/"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hyperlink" Target="https://www.fpds.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ffata.org/"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usaspending.gov/"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saelibrary.gsa.gov/ElibMain/home.do"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gsaelibrary.gsa.gov" TargetMode="Externa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gsaadvantage.gov/advantage/main/start_page.do"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hyperlink" Target="http://www.gsaadvantage.gov/"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dod-emall.dla.mi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sa.gov/logo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gsa.gov/portal/content/102183"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gsa.gov/cta"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www.gsa.gov/bpa" TargetMode="External"/><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gsa.gov/portal/category/27104"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hyperlink" Target="http://www.gsa.gov/portal/event/audience/1170/future"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expo.gsa.gov/"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interact.gsa.gov/"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interact.gsa.gov/groups/contractor-success"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buy.gsa.gov/"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ebuy.gsa.gov/"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fedbizopps.gov/"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hyperlink" Target="http://www.gsa.gov/portal/content/101033"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www.gsa.gov/portal/ext/html/site/fco/category/25544/hostUri/portal"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hyperlink" Target="http://www.gsa.gov/portal/category/25544"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gsa.gov/marketips"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gsa.gov/portal/content/100813"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www.gsa.gov/aboutosbu"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hyperlink" Target="http://www.aptac-us.org/new/"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prod.nais.nasa.gov/pub/fedproc/home.html"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hyperlink" Target="http://vsc.gsa.gov/"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Marketing Your MAS Contract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19200"/>
            <a:ext cx="9144000" cy="1015663"/>
          </a:xfrm>
        </p:spPr>
        <p:txBody>
          <a:bodyPr/>
          <a:lstStyle/>
          <a:p>
            <a:pPr algn="ctr"/>
            <a:r>
              <a:rPr lang="en-US" dirty="0" smtClean="0"/>
              <a:t>Marketing Tips: </a:t>
            </a:r>
            <a:r>
              <a:rPr lang="en-US" dirty="0" smtClean="0">
                <a:hlinkClick r:id="rId3"/>
              </a:rPr>
              <a:t>www.gsa.gov/market2feds</a:t>
            </a:r>
            <a:endParaRPr lang="en-US" dirty="0"/>
          </a:p>
        </p:txBody>
      </p:sp>
      <p:pic>
        <p:nvPicPr>
          <p:cNvPr id="1026" name="Picture 2" descr="Screen shot of the Office of Customer Accounts and Research’s (CARs), Marketing to the Federal Government link."/>
          <p:cNvPicPr>
            <a:picLocks noChangeAspect="1" noChangeArrowheads="1"/>
          </p:cNvPicPr>
          <p:nvPr/>
        </p:nvPicPr>
        <p:blipFill>
          <a:blip r:embed="rId4" cstate="print"/>
          <a:srcRect l="6667" t="8381" r="7143" b="7048"/>
          <a:stretch>
            <a:fillRect/>
          </a:stretch>
        </p:blipFill>
        <p:spPr bwMode="auto">
          <a:xfrm>
            <a:off x="951127" y="1905000"/>
            <a:ext cx="7241746" cy="4822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http://www.usa.gov/&#10;&#10;Screen shot to the USA.gov website homepage with an arrow pointing to the Find Government Agencies menu option"/>
          <p:cNvGrpSpPr/>
          <p:nvPr/>
        </p:nvGrpSpPr>
        <p:grpSpPr>
          <a:xfrm>
            <a:off x="533400" y="1828800"/>
            <a:ext cx="7886700" cy="4800600"/>
            <a:chOff x="0" y="0"/>
            <a:chExt cx="9144000" cy="5181600"/>
          </a:xfrm>
        </p:grpSpPr>
        <p:pic>
          <p:nvPicPr>
            <p:cNvPr id="1026" name="Picture 2"/>
            <p:cNvPicPr>
              <a:picLocks noChangeAspect="1" noChangeArrowheads="1"/>
            </p:cNvPicPr>
            <p:nvPr/>
          </p:nvPicPr>
          <p:blipFill>
            <a:blip r:embed="rId3" cstate="print"/>
            <a:srcRect l="11111" t="16000" r="12778" b="26913"/>
            <a:stretch>
              <a:fillRect/>
            </a:stretch>
          </p:blipFill>
          <p:spPr bwMode="auto">
            <a:xfrm>
              <a:off x="0" y="0"/>
              <a:ext cx="9144000" cy="5181600"/>
            </a:xfrm>
            <a:prstGeom prst="rect">
              <a:avLst/>
            </a:prstGeom>
            <a:noFill/>
            <a:ln w="9525">
              <a:noFill/>
              <a:miter lim="800000"/>
              <a:headEnd/>
              <a:tailEnd/>
            </a:ln>
          </p:spPr>
        </p:pic>
        <p:sp>
          <p:nvSpPr>
            <p:cNvPr id="4" name="Down Arrow 3"/>
            <p:cNvSpPr/>
            <p:nvPr/>
          </p:nvSpPr>
          <p:spPr bwMode="auto">
            <a:xfrm>
              <a:off x="4648200" y="990600"/>
              <a:ext cx="4572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6" name="Title 5"/>
          <p:cNvSpPr>
            <a:spLocks noGrp="1"/>
          </p:cNvSpPr>
          <p:nvPr>
            <p:ph type="title"/>
          </p:nvPr>
        </p:nvSpPr>
        <p:spPr>
          <a:xfrm>
            <a:off x="457200" y="1219200"/>
            <a:ext cx="7769225" cy="553998"/>
          </a:xfrm>
        </p:spPr>
        <p:txBody>
          <a:bodyPr/>
          <a:lstStyle/>
          <a:p>
            <a:pPr algn="ctr"/>
            <a:r>
              <a:rPr lang="en-US" dirty="0" smtClean="0"/>
              <a:t>Eligible Users: www.usa.gov</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015663"/>
          </a:xfrm>
        </p:spPr>
        <p:txBody>
          <a:bodyPr/>
          <a:lstStyle/>
          <a:p>
            <a:pPr algn="ctr"/>
            <a:r>
              <a:rPr lang="en-US" dirty="0" smtClean="0"/>
              <a:t>US Government Manual: </a:t>
            </a:r>
            <a:r>
              <a:rPr lang="en-US" dirty="0" smtClean="0">
                <a:hlinkClick r:id="rId3"/>
              </a:rPr>
              <a:t>www.gpoaccess.gov/gmanual</a:t>
            </a:r>
            <a:endParaRPr lang="en-US" dirty="0"/>
          </a:p>
        </p:txBody>
      </p:sp>
      <p:pic>
        <p:nvPicPr>
          <p:cNvPr id="11266" name="Picture 2" descr="http://www.gpoaccess.gov/gmanual/index.html&#10;&#10;Screen shot of the GPO Access US Government Manual page">
            <a:hlinkClick r:id="rId4"/>
          </p:cNvPr>
          <p:cNvPicPr>
            <a:picLocks noChangeAspect="1" noChangeArrowheads="1"/>
          </p:cNvPicPr>
          <p:nvPr/>
        </p:nvPicPr>
        <p:blipFill>
          <a:blip r:embed="rId5" cstate="print"/>
          <a:srcRect t="16889" r="37778" b="33333"/>
          <a:stretch>
            <a:fillRect/>
          </a:stretch>
        </p:blipFill>
        <p:spPr bwMode="auto">
          <a:xfrm>
            <a:off x="381000" y="2286000"/>
            <a:ext cx="845820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Research</a:t>
            </a:r>
            <a:endParaRPr lang="en-US" dirty="0"/>
          </a:p>
        </p:txBody>
      </p:sp>
      <p:sp>
        <p:nvSpPr>
          <p:cNvPr id="4" name="Content Placeholder 3"/>
          <p:cNvSpPr>
            <a:spLocks noGrp="1"/>
          </p:cNvSpPr>
          <p:nvPr>
            <p:ph idx="1"/>
          </p:nvPr>
        </p:nvSpPr>
        <p:spPr/>
        <p:txBody>
          <a:bodyPr/>
          <a:lstStyle/>
          <a:p>
            <a:r>
              <a:rPr lang="en-US" smtClean="0"/>
              <a:t>Schedule Sales Query</a:t>
            </a:r>
          </a:p>
          <a:p>
            <a:endParaRPr lang="en-US" smtClean="0"/>
          </a:p>
          <a:p>
            <a:r>
              <a:rPr lang="en-US" smtClean="0"/>
              <a:t>Advantage Spend Analysis Program </a:t>
            </a:r>
          </a:p>
          <a:p>
            <a:endParaRPr lang="en-US" smtClean="0"/>
          </a:p>
          <a:p>
            <a:r>
              <a:rPr lang="en-US" smtClean="0"/>
              <a:t>Federal Procurement Data System</a:t>
            </a:r>
          </a:p>
          <a:p>
            <a:endParaRPr lang="en-US" smtClean="0"/>
          </a:p>
          <a:p>
            <a:r>
              <a:rPr lang="en-US" smtClean="0"/>
              <a:t>USA Spending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95400"/>
            <a:ext cx="7769225" cy="538609"/>
          </a:xfrm>
        </p:spPr>
        <p:txBody>
          <a:bodyPr/>
          <a:lstStyle/>
          <a:p>
            <a:r>
              <a:rPr lang="en-US" sz="2900" dirty="0" smtClean="0"/>
              <a:t>Schedule Sales Query: </a:t>
            </a:r>
            <a:r>
              <a:rPr lang="en-US" sz="2900" dirty="0" smtClean="0">
                <a:hlinkClick r:id="rId3"/>
              </a:rPr>
              <a:t>https://ssq.gsa.gov</a:t>
            </a:r>
            <a:endParaRPr lang="en-US" sz="2900" dirty="0"/>
          </a:p>
        </p:txBody>
      </p:sp>
      <p:pic>
        <p:nvPicPr>
          <p:cNvPr id="5122" name="Picture 2" descr="https://ssq.gsa.gov/&#10;&#10;Screen shot of the Schedules Sales Query search options.">
            <a:hlinkClick r:id="rId3"/>
          </p:cNvPr>
          <p:cNvPicPr>
            <a:picLocks noChangeAspect="1" noChangeArrowheads="1"/>
          </p:cNvPicPr>
          <p:nvPr/>
        </p:nvPicPr>
        <p:blipFill>
          <a:blip r:embed="rId4" cstate="print"/>
          <a:srcRect l="21736" t="8381" b="46786"/>
          <a:stretch>
            <a:fillRect/>
          </a:stretch>
        </p:blipFill>
        <p:spPr bwMode="auto">
          <a:xfrm>
            <a:off x="1066800" y="2052099"/>
            <a:ext cx="7010400" cy="4511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66800"/>
            <a:ext cx="9144000" cy="1077218"/>
          </a:xfrm>
        </p:spPr>
        <p:txBody>
          <a:bodyPr/>
          <a:lstStyle/>
          <a:p>
            <a:pPr algn="ctr"/>
            <a:r>
              <a:rPr lang="en-US" dirty="0" smtClean="0"/>
              <a:t>Advantage Spend Analysis Program (ASAP): </a:t>
            </a:r>
            <a:r>
              <a:rPr lang="en-US" dirty="0" smtClean="0">
                <a:hlinkClick r:id="rId3" action="ppaction://hlinkfile"/>
              </a:rPr>
              <a:t>https://www.asap.gsa.gov/asap/welcome.do</a:t>
            </a:r>
            <a:endParaRPr lang="en-US" dirty="0"/>
          </a:p>
        </p:txBody>
      </p:sp>
      <p:pic>
        <p:nvPicPr>
          <p:cNvPr id="4098" name="Picture 2" descr="https://www.asap.gsa.gov/asap/welcome.do&#10;&#10;Screen shot of the Advantage Spend Analysis Program login page">
            <a:hlinkClick r:id="rId4"/>
          </p:cNvPr>
          <p:cNvPicPr>
            <a:picLocks noChangeAspect="1" noChangeArrowheads="1"/>
          </p:cNvPicPr>
          <p:nvPr/>
        </p:nvPicPr>
        <p:blipFill>
          <a:blip r:embed="rId5" cstate="print"/>
          <a:srcRect t="8381" r="53810" b="36000"/>
          <a:stretch>
            <a:fillRect/>
          </a:stretch>
        </p:blipFill>
        <p:spPr bwMode="auto">
          <a:xfrm>
            <a:off x="1524000" y="2270289"/>
            <a:ext cx="6096000" cy="45877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43000"/>
            <a:ext cx="9144000" cy="1077218"/>
          </a:xfrm>
        </p:spPr>
        <p:txBody>
          <a:bodyPr/>
          <a:lstStyle/>
          <a:p>
            <a:pPr algn="ctr"/>
            <a:r>
              <a:rPr lang="en-US" dirty="0" smtClean="0"/>
              <a:t>Federal Procurement Data System (FPDS): </a:t>
            </a:r>
            <a:r>
              <a:rPr lang="en-US" dirty="0" smtClean="0">
                <a:hlinkClick r:id="rId3"/>
              </a:rPr>
              <a:t>https://www.fpds.gov</a:t>
            </a:r>
            <a:endParaRPr lang="en-US" dirty="0"/>
          </a:p>
        </p:txBody>
      </p:sp>
      <p:grpSp>
        <p:nvGrpSpPr>
          <p:cNvPr id="6" name="Group 5" descr="Screen shot of the Federal Procurement Data System homepage with an arrow pointing to the ezSearch option"/>
          <p:cNvGrpSpPr/>
          <p:nvPr/>
        </p:nvGrpSpPr>
        <p:grpSpPr>
          <a:xfrm>
            <a:off x="1524000" y="2312595"/>
            <a:ext cx="6096000" cy="4164405"/>
            <a:chOff x="1524000" y="2312595"/>
            <a:chExt cx="6096000" cy="4164405"/>
          </a:xfrm>
        </p:grpSpPr>
        <p:pic>
          <p:nvPicPr>
            <p:cNvPr id="1026" name="Picture 2" descr="https://www.fpds.gov">
              <a:hlinkClick r:id="rId4"/>
            </p:cNvPr>
            <p:cNvPicPr>
              <a:picLocks noChangeAspect="1" noChangeArrowheads="1"/>
            </p:cNvPicPr>
            <p:nvPr/>
          </p:nvPicPr>
          <p:blipFill>
            <a:blip r:embed="rId5" cstate="print"/>
            <a:srcRect l="20000" t="8381" r="20952" b="20000"/>
            <a:stretch>
              <a:fillRect/>
            </a:stretch>
          </p:blipFill>
          <p:spPr bwMode="auto">
            <a:xfrm>
              <a:off x="1524000" y="2312595"/>
              <a:ext cx="6096000" cy="4164405"/>
            </a:xfrm>
            <a:prstGeom prst="rect">
              <a:avLst/>
            </a:prstGeom>
            <a:noFill/>
            <a:ln w="9525">
              <a:noFill/>
              <a:miter lim="800000"/>
              <a:headEnd/>
              <a:tailEnd/>
            </a:ln>
          </p:spPr>
        </p:pic>
        <p:sp>
          <p:nvSpPr>
            <p:cNvPr id="4" name="Right Arrow 3"/>
            <p:cNvSpPr/>
            <p:nvPr/>
          </p:nvSpPr>
          <p:spPr bwMode="auto">
            <a:xfrm rot="10800000">
              <a:off x="6019800" y="3276600"/>
              <a:ext cx="1219200" cy="4572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1569660"/>
          </a:xfrm>
        </p:spPr>
        <p:txBody>
          <a:bodyPr/>
          <a:lstStyle/>
          <a:p>
            <a:pPr algn="ctr"/>
            <a:r>
              <a:rPr lang="en-US" dirty="0" smtClean="0"/>
              <a:t>Federal Funding Accountability and Transparency Act (FFATA): </a:t>
            </a:r>
            <a:r>
              <a:rPr lang="en-US" dirty="0" smtClean="0">
                <a:hlinkClick r:id="rId3"/>
              </a:rPr>
              <a:t>http://www.ffata.org</a:t>
            </a:r>
            <a:endParaRPr lang="en-US" dirty="0"/>
          </a:p>
        </p:txBody>
      </p:sp>
      <p:pic>
        <p:nvPicPr>
          <p:cNvPr id="1026" name="Picture 2" descr="Screen shot of the Federal Funding and Accountability (FFATA) website homepage"/>
          <p:cNvPicPr>
            <a:picLocks noChangeAspect="1" noChangeArrowheads="1"/>
          </p:cNvPicPr>
          <p:nvPr/>
        </p:nvPicPr>
        <p:blipFill>
          <a:blip r:embed="rId4" cstate="print"/>
          <a:srcRect t="11458" r="6296" b="15625"/>
          <a:stretch>
            <a:fillRect/>
          </a:stretch>
        </p:blipFill>
        <p:spPr bwMode="auto">
          <a:xfrm>
            <a:off x="304800" y="2819400"/>
            <a:ext cx="8534400" cy="3733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7388" y="1219200"/>
            <a:ext cx="7769225" cy="579438"/>
          </a:xfrm>
        </p:spPr>
        <p:txBody>
          <a:bodyPr/>
          <a:lstStyle/>
          <a:p>
            <a:pPr algn="ctr"/>
            <a:r>
              <a:rPr lang="en-US" dirty="0" smtClean="0"/>
              <a:t>USA Spending: http://usaspending.gov</a:t>
            </a:r>
            <a:endParaRPr lang="en-US" dirty="0"/>
          </a:p>
        </p:txBody>
      </p:sp>
      <p:pic>
        <p:nvPicPr>
          <p:cNvPr id="2050" name="Picture 2" descr="http://usaspending.gov/&#10;&#10;Screen Shot of the USA Spending homepage">
            <a:hlinkClick r:id="rId3"/>
          </p:cNvPr>
          <p:cNvPicPr>
            <a:picLocks noChangeAspect="1" noChangeArrowheads="1"/>
          </p:cNvPicPr>
          <p:nvPr/>
        </p:nvPicPr>
        <p:blipFill>
          <a:blip r:embed="rId4" cstate="print"/>
          <a:srcRect l="20108" t="10057" r="20583" b="28991"/>
          <a:stretch>
            <a:fillRect/>
          </a:stretch>
        </p:blipFill>
        <p:spPr bwMode="auto">
          <a:xfrm>
            <a:off x="1104900" y="1951726"/>
            <a:ext cx="6934200" cy="4906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Marketing Basics</a:t>
            </a:r>
            <a:endParaRPr lang="en-US" dirty="0"/>
          </a:p>
        </p:txBody>
      </p:sp>
      <p:sp>
        <p:nvSpPr>
          <p:cNvPr id="4" name="Content Placeholder 3"/>
          <p:cNvSpPr>
            <a:spLocks noGrp="1"/>
          </p:cNvSpPr>
          <p:nvPr>
            <p:ph idx="1"/>
          </p:nvPr>
        </p:nvSpPr>
        <p:spPr/>
        <p:txBody>
          <a:bodyPr/>
          <a:lstStyle/>
          <a:p>
            <a:r>
              <a:rPr lang="en-US" smtClean="0"/>
              <a:t>eLibrary</a:t>
            </a:r>
          </a:p>
          <a:p>
            <a:endParaRPr lang="en-US" smtClean="0"/>
          </a:p>
          <a:p>
            <a:r>
              <a:rPr lang="en-US" smtClean="0"/>
              <a:t>GSA Advantage!®</a:t>
            </a:r>
          </a:p>
          <a:p>
            <a:endParaRPr lang="en-US" smtClean="0"/>
          </a:p>
          <a:p>
            <a:r>
              <a:rPr lang="en-US" smtClean="0"/>
              <a:t>DOD eMall</a:t>
            </a:r>
          </a:p>
          <a:p>
            <a:endParaRPr lang="en-US" smtClean="0"/>
          </a:p>
          <a:p>
            <a:r>
              <a:rPr lang="en-US" smtClean="0"/>
              <a:t>GSA Logos</a:t>
            </a:r>
          </a:p>
          <a:p>
            <a:endParaRPr lang="en-US" smtClean="0"/>
          </a:p>
          <a:p>
            <a:r>
              <a:rPr lang="en-US" smtClean="0"/>
              <a:t>Business Opportunities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p>
            <a:fld id="{984CD78D-701C-464B-ABD5-32D4733E0723}" type="slidenum">
              <a:rPr lang="en-US" smtClean="0">
                <a:ea typeface="ヒラギノ角ゴ Pro W3"/>
                <a:cs typeface="ヒラギノ角ゴ Pro W3"/>
              </a:rPr>
              <a:pPr/>
              <a:t>2</a:t>
            </a:fld>
            <a:endParaRPr lang="en-US" dirty="0" smtClean="0">
              <a:ea typeface="ヒラギノ角ゴ Pro W3"/>
              <a:cs typeface="ヒラギノ角ゴ Pro W3"/>
            </a:endParaRPr>
          </a:p>
        </p:txBody>
      </p:sp>
      <p:sp>
        <p:nvSpPr>
          <p:cNvPr id="6147" name="Rectangle 2"/>
          <p:cNvSpPr>
            <a:spLocks noGrp="1" noChangeArrowheads="1"/>
          </p:cNvSpPr>
          <p:nvPr>
            <p:ph type="title"/>
          </p:nvPr>
        </p:nvSpPr>
        <p:spPr>
          <a:xfrm>
            <a:off x="688975" y="1284982"/>
            <a:ext cx="7769225" cy="1077218"/>
          </a:xfrm>
        </p:spPr>
        <p:txBody>
          <a:bodyPr/>
          <a:lstStyle/>
          <a:p>
            <a:pPr algn="ctr"/>
            <a:r>
              <a:rPr lang="en-US" sz="3200" dirty="0" smtClean="0"/>
              <a:t>GSA Mission Statement</a:t>
            </a:r>
            <a:r>
              <a:rPr lang="en-US" sz="1600" dirty="0" smtClean="0"/>
              <a:t/>
            </a:r>
            <a:br>
              <a:rPr lang="en-US" sz="1600" dirty="0" smtClean="0"/>
            </a:br>
            <a:r>
              <a:rPr lang="en-US" sz="1600" dirty="0" smtClean="0"/>
              <a:t>“The mission of GSA is to deliver the best value in real estate, acquisition, and technology services to government and the American people.”</a:t>
            </a:r>
          </a:p>
        </p:txBody>
      </p:sp>
      <p:sp>
        <p:nvSpPr>
          <p:cNvPr id="6148" name="Rectangle 3"/>
          <p:cNvSpPr>
            <a:spLocks noGrp="1" noChangeArrowheads="1"/>
          </p:cNvSpPr>
          <p:nvPr>
            <p:ph type="body" idx="1"/>
          </p:nvPr>
        </p:nvSpPr>
        <p:spPr>
          <a:xfrm>
            <a:off x="455613" y="2514600"/>
            <a:ext cx="8383587" cy="3048000"/>
          </a:xfrm>
        </p:spPr>
        <p:txBody>
          <a:bodyPr/>
          <a:lstStyle/>
          <a:p>
            <a:r>
              <a:rPr lang="en-US" dirty="0" smtClean="0"/>
              <a:t>Savings</a:t>
            </a:r>
          </a:p>
          <a:p>
            <a:pPr lvl="1"/>
            <a:r>
              <a:rPr lang="en-US" dirty="0" smtClean="0"/>
              <a:t>Effective marketing creates more competition, which leads to government savings</a:t>
            </a:r>
          </a:p>
          <a:p>
            <a:r>
              <a:rPr lang="en-US" dirty="0" smtClean="0"/>
              <a:t>Sustainable Solutions</a:t>
            </a:r>
          </a:p>
          <a:p>
            <a:pPr lvl="1"/>
            <a:r>
              <a:rPr lang="en-US" dirty="0" smtClean="0"/>
              <a:t>Provide ways to do virtual marketing</a:t>
            </a:r>
          </a:p>
          <a:p>
            <a:r>
              <a:rPr lang="en-US" dirty="0" smtClean="0"/>
              <a:t>Small Business</a:t>
            </a:r>
          </a:p>
          <a:p>
            <a:pPr lvl="1"/>
            <a:r>
              <a:rPr lang="en-US" dirty="0" smtClean="0"/>
              <a:t>Information on how to be competitive in the government marketplace for Small Business</a:t>
            </a:r>
          </a:p>
          <a:p>
            <a:r>
              <a:rPr lang="en-US" dirty="0" smtClean="0"/>
              <a:t>Innovation</a:t>
            </a:r>
          </a:p>
          <a:p>
            <a:pPr lvl="1"/>
            <a:r>
              <a:rPr lang="en-US" dirty="0" smtClean="0"/>
              <a:t>Encourages virtual marketing, moving away from mailing lists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Screen shot of the GSA e-Library homepage with arrows pointing to the general serach option, quick search, and schedules contracts search"/>
          <p:cNvGrpSpPr/>
          <p:nvPr/>
        </p:nvGrpSpPr>
        <p:grpSpPr>
          <a:xfrm>
            <a:off x="609600" y="1676400"/>
            <a:ext cx="7924800" cy="5029200"/>
            <a:chOff x="0" y="0"/>
            <a:chExt cx="9144000" cy="5275385"/>
          </a:xfrm>
        </p:grpSpPr>
        <p:pic>
          <p:nvPicPr>
            <p:cNvPr id="2050" name="Picture 2" descr="http://www.gsaelibrary.gsa.gov/ElibMain/home.do">
              <a:hlinkClick r:id="rId3"/>
            </p:cNvPr>
            <p:cNvPicPr>
              <a:picLocks noChangeAspect="1" noChangeArrowheads="1"/>
            </p:cNvPicPr>
            <p:nvPr/>
          </p:nvPicPr>
          <p:blipFill>
            <a:blip r:embed="rId4" cstate="print"/>
            <a:srcRect t="7619" r="476" b="25568"/>
            <a:stretch>
              <a:fillRect/>
            </a:stretch>
          </p:blipFill>
          <p:spPr bwMode="auto">
            <a:xfrm>
              <a:off x="0" y="0"/>
              <a:ext cx="9144000" cy="5275385"/>
            </a:xfrm>
            <a:prstGeom prst="rect">
              <a:avLst/>
            </a:prstGeom>
            <a:noFill/>
            <a:ln w="9525">
              <a:noFill/>
              <a:miter lim="800000"/>
              <a:headEnd/>
              <a:tailEnd/>
            </a:ln>
          </p:spPr>
        </p:pic>
        <p:sp>
          <p:nvSpPr>
            <p:cNvPr id="5" name="Right Arrow 4"/>
            <p:cNvSpPr/>
            <p:nvPr/>
          </p:nvSpPr>
          <p:spPr bwMode="auto">
            <a:xfrm rot="10800000">
              <a:off x="3581400" y="1219200"/>
              <a:ext cx="7620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6629400" y="533400"/>
              <a:ext cx="7620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6629400" y="990600"/>
              <a:ext cx="7620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9" name="Title 3"/>
          <p:cNvSpPr txBox="1">
            <a:spLocks/>
          </p:cNvSpPr>
          <p:nvPr/>
        </p:nvSpPr>
        <p:spPr>
          <a:xfrm>
            <a:off x="457200" y="1066800"/>
            <a:ext cx="7769225" cy="579438"/>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smtClean="0">
                <a:ln>
                  <a:noFill/>
                </a:ln>
                <a:solidFill>
                  <a:srgbClr val="013C88"/>
                </a:solidFill>
                <a:effectLst/>
                <a:uLnTx/>
                <a:uFillTx/>
                <a:latin typeface="+mj-lt"/>
                <a:ea typeface="+mj-ea"/>
                <a:cs typeface="+mj-cs"/>
              </a:rPr>
              <a:t>eLibrary</a:t>
            </a:r>
            <a:r>
              <a:rPr kumimoji="0" lang="en-US" sz="3200" b="1" i="0" u="none" strike="noStrike" kern="0" cap="none" spc="0" normalizeH="0" baseline="0" noProof="0" dirty="0" smtClean="0">
                <a:ln>
                  <a:noFill/>
                </a:ln>
                <a:solidFill>
                  <a:srgbClr val="013C88"/>
                </a:solidFill>
                <a:effectLst/>
                <a:uLnTx/>
                <a:uFillTx/>
                <a:latin typeface="+mj-lt"/>
                <a:ea typeface="+mj-ea"/>
                <a:cs typeface="+mj-cs"/>
              </a:rPr>
              <a:t>: </a:t>
            </a:r>
            <a:r>
              <a:rPr kumimoji="0" lang="en-US" sz="3200" b="1" i="0" u="none" strike="noStrike" kern="0" cap="none" spc="0" normalizeH="0" baseline="0" noProof="0" dirty="0" smtClean="0">
                <a:ln>
                  <a:noFill/>
                </a:ln>
                <a:solidFill>
                  <a:srgbClr val="013C88"/>
                </a:solidFill>
                <a:effectLst/>
                <a:uLnTx/>
                <a:uFillTx/>
                <a:latin typeface="+mj-lt"/>
                <a:ea typeface="+mj-ea"/>
                <a:cs typeface="+mj-cs"/>
                <a:hlinkClick r:id="rId5" action="ppaction://hlinkfile"/>
              </a:rPr>
              <a:t>http://gsaelibrary.gsa.gov</a:t>
            </a:r>
            <a:endParaRPr kumimoji="0" lang="en-US" sz="3200" b="1" i="0" u="none" strike="noStrike" kern="0" cap="none" spc="0" normalizeH="0" baseline="0" noProof="0" dirty="0">
              <a:ln>
                <a:noFill/>
              </a:ln>
              <a:solidFill>
                <a:srgbClr val="013C88"/>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 shot of Contractor Information page on eLibrary.  Arrows highlight information on the GSA contract number, socio-economic status, how to change company information, government contracting officer, and pricelsit terms and conditions"/>
          <p:cNvGrpSpPr/>
          <p:nvPr/>
        </p:nvGrpSpPr>
        <p:grpSpPr>
          <a:xfrm>
            <a:off x="0" y="0"/>
            <a:ext cx="9163050" cy="6877050"/>
            <a:chOff x="0" y="0"/>
            <a:chExt cx="9163050" cy="6877050"/>
          </a:xfrm>
        </p:grpSpPr>
        <p:pic>
          <p:nvPicPr>
            <p:cNvPr id="1026" name="Picture 2"/>
            <p:cNvPicPr>
              <a:picLocks noChangeAspect="1" noChangeArrowheads="1"/>
            </p:cNvPicPr>
            <p:nvPr/>
          </p:nvPicPr>
          <p:blipFill>
            <a:blip r:embed="rId3" cstate="print"/>
            <a:srcRect/>
            <a:stretch>
              <a:fillRect/>
            </a:stretch>
          </p:blipFill>
          <p:spPr bwMode="auto">
            <a:xfrm>
              <a:off x="0" y="0"/>
              <a:ext cx="9163050" cy="6877050"/>
            </a:xfrm>
            <a:prstGeom prst="rect">
              <a:avLst/>
            </a:prstGeom>
            <a:noFill/>
            <a:ln w="9525">
              <a:noFill/>
              <a:miter lim="800000"/>
              <a:headEnd/>
              <a:tailEnd/>
            </a:ln>
          </p:spPr>
        </p:pic>
        <p:sp>
          <p:nvSpPr>
            <p:cNvPr id="3" name="Down Arrow 2"/>
            <p:cNvSpPr/>
            <p:nvPr/>
          </p:nvSpPr>
          <p:spPr bwMode="auto">
            <a:xfrm rot="10800000">
              <a:off x="5562600" y="5105400"/>
              <a:ext cx="381000" cy="762000"/>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https://www.gsaadvantage.gov/&#10;&#10;Screen shot of GSA Advantage homepage with arrows pointing to general search option, special programs, and State and Local Government search options"/>
          <p:cNvGrpSpPr/>
          <p:nvPr/>
        </p:nvGrpSpPr>
        <p:grpSpPr>
          <a:xfrm>
            <a:off x="609600" y="2057400"/>
            <a:ext cx="7391400" cy="4449763"/>
            <a:chOff x="0" y="0"/>
            <a:chExt cx="9144000" cy="6888163"/>
          </a:xfrm>
        </p:grpSpPr>
        <p:pic>
          <p:nvPicPr>
            <p:cNvPr id="4" name="Picture 8" descr="Screen shot of GSA Advantage: https://www.gsaadvantage.gov/advantage/main/start_page.do">
              <a:hlinkClick r:id="rId3"/>
            </p:cNvPr>
            <p:cNvPicPr>
              <a:picLocks noChangeAspect="1" noChangeArrowheads="1"/>
            </p:cNvPicPr>
            <p:nvPr/>
          </p:nvPicPr>
          <p:blipFill>
            <a:blip r:embed="rId4" cstate="print"/>
            <a:srcRect l="4483" t="11218" r="59532" b="7820"/>
            <a:stretch>
              <a:fillRect/>
            </a:stretch>
          </p:blipFill>
          <p:spPr bwMode="auto">
            <a:xfrm>
              <a:off x="0" y="0"/>
              <a:ext cx="9144000" cy="6888163"/>
            </a:xfrm>
            <a:prstGeom prst="rect">
              <a:avLst/>
            </a:prstGeom>
            <a:noFill/>
            <a:ln w="9525" algn="in">
              <a:noFill/>
              <a:miter lim="800000"/>
              <a:headEnd/>
              <a:tailEnd/>
            </a:ln>
          </p:spPr>
        </p:pic>
        <p:sp>
          <p:nvSpPr>
            <p:cNvPr id="5" name="Down Arrow 14"/>
            <p:cNvSpPr>
              <a:spLocks noChangeArrowheads="1"/>
            </p:cNvSpPr>
            <p:nvPr/>
          </p:nvSpPr>
          <p:spPr bwMode="auto">
            <a:xfrm>
              <a:off x="4648200" y="0"/>
              <a:ext cx="381000" cy="685800"/>
            </a:xfrm>
            <a:prstGeom prst="downArrow">
              <a:avLst>
                <a:gd name="adj1" fmla="val 50000"/>
                <a:gd name="adj2" fmla="val 50000"/>
              </a:avLst>
            </a:prstGeom>
            <a:solidFill>
              <a:srgbClr val="C00000"/>
            </a:solidFill>
            <a:ln w="9525" algn="ctr">
              <a:solidFill>
                <a:schemeClr val="tx1"/>
              </a:solidFill>
              <a:round/>
              <a:headEnd/>
              <a:tailEnd/>
            </a:ln>
          </p:spPr>
          <p:txBody>
            <a:bodyPr/>
            <a:lstStyle/>
            <a:p>
              <a:pPr eaLnBrk="0" hangingPunct="0"/>
              <a:endParaRPr lang="en-US" sz="2400"/>
            </a:p>
          </p:txBody>
        </p:sp>
        <p:sp>
          <p:nvSpPr>
            <p:cNvPr id="6" name="Down Arrow 13"/>
            <p:cNvSpPr>
              <a:spLocks noChangeArrowheads="1"/>
            </p:cNvSpPr>
            <p:nvPr/>
          </p:nvSpPr>
          <p:spPr bwMode="auto">
            <a:xfrm>
              <a:off x="3352800" y="2362200"/>
              <a:ext cx="381000" cy="685800"/>
            </a:xfrm>
            <a:prstGeom prst="downArrow">
              <a:avLst>
                <a:gd name="adj1" fmla="val 50000"/>
                <a:gd name="adj2" fmla="val 50000"/>
              </a:avLst>
            </a:prstGeom>
            <a:solidFill>
              <a:srgbClr val="C00000"/>
            </a:solidFill>
            <a:ln w="9525" algn="ctr">
              <a:solidFill>
                <a:schemeClr val="tx1"/>
              </a:solidFill>
              <a:round/>
              <a:headEnd/>
              <a:tailEnd/>
            </a:ln>
          </p:spPr>
          <p:txBody>
            <a:bodyPr/>
            <a:lstStyle/>
            <a:p>
              <a:pPr eaLnBrk="0" hangingPunct="0"/>
              <a:endParaRPr lang="en-US" sz="2400"/>
            </a:p>
          </p:txBody>
        </p:sp>
        <p:sp>
          <p:nvSpPr>
            <p:cNvPr id="7" name="Right Arrow 6"/>
            <p:cNvSpPr/>
            <p:nvPr/>
          </p:nvSpPr>
          <p:spPr>
            <a:xfrm>
              <a:off x="1828800" y="5334000"/>
              <a:ext cx="914400" cy="381000"/>
            </a:xfrm>
            <a:prstGeom prst="rightArrow">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 name="Title 8"/>
          <p:cNvSpPr>
            <a:spLocks noGrp="1"/>
          </p:cNvSpPr>
          <p:nvPr>
            <p:ph type="title"/>
          </p:nvPr>
        </p:nvSpPr>
        <p:spPr>
          <a:xfrm>
            <a:off x="228600" y="1295400"/>
            <a:ext cx="8534400" cy="507831"/>
          </a:xfrm>
        </p:spPr>
        <p:txBody>
          <a:bodyPr/>
          <a:lstStyle/>
          <a:p>
            <a:r>
              <a:rPr lang="en-US" sz="2700" dirty="0" smtClean="0"/>
              <a:t>GSA </a:t>
            </a:r>
            <a:r>
              <a:rPr lang="en-US" sz="2700" i="1" dirty="0" smtClean="0"/>
              <a:t>Advantage!</a:t>
            </a:r>
            <a:r>
              <a:rPr lang="en-US" sz="2700" dirty="0" smtClean="0"/>
              <a:t>®: </a:t>
            </a:r>
            <a:r>
              <a:rPr lang="en-US" sz="2700" dirty="0" smtClean="0">
                <a:hlinkClick r:id="rId5"/>
              </a:rPr>
              <a:t>https://www.gsaadvantage.gov</a:t>
            </a:r>
            <a:endParaRPr lang="en-US" sz="27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https://www.gsaadvantage.gov/advantage/main/start_page.do&#10;&#10;Screen shot of a GSA Advantage search results with arrows highlighting images and green/special features"/>
          <p:cNvGrpSpPr/>
          <p:nvPr/>
        </p:nvGrpSpPr>
        <p:grpSpPr>
          <a:xfrm>
            <a:off x="0" y="0"/>
            <a:ext cx="9144000" cy="6858000"/>
            <a:chOff x="0" y="0"/>
            <a:chExt cx="9144000" cy="6858000"/>
          </a:xfrm>
        </p:grpSpPr>
        <p:pic>
          <p:nvPicPr>
            <p:cNvPr id="7" name="Picture 12" descr="Screen shot of GSA Advantage"/>
            <p:cNvPicPr>
              <a:picLocks noChangeAspect="1" noChangeArrowheads="1"/>
            </p:cNvPicPr>
            <p:nvPr/>
          </p:nvPicPr>
          <p:blipFill>
            <a:blip r:embed="rId3" cstate="print"/>
            <a:srcRect t="11295" r="11176" b="6824"/>
            <a:stretch>
              <a:fillRect/>
            </a:stretch>
          </p:blipFill>
          <p:spPr bwMode="auto">
            <a:xfrm>
              <a:off x="0" y="0"/>
              <a:ext cx="9144000" cy="6858000"/>
            </a:xfrm>
            <a:prstGeom prst="rect">
              <a:avLst/>
            </a:prstGeom>
            <a:noFill/>
            <a:ln w="9525">
              <a:noFill/>
              <a:miter lim="800000"/>
              <a:headEnd/>
              <a:tailEnd/>
            </a:ln>
          </p:spPr>
        </p:pic>
        <p:sp>
          <p:nvSpPr>
            <p:cNvPr id="8" name="AutoShape 7"/>
            <p:cNvSpPr>
              <a:spLocks noChangeArrowheads="1"/>
            </p:cNvSpPr>
            <p:nvPr/>
          </p:nvSpPr>
          <p:spPr bwMode="auto">
            <a:xfrm>
              <a:off x="304800" y="457200"/>
              <a:ext cx="304800" cy="533400"/>
            </a:xfrm>
            <a:prstGeom prst="downArrow">
              <a:avLst>
                <a:gd name="adj1" fmla="val 50000"/>
                <a:gd name="adj2" fmla="val 58333"/>
              </a:avLst>
            </a:prstGeom>
            <a:solidFill>
              <a:srgbClr val="FF0000"/>
            </a:solidFill>
            <a:ln w="9525">
              <a:solidFill>
                <a:schemeClr val="tx1"/>
              </a:solidFill>
              <a:miter lim="800000"/>
              <a:headEnd/>
              <a:tailEnd/>
            </a:ln>
          </p:spPr>
          <p:txBody>
            <a:bodyPr wrap="none" anchor="ctr"/>
            <a:lstStyle/>
            <a:p>
              <a:endParaRPr lang="en-US"/>
            </a:p>
          </p:txBody>
        </p:sp>
        <p:sp>
          <p:nvSpPr>
            <p:cNvPr id="9" name="AutoShape 6"/>
            <p:cNvSpPr>
              <a:spLocks noChangeArrowheads="1"/>
            </p:cNvSpPr>
            <p:nvPr/>
          </p:nvSpPr>
          <p:spPr bwMode="auto">
            <a:xfrm>
              <a:off x="6781800" y="1905000"/>
              <a:ext cx="304800" cy="711200"/>
            </a:xfrm>
            <a:prstGeom prst="downArrow">
              <a:avLst>
                <a:gd name="adj1" fmla="val 50000"/>
                <a:gd name="adj2" fmla="val 58333"/>
              </a:avLst>
            </a:prstGeom>
            <a:solidFill>
              <a:srgbClr val="FF0000"/>
            </a:solidFill>
            <a:ln w="9525">
              <a:solidFill>
                <a:schemeClr val="tx1"/>
              </a:solidFill>
              <a:miter lim="800000"/>
              <a:headEnd/>
              <a:tailEnd/>
            </a:ln>
          </p:spPr>
          <p:txBody>
            <a:bodyPr wrap="none" anchor="ctr"/>
            <a:lstStyle/>
            <a:p>
              <a:endParaRPr lang="en-US"/>
            </a:p>
          </p:txBody>
        </p:sp>
        <p:sp>
          <p:nvSpPr>
            <p:cNvPr id="10" name="AutoShape 5"/>
            <p:cNvSpPr>
              <a:spLocks noChangeArrowheads="1"/>
            </p:cNvSpPr>
            <p:nvPr/>
          </p:nvSpPr>
          <p:spPr bwMode="auto">
            <a:xfrm>
              <a:off x="8458200" y="1447800"/>
              <a:ext cx="304800" cy="711200"/>
            </a:xfrm>
            <a:prstGeom prst="downArrow">
              <a:avLst>
                <a:gd name="adj1" fmla="val 50000"/>
                <a:gd name="adj2" fmla="val 58333"/>
              </a:avLst>
            </a:prstGeom>
            <a:solidFill>
              <a:srgbClr val="FF0000"/>
            </a:solidFill>
            <a:ln w="9525">
              <a:solidFill>
                <a:schemeClr val="tx1"/>
              </a:solidFill>
              <a:miter lim="800000"/>
              <a:headEnd/>
              <a:tailEnd/>
            </a:ln>
          </p:spPr>
          <p:txBody>
            <a:bodyPr wrap="none" anchor="ctr"/>
            <a:lstStyle/>
            <a:p>
              <a:endParaRPr lang="en-US"/>
            </a:p>
          </p:txBody>
        </p:sp>
      </p:grpSp>
      <p:sp>
        <p:nvSpPr>
          <p:cNvPr id="12" name="Rectangle 11"/>
          <p:cNvSpPr/>
          <p:nvPr/>
        </p:nvSpPr>
        <p:spPr bwMode="auto">
          <a:xfrm>
            <a:off x="76200" y="4419600"/>
            <a:ext cx="1219200" cy="381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reen shot of DOD eMALL homepage"/>
          <p:cNvPicPr>
            <a:picLocks noChangeAspect="1" noChangeArrowheads="1"/>
          </p:cNvPicPr>
          <p:nvPr/>
        </p:nvPicPr>
        <p:blipFill>
          <a:blip r:embed="rId3" cstate="print"/>
          <a:srcRect t="16000" r="1111" b="20000"/>
          <a:stretch>
            <a:fillRect/>
          </a:stretch>
        </p:blipFill>
        <p:spPr bwMode="auto">
          <a:xfrm>
            <a:off x="1325034" y="1981200"/>
            <a:ext cx="6493933" cy="4495800"/>
          </a:xfrm>
          <a:prstGeom prst="rect">
            <a:avLst/>
          </a:prstGeom>
          <a:noFill/>
          <a:ln w="9525">
            <a:noFill/>
            <a:miter lim="800000"/>
            <a:headEnd/>
            <a:tailEnd/>
          </a:ln>
        </p:spPr>
      </p:pic>
      <p:sp>
        <p:nvSpPr>
          <p:cNvPr id="3" name="Title 2"/>
          <p:cNvSpPr>
            <a:spLocks noGrp="1"/>
          </p:cNvSpPr>
          <p:nvPr>
            <p:ph type="title"/>
          </p:nvPr>
        </p:nvSpPr>
        <p:spPr>
          <a:xfrm>
            <a:off x="457200" y="1295400"/>
            <a:ext cx="7769225" cy="579438"/>
          </a:xfrm>
        </p:spPr>
        <p:txBody>
          <a:bodyPr/>
          <a:lstStyle/>
          <a:p>
            <a:r>
              <a:rPr lang="en-US" dirty="0" smtClean="0"/>
              <a:t>DOD </a:t>
            </a:r>
            <a:r>
              <a:rPr lang="en-US" dirty="0" err="1" smtClean="0"/>
              <a:t>eMALL</a:t>
            </a:r>
            <a:r>
              <a:rPr lang="en-US" dirty="0" smtClean="0"/>
              <a:t>: </a:t>
            </a:r>
            <a:r>
              <a:rPr lang="en-US" dirty="0" smtClean="0">
                <a:hlinkClick r:id="rId4"/>
              </a:rPr>
              <a:t>https://dod-emall.dla.mil</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GSA Logos: </a:t>
            </a:r>
            <a:r>
              <a:rPr lang="en-US" dirty="0" smtClean="0">
                <a:hlinkClick r:id="rId3"/>
              </a:rPr>
              <a:t>http://www.gsa.gov/logos</a:t>
            </a:r>
            <a:r>
              <a:rPr lang="en-US" dirty="0" smtClean="0"/>
              <a:t> </a:t>
            </a:r>
            <a:endParaRPr lang="en-US" dirty="0"/>
          </a:p>
        </p:txBody>
      </p:sp>
      <p:pic>
        <p:nvPicPr>
          <p:cNvPr id="16387" name="Picture 3" descr="http://www.gsa.gov/portal/content/102183&#10;&#10;Screen shot of GSA logo download page">
            <a:hlinkClick r:id="rId4"/>
          </p:cNvPr>
          <p:cNvPicPr>
            <a:picLocks noChangeAspect="1" noChangeArrowheads="1"/>
          </p:cNvPicPr>
          <p:nvPr/>
        </p:nvPicPr>
        <p:blipFill>
          <a:blip r:embed="rId5" cstate="print"/>
          <a:srcRect l="14444" t="16000" r="16111" b="22272"/>
          <a:stretch>
            <a:fillRect/>
          </a:stretch>
        </p:blipFill>
        <p:spPr bwMode="auto">
          <a:xfrm>
            <a:off x="800100" y="2286000"/>
            <a:ext cx="75438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2209800"/>
          <a:ext cx="914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0" y="1066800"/>
            <a:ext cx="9144000" cy="1077218"/>
          </a:xfrm>
        </p:spPr>
        <p:txBody>
          <a:bodyPr/>
          <a:lstStyle/>
          <a:p>
            <a:pPr algn="ctr"/>
            <a:r>
              <a:rPr lang="en-US" dirty="0" smtClean="0"/>
              <a:t>Contractor Team Arrangement (CTA)</a:t>
            </a:r>
            <a:br>
              <a:rPr lang="en-US" dirty="0" smtClean="0"/>
            </a:br>
            <a:r>
              <a:rPr lang="en-US" dirty="0" smtClean="0">
                <a:solidFill>
                  <a:schemeClr val="bg1"/>
                </a:solidFill>
                <a:hlinkClick r:id="rId8"/>
              </a:rPr>
              <a:t>http://www.gsa.gov/cta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69225" cy="549275"/>
          </a:xfrm>
        </p:spPr>
        <p:txBody>
          <a:bodyPr/>
          <a:lstStyle/>
          <a:p>
            <a:pPr algn="ctr"/>
            <a:r>
              <a:rPr lang="en-US" dirty="0" smtClean="0"/>
              <a:t>CTAs vs. Prime/Subcontracting</a:t>
            </a:r>
            <a:endParaRPr lang="en-US" dirty="0"/>
          </a:p>
        </p:txBody>
      </p:sp>
      <p:graphicFrame>
        <p:nvGraphicFramePr>
          <p:cNvPr id="3" name="Diagram 2"/>
          <p:cNvGraphicFramePr/>
          <p:nvPr/>
        </p:nvGraphicFramePr>
        <p:xfrm>
          <a:off x="457200" y="21336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382000" cy="1477328"/>
          </a:xfrm>
        </p:spPr>
        <p:txBody>
          <a:bodyPr/>
          <a:lstStyle/>
          <a:p>
            <a:pPr algn="ctr"/>
            <a:r>
              <a:rPr lang="en-US" dirty="0" smtClean="0"/>
              <a:t>Blanket Purchase Agreements</a:t>
            </a:r>
            <a:br>
              <a:rPr lang="en-US" dirty="0" smtClean="0"/>
            </a:br>
            <a:r>
              <a:rPr lang="en-US" dirty="0" smtClean="0">
                <a:hlinkClick r:id="rId3"/>
              </a:rPr>
              <a:t>http://www.gsa.gov/bpa</a:t>
            </a:r>
            <a:r>
              <a:rPr lang="en-US" dirty="0" smtClean="0"/>
              <a:t> </a:t>
            </a:r>
            <a:br>
              <a:rPr lang="en-US" dirty="0" smtClean="0"/>
            </a:br>
            <a:endParaRPr lang="en-US" dirty="0"/>
          </a:p>
        </p:txBody>
      </p:sp>
      <p:graphicFrame>
        <p:nvGraphicFramePr>
          <p:cNvPr id="3" name="Diagram 2"/>
          <p:cNvGraphicFramePr/>
          <p:nvPr/>
        </p:nvGraphicFramePr>
        <p:xfrm>
          <a:off x="342900" y="2667000"/>
          <a:ext cx="84582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Education</a:t>
            </a:r>
            <a:endParaRPr lang="en-US" dirty="0"/>
          </a:p>
        </p:txBody>
      </p:sp>
      <p:sp>
        <p:nvSpPr>
          <p:cNvPr id="4" name="Content Placeholder 3"/>
          <p:cNvSpPr>
            <a:spLocks noGrp="1"/>
          </p:cNvSpPr>
          <p:nvPr>
            <p:ph idx="1"/>
          </p:nvPr>
        </p:nvSpPr>
        <p:spPr/>
        <p:txBody>
          <a:bodyPr/>
          <a:lstStyle/>
          <a:p>
            <a:r>
              <a:rPr lang="en-US" smtClean="0"/>
              <a:t>Training</a:t>
            </a:r>
          </a:p>
          <a:p>
            <a:endParaRPr lang="en-US" smtClean="0"/>
          </a:p>
          <a:p>
            <a:r>
              <a:rPr lang="en-US" smtClean="0"/>
              <a:t>Expos</a:t>
            </a:r>
          </a:p>
          <a:p>
            <a:endParaRPr lang="en-US" smtClean="0"/>
          </a:p>
          <a:p>
            <a:r>
              <a:rPr lang="en-US" smtClean="0"/>
              <a:t>GSA Interact</a:t>
            </a:r>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00200"/>
            <a:ext cx="7769225" cy="4708981"/>
          </a:xfrm>
        </p:spPr>
        <p:txBody>
          <a:bodyPr/>
          <a:lstStyle/>
          <a:p>
            <a:r>
              <a:rPr lang="en-US" dirty="0" smtClean="0"/>
              <a:t>Business Development Plan</a:t>
            </a:r>
            <a:br>
              <a:rPr lang="en-US" dirty="0" smtClean="0"/>
            </a:br>
            <a:r>
              <a:rPr lang="en-US" dirty="0" smtClean="0"/>
              <a:t/>
            </a:r>
            <a:br>
              <a:rPr lang="en-US" dirty="0" smtClean="0"/>
            </a:br>
            <a:r>
              <a:rPr lang="en-US" dirty="0" smtClean="0"/>
              <a:t>Marketing Research</a:t>
            </a:r>
            <a:br>
              <a:rPr lang="en-US" dirty="0" smtClean="0"/>
            </a:br>
            <a:r>
              <a:rPr lang="en-US" dirty="0" smtClean="0"/>
              <a:t/>
            </a:r>
            <a:br>
              <a:rPr lang="en-US" dirty="0" smtClean="0"/>
            </a:br>
            <a:r>
              <a:rPr lang="en-US" dirty="0" smtClean="0"/>
              <a:t>Marketing Basics</a:t>
            </a:r>
            <a:br>
              <a:rPr lang="en-US" dirty="0" smtClean="0"/>
            </a:br>
            <a:r>
              <a:rPr lang="en-US" dirty="0" smtClean="0"/>
              <a:t/>
            </a:r>
            <a:br>
              <a:rPr lang="en-US" dirty="0" smtClean="0"/>
            </a:br>
            <a:r>
              <a:rPr lang="en-US" dirty="0" smtClean="0"/>
              <a:t>Education Opportunities</a:t>
            </a:r>
            <a:br>
              <a:rPr lang="en-US" dirty="0" smtClean="0"/>
            </a:br>
            <a:r>
              <a:rPr lang="en-US" dirty="0" smtClean="0"/>
              <a:t/>
            </a:r>
            <a:br>
              <a:rPr lang="en-US" dirty="0" smtClean="0"/>
            </a:br>
            <a:r>
              <a:rPr lang="en-US" dirty="0" smtClean="0"/>
              <a:t>Additional Information</a:t>
            </a:r>
            <a:br>
              <a:rPr lang="en-US" dirty="0" smtClean="0"/>
            </a:b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066800"/>
            <a:ext cx="8534400" cy="1077218"/>
          </a:xfrm>
        </p:spPr>
        <p:txBody>
          <a:bodyPr/>
          <a:lstStyle/>
          <a:p>
            <a:pPr algn="ctr"/>
            <a:r>
              <a:rPr lang="en-US" dirty="0" smtClean="0"/>
              <a:t>Training: </a:t>
            </a:r>
            <a:r>
              <a:rPr lang="en-US" dirty="0" smtClean="0">
                <a:hlinkClick r:id="rId3"/>
              </a:rPr>
              <a:t>http://www.gsa.gov/portal/category/27104</a:t>
            </a:r>
            <a:endParaRPr lang="en-US" dirty="0"/>
          </a:p>
        </p:txBody>
      </p:sp>
      <p:grpSp>
        <p:nvGrpSpPr>
          <p:cNvPr id="5" name="Group 4" descr="Screen shot of training resources for vendors with an arrow pointing to &quot;For Vendors Seeking Government Contracts&quot;"/>
          <p:cNvGrpSpPr/>
          <p:nvPr/>
        </p:nvGrpSpPr>
        <p:grpSpPr>
          <a:xfrm>
            <a:off x="1028700" y="2286000"/>
            <a:ext cx="7086600" cy="4267200"/>
            <a:chOff x="1028700" y="2286000"/>
            <a:chExt cx="7086600" cy="4267200"/>
          </a:xfrm>
        </p:grpSpPr>
        <p:pic>
          <p:nvPicPr>
            <p:cNvPr id="2050" name="Picture 2" descr="Screen shot of training resources for vendors with an arrow pointing to &quot;For Vendors Seeking Government Contracts&quot;">
              <a:hlinkClick r:id="rId3"/>
            </p:cNvPr>
            <p:cNvPicPr>
              <a:picLocks noChangeAspect="1" noChangeArrowheads="1"/>
            </p:cNvPicPr>
            <p:nvPr/>
          </p:nvPicPr>
          <p:blipFill>
            <a:blip r:embed="rId4" cstate="print"/>
            <a:srcRect l="16667" t="8381" r="19841" b="34899"/>
            <a:stretch>
              <a:fillRect/>
            </a:stretch>
          </p:blipFill>
          <p:spPr bwMode="auto">
            <a:xfrm>
              <a:off x="1028700" y="2286000"/>
              <a:ext cx="7086600" cy="4267200"/>
            </a:xfrm>
            <a:prstGeom prst="rect">
              <a:avLst/>
            </a:prstGeom>
            <a:noFill/>
            <a:ln w="9525">
              <a:noFill/>
              <a:miter lim="800000"/>
              <a:headEnd/>
              <a:tailEnd/>
            </a:ln>
          </p:spPr>
        </p:pic>
        <p:sp>
          <p:nvSpPr>
            <p:cNvPr id="4" name="Right Arrow 3"/>
            <p:cNvSpPr/>
            <p:nvPr/>
          </p:nvSpPr>
          <p:spPr bwMode="auto">
            <a:xfrm>
              <a:off x="6019800" y="4876800"/>
              <a:ext cx="609600"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Screen shot when of page after clicking the &quot;For Vendors with Government Contracts&quot; events section">
            <a:hlinkClick r:id="rId3"/>
          </p:cNvPr>
          <p:cNvPicPr>
            <a:picLocks noChangeAspect="1" noChangeArrowheads="1"/>
          </p:cNvPicPr>
          <p:nvPr/>
        </p:nvPicPr>
        <p:blipFill>
          <a:blip r:embed="rId4" cstate="print"/>
          <a:srcRect l="12778" t="16000" r="14444" b="8444"/>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reen shot of GSA Expo homepage"/>
          <p:cNvPicPr>
            <a:picLocks noChangeAspect="1" noChangeArrowheads="1"/>
          </p:cNvPicPr>
          <p:nvPr/>
        </p:nvPicPr>
        <p:blipFill>
          <a:blip r:embed="rId3" cstate="print"/>
          <a:srcRect l="3333" t="18667" r="8333" b="11111"/>
          <a:stretch>
            <a:fillRect/>
          </a:stretch>
        </p:blipFill>
        <p:spPr bwMode="auto">
          <a:xfrm>
            <a:off x="201110" y="2209800"/>
            <a:ext cx="8741780" cy="4343400"/>
          </a:xfrm>
          <a:prstGeom prst="rect">
            <a:avLst/>
          </a:prstGeom>
          <a:noFill/>
          <a:ln w="9525">
            <a:noFill/>
            <a:miter lim="800000"/>
            <a:headEnd/>
            <a:tailEnd/>
          </a:ln>
        </p:spPr>
      </p:pic>
      <p:sp>
        <p:nvSpPr>
          <p:cNvPr id="4" name="Title 3"/>
          <p:cNvSpPr>
            <a:spLocks noGrp="1"/>
          </p:cNvSpPr>
          <p:nvPr>
            <p:ph type="title"/>
          </p:nvPr>
        </p:nvSpPr>
        <p:spPr/>
        <p:txBody>
          <a:bodyPr/>
          <a:lstStyle/>
          <a:p>
            <a:r>
              <a:rPr lang="en-US" smtClean="0"/>
              <a:t>GSA EXPO: </a:t>
            </a:r>
            <a:r>
              <a:rPr lang="en-US" smtClean="0">
                <a:hlinkClick r:id="rId4"/>
              </a:rPr>
              <a:t>http://www.expo.gsa.gov/</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 shot of Interact homepage"/>
          <p:cNvGrpSpPr/>
          <p:nvPr/>
        </p:nvGrpSpPr>
        <p:grpSpPr>
          <a:xfrm>
            <a:off x="685800" y="1676400"/>
            <a:ext cx="7724776" cy="4949613"/>
            <a:chOff x="685800" y="1676400"/>
            <a:chExt cx="7724776" cy="4949613"/>
          </a:xfrm>
        </p:grpSpPr>
        <p:pic>
          <p:nvPicPr>
            <p:cNvPr id="4098" name="Picture 2">
              <a:hlinkClick r:id="rId3"/>
            </p:cNvPr>
            <p:cNvPicPr>
              <a:picLocks noChangeAspect="1" noChangeArrowheads="1"/>
            </p:cNvPicPr>
            <p:nvPr/>
          </p:nvPicPr>
          <p:blipFill>
            <a:blip r:embed="rId4" cstate="print"/>
            <a:srcRect l="13889" t="16000" r="14444" b="9333"/>
            <a:stretch>
              <a:fillRect/>
            </a:stretch>
          </p:blipFill>
          <p:spPr bwMode="auto">
            <a:xfrm>
              <a:off x="685800" y="1676400"/>
              <a:ext cx="7724776" cy="4949613"/>
            </a:xfrm>
            <a:prstGeom prst="rect">
              <a:avLst/>
            </a:prstGeom>
            <a:noFill/>
            <a:ln w="9525">
              <a:noFill/>
              <a:miter lim="800000"/>
              <a:headEnd/>
              <a:tailEnd/>
            </a:ln>
          </p:spPr>
        </p:pic>
        <p:sp>
          <p:nvSpPr>
            <p:cNvPr id="3" name="Right Arrow 2"/>
            <p:cNvSpPr/>
            <p:nvPr/>
          </p:nvSpPr>
          <p:spPr bwMode="auto">
            <a:xfrm>
              <a:off x="6324600" y="5638800"/>
              <a:ext cx="485775"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4" name="Title 3"/>
          <p:cNvSpPr>
            <a:spLocks noGrp="1"/>
          </p:cNvSpPr>
          <p:nvPr>
            <p:ph type="title"/>
          </p:nvPr>
        </p:nvSpPr>
        <p:spPr>
          <a:xfrm>
            <a:off x="685800" y="1066800"/>
            <a:ext cx="7540625" cy="584775"/>
          </a:xfrm>
        </p:spPr>
        <p:txBody>
          <a:bodyPr/>
          <a:lstStyle/>
          <a:p>
            <a:r>
              <a:rPr lang="en-US" dirty="0" smtClean="0"/>
              <a:t>Interact: </a:t>
            </a:r>
            <a:r>
              <a:rPr lang="en-US" dirty="0" smtClean="0">
                <a:hlinkClick r:id="rId3"/>
              </a:rPr>
              <a:t>http://interact.gsa.gov/</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 shot of interact group &quot;Schedules Contractor Success - Marketing Matters&quot;">
            <a:hlinkClick r:id="rId3"/>
          </p:cNvPr>
          <p:cNvPicPr>
            <a:picLocks noChangeAspect="1" noChangeArrowheads="1"/>
          </p:cNvPicPr>
          <p:nvPr/>
        </p:nvPicPr>
        <p:blipFill>
          <a:blip r:embed="rId4" cstate="print"/>
          <a:srcRect l="2222" t="16000" r="3333" b="1022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Opportunities</a:t>
            </a:r>
            <a:endParaRPr lang="en-US" dirty="0"/>
          </a:p>
        </p:txBody>
      </p:sp>
      <p:sp>
        <p:nvSpPr>
          <p:cNvPr id="4" name="Content Placeholder 3"/>
          <p:cNvSpPr>
            <a:spLocks noGrp="1"/>
          </p:cNvSpPr>
          <p:nvPr>
            <p:ph idx="1"/>
          </p:nvPr>
        </p:nvSpPr>
        <p:spPr/>
        <p:txBody>
          <a:bodyPr/>
          <a:lstStyle/>
          <a:p>
            <a:r>
              <a:rPr lang="en-US" smtClean="0"/>
              <a:t>eBuy</a:t>
            </a:r>
          </a:p>
          <a:p>
            <a:endParaRPr lang="en-US" smtClean="0"/>
          </a:p>
          <a:p>
            <a:r>
              <a:rPr lang="en-US" smtClean="0"/>
              <a:t>FedBizOpps</a:t>
            </a:r>
          </a:p>
          <a:p>
            <a:endParaRPr lang="en-US" smtClean="0"/>
          </a:p>
          <a:p>
            <a:r>
              <a:rPr lang="en-US" smtClean="0"/>
              <a:t>ITSS</a:t>
            </a:r>
          </a:p>
          <a:p>
            <a:endParaRPr lang="en-US" smtClean="0"/>
          </a:p>
          <a:p>
            <a:r>
              <a:rPr lang="en-US" smtClean="0"/>
              <a:t>Forecast of Contracting Opportunities</a:t>
            </a:r>
          </a:p>
          <a:p>
            <a:endParaRPr lang="en-US" smtClean="0"/>
          </a:p>
          <a:p>
            <a:r>
              <a:rPr lang="en-US" smtClean="0"/>
              <a:t>MarkeTips Magazine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eBuy</a:t>
            </a:r>
            <a:r>
              <a:rPr lang="en-US" dirty="0" smtClean="0"/>
              <a:t>: </a:t>
            </a:r>
            <a:r>
              <a:rPr lang="en-US" dirty="0" smtClean="0">
                <a:hlinkClick r:id="rId3"/>
              </a:rPr>
              <a:t>http://www.ebuy.gsa.gov/</a:t>
            </a:r>
            <a:endParaRPr lang="en-US" dirty="0"/>
          </a:p>
        </p:txBody>
      </p:sp>
      <p:pic>
        <p:nvPicPr>
          <p:cNvPr id="1027" name="Picture 3" descr="Screen shot of eBuy homepage">
            <a:hlinkClick r:id="rId4"/>
          </p:cNvPr>
          <p:cNvPicPr>
            <a:picLocks noChangeAspect="1" noChangeArrowheads="1"/>
          </p:cNvPicPr>
          <p:nvPr/>
        </p:nvPicPr>
        <p:blipFill>
          <a:blip r:embed="rId5" cstate="print"/>
          <a:srcRect l="476" t="8095" r="10952" b="26683"/>
          <a:stretch>
            <a:fillRect/>
          </a:stretch>
        </p:blipFill>
        <p:spPr bwMode="auto">
          <a:xfrm>
            <a:off x="990600" y="2286000"/>
            <a:ext cx="6934200" cy="421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95400"/>
            <a:ext cx="7769225" cy="579438"/>
          </a:xfrm>
        </p:spPr>
        <p:txBody>
          <a:bodyPr/>
          <a:lstStyle/>
          <a:p>
            <a:pPr algn="ctr"/>
            <a:r>
              <a:rPr lang="en-US" dirty="0" err="1" smtClean="0"/>
              <a:t>FedBizOpps</a:t>
            </a:r>
            <a:r>
              <a:rPr lang="en-US" dirty="0" smtClean="0"/>
              <a:t>: https://www.fbo.gov</a:t>
            </a:r>
            <a:endParaRPr lang="en-US" dirty="0"/>
          </a:p>
        </p:txBody>
      </p:sp>
      <p:pic>
        <p:nvPicPr>
          <p:cNvPr id="2050" name="Picture 2" descr="https://www.fbo.gov/&#10;&#10;Screen shot of FedBizOpps homepage">
            <a:hlinkClick r:id="rId3"/>
          </p:cNvPr>
          <p:cNvPicPr>
            <a:picLocks noChangeAspect="1" noChangeArrowheads="1"/>
          </p:cNvPicPr>
          <p:nvPr/>
        </p:nvPicPr>
        <p:blipFill>
          <a:blip r:embed="rId4" cstate="print"/>
          <a:srcRect l="22876" t="8381" r="22864" b="18384"/>
          <a:stretch>
            <a:fillRect/>
          </a:stretch>
        </p:blipFill>
        <p:spPr bwMode="auto">
          <a:xfrm>
            <a:off x="1333500" y="2133600"/>
            <a:ext cx="6477000" cy="4567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9550"/>
            <a:ext cx="9144000" cy="553998"/>
          </a:xfrm>
        </p:spPr>
        <p:txBody>
          <a:bodyPr/>
          <a:lstStyle/>
          <a:p>
            <a:pPr algn="ctr"/>
            <a:r>
              <a:rPr lang="en-US" sz="3000" dirty="0" smtClean="0"/>
              <a:t>IT Solution Shop (ITSS): </a:t>
            </a:r>
            <a:r>
              <a:rPr lang="en-US" sz="3000" dirty="0" smtClean="0">
                <a:hlinkClick r:id="rId3"/>
              </a:rPr>
              <a:t>http://www.gsa.gov/itss</a:t>
            </a:r>
            <a:endParaRPr lang="en-US" sz="3000" dirty="0"/>
          </a:p>
        </p:txBody>
      </p:sp>
      <p:grpSp>
        <p:nvGrpSpPr>
          <p:cNvPr id="5" name="Group 4" descr="Screen shot of ITSS homepage with an arrow highlighting options for Industry Partners"/>
          <p:cNvGrpSpPr/>
          <p:nvPr/>
        </p:nvGrpSpPr>
        <p:grpSpPr>
          <a:xfrm>
            <a:off x="685800" y="2438400"/>
            <a:ext cx="7239000" cy="3902273"/>
            <a:chOff x="685800" y="2438400"/>
            <a:chExt cx="7239000" cy="3902273"/>
          </a:xfrm>
        </p:grpSpPr>
        <p:pic>
          <p:nvPicPr>
            <p:cNvPr id="2050" name="Picture 2"/>
            <p:cNvPicPr>
              <a:picLocks noChangeAspect="1" noChangeArrowheads="1"/>
            </p:cNvPicPr>
            <p:nvPr/>
          </p:nvPicPr>
          <p:blipFill>
            <a:blip r:embed="rId4" cstate="print"/>
            <a:srcRect l="12299" t="11458" r="12738" b="16667"/>
            <a:stretch>
              <a:fillRect/>
            </a:stretch>
          </p:blipFill>
          <p:spPr bwMode="auto">
            <a:xfrm>
              <a:off x="685800" y="2438400"/>
              <a:ext cx="7239000" cy="3902273"/>
            </a:xfrm>
            <a:prstGeom prst="rect">
              <a:avLst/>
            </a:prstGeom>
            <a:noFill/>
            <a:ln w="9525">
              <a:noFill/>
              <a:miter lim="800000"/>
              <a:headEnd/>
              <a:tailEnd/>
            </a:ln>
          </p:spPr>
        </p:pic>
        <p:sp>
          <p:nvSpPr>
            <p:cNvPr id="4" name="Right Arrow 3"/>
            <p:cNvSpPr/>
            <p:nvPr/>
          </p:nvSpPr>
          <p:spPr bwMode="auto">
            <a:xfrm>
              <a:off x="990600" y="5410200"/>
              <a:ext cx="1066800" cy="381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reen shot of Forcasting Contracting Opportunities website">
            <a:hlinkClick r:id="rId3"/>
          </p:cNvPr>
          <p:cNvPicPr>
            <a:picLocks noChangeAspect="1" noChangeArrowheads="1"/>
          </p:cNvPicPr>
          <p:nvPr/>
        </p:nvPicPr>
        <p:blipFill>
          <a:blip r:embed="rId4" cstate="print"/>
          <a:srcRect l="14282" t="16000" r="15948" b="26913"/>
          <a:stretch>
            <a:fillRect/>
          </a:stretch>
        </p:blipFill>
        <p:spPr bwMode="auto">
          <a:xfrm>
            <a:off x="1143000" y="2438400"/>
            <a:ext cx="6858000" cy="4112029"/>
          </a:xfrm>
          <a:prstGeom prst="rect">
            <a:avLst/>
          </a:prstGeom>
          <a:noFill/>
          <a:ln w="9525">
            <a:noFill/>
            <a:miter lim="800000"/>
            <a:headEnd/>
            <a:tailEnd/>
          </a:ln>
        </p:spPr>
      </p:pic>
      <p:sp>
        <p:nvSpPr>
          <p:cNvPr id="5" name="Title 4"/>
          <p:cNvSpPr>
            <a:spLocks noGrp="1"/>
          </p:cNvSpPr>
          <p:nvPr>
            <p:ph type="title"/>
          </p:nvPr>
        </p:nvSpPr>
        <p:spPr>
          <a:xfrm>
            <a:off x="685800" y="1295400"/>
            <a:ext cx="7769225" cy="1015663"/>
          </a:xfrm>
        </p:spPr>
        <p:txBody>
          <a:bodyPr/>
          <a:lstStyle/>
          <a:p>
            <a:pPr algn="ctr"/>
            <a:r>
              <a:rPr lang="en-US" dirty="0" smtClean="0"/>
              <a:t>Forecast of Contracting Opportunities: </a:t>
            </a:r>
            <a:r>
              <a:rPr lang="en-US" sz="3000" dirty="0" smtClean="0">
                <a:hlinkClick r:id="rId5"/>
              </a:rPr>
              <a:t>www.gsa.gov/portal/category/25544</a:t>
            </a:r>
            <a:endParaRPr lang="en-US" sz="3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Business Development Plan</a:t>
            </a:r>
            <a:endParaRPr lang="en-US" dirty="0"/>
          </a:p>
        </p:txBody>
      </p:sp>
      <p:sp>
        <p:nvSpPr>
          <p:cNvPr id="4" name="Content Placeholder 3"/>
          <p:cNvSpPr>
            <a:spLocks noGrp="1"/>
          </p:cNvSpPr>
          <p:nvPr>
            <p:ph idx="1"/>
          </p:nvPr>
        </p:nvSpPr>
        <p:spPr/>
        <p:txBody>
          <a:bodyPr/>
          <a:lstStyle/>
          <a:p>
            <a:r>
              <a:rPr lang="en-US" smtClean="0"/>
              <a:t>Vendor Support Center (VSC)</a:t>
            </a:r>
          </a:p>
          <a:p>
            <a:endParaRPr lang="en-US" smtClean="0"/>
          </a:p>
          <a:p>
            <a:r>
              <a:rPr lang="en-US" smtClean="0"/>
              <a:t>iGuide</a:t>
            </a:r>
          </a:p>
          <a:p>
            <a:endParaRPr lang="en-US" smtClean="0"/>
          </a:p>
          <a:p>
            <a:r>
              <a:rPr lang="en-US" smtClean="0"/>
              <a:t>Marketing Tips</a:t>
            </a:r>
          </a:p>
          <a:p>
            <a:endParaRPr lang="en-US" smtClean="0"/>
          </a:p>
          <a:p>
            <a:r>
              <a:rPr lang="en-US" smtClean="0"/>
              <a:t>Eligible Users</a:t>
            </a:r>
          </a:p>
          <a:p>
            <a:endParaRPr lang="en-US"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7769225" cy="553998"/>
          </a:xfrm>
        </p:spPr>
        <p:txBody>
          <a:bodyPr/>
          <a:lstStyle/>
          <a:p>
            <a:r>
              <a:rPr lang="en-US" sz="3000" dirty="0" err="1" smtClean="0"/>
              <a:t>MarkeTips</a:t>
            </a:r>
            <a:r>
              <a:rPr lang="en-US" sz="3000" dirty="0" smtClean="0"/>
              <a:t>: </a:t>
            </a:r>
            <a:r>
              <a:rPr lang="en-US" sz="3000" dirty="0" smtClean="0">
                <a:hlinkClick r:id="rId3"/>
              </a:rPr>
              <a:t>www.gsa.gov/marketips</a:t>
            </a:r>
            <a:endParaRPr lang="en-US" sz="3000" dirty="0"/>
          </a:p>
        </p:txBody>
      </p:sp>
      <p:grpSp>
        <p:nvGrpSpPr>
          <p:cNvPr id="5" name="Group 4" descr="Screen Shot of MarkeTips homepage with arrow highlighting Vendor Eligibility Requiremetns for Advertising in MarkeTips"/>
          <p:cNvGrpSpPr/>
          <p:nvPr/>
        </p:nvGrpSpPr>
        <p:grpSpPr>
          <a:xfrm>
            <a:off x="1356360" y="1948543"/>
            <a:ext cx="6431280" cy="4593771"/>
            <a:chOff x="1356360" y="1948543"/>
            <a:chExt cx="6431280" cy="4593771"/>
          </a:xfrm>
        </p:grpSpPr>
        <p:pic>
          <p:nvPicPr>
            <p:cNvPr id="1026" name="Picture 2"/>
            <p:cNvPicPr>
              <a:picLocks noChangeAspect="1" noChangeArrowheads="1"/>
            </p:cNvPicPr>
            <p:nvPr/>
          </p:nvPicPr>
          <p:blipFill>
            <a:blip r:embed="rId4" cstate="print"/>
            <a:srcRect l="58050" t="7812" r="10204" b="33594"/>
            <a:stretch>
              <a:fillRect/>
            </a:stretch>
          </p:blipFill>
          <p:spPr bwMode="auto">
            <a:xfrm>
              <a:off x="1356360" y="1948543"/>
              <a:ext cx="6431280" cy="4593771"/>
            </a:xfrm>
            <a:prstGeom prst="rect">
              <a:avLst/>
            </a:prstGeom>
            <a:noFill/>
            <a:ln w="9525">
              <a:noFill/>
              <a:miter lim="800000"/>
              <a:headEnd/>
              <a:tailEnd/>
            </a:ln>
          </p:spPr>
        </p:pic>
        <p:sp>
          <p:nvSpPr>
            <p:cNvPr id="4" name="Right Arrow 3"/>
            <p:cNvSpPr/>
            <p:nvPr/>
          </p:nvSpPr>
          <p:spPr bwMode="auto">
            <a:xfrm>
              <a:off x="1981200" y="5715000"/>
              <a:ext cx="762000" cy="381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Additional Information</a:t>
            </a:r>
            <a:endParaRPr lang="en-US" dirty="0"/>
          </a:p>
        </p:txBody>
      </p:sp>
      <p:sp>
        <p:nvSpPr>
          <p:cNvPr id="4" name="Content Placeholder 3"/>
          <p:cNvSpPr>
            <a:spLocks noGrp="1"/>
          </p:cNvSpPr>
          <p:nvPr>
            <p:ph idx="1"/>
          </p:nvPr>
        </p:nvSpPr>
        <p:spPr/>
        <p:txBody>
          <a:bodyPr/>
          <a:lstStyle/>
          <a:p>
            <a:r>
              <a:rPr lang="en-US" smtClean="0"/>
              <a:t>Customer Service Directors</a:t>
            </a:r>
          </a:p>
          <a:p>
            <a:endParaRPr lang="en-US" smtClean="0"/>
          </a:p>
          <a:p>
            <a:r>
              <a:rPr lang="en-US" smtClean="0"/>
              <a:t>Office of Small Business Utilization</a:t>
            </a:r>
          </a:p>
          <a:p>
            <a:endParaRPr lang="en-US" smtClean="0"/>
          </a:p>
          <a:p>
            <a:r>
              <a:rPr lang="en-US" smtClean="0"/>
              <a:t>Procurement Technical Assistance Centers</a:t>
            </a:r>
          </a:p>
          <a:p>
            <a:endParaRPr lang="en-US" smtClean="0"/>
          </a:p>
          <a:p>
            <a:r>
              <a:rPr lang="en-US" smtClean="0"/>
              <a:t>Acquisition Jumpstation</a:t>
            </a: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915400" cy="553998"/>
          </a:xfrm>
        </p:spPr>
        <p:txBody>
          <a:bodyPr/>
          <a:lstStyle/>
          <a:p>
            <a:r>
              <a:rPr lang="en-US" sz="3000" dirty="0" smtClean="0"/>
              <a:t>CSD: </a:t>
            </a:r>
            <a:r>
              <a:rPr lang="en-US" sz="3000" dirty="0" smtClean="0">
                <a:hlinkClick r:id="rId3"/>
              </a:rPr>
              <a:t>www.gsa.gov/portal/content/100813</a:t>
            </a:r>
            <a:endParaRPr lang="en-US" sz="3000" dirty="0"/>
          </a:p>
        </p:txBody>
      </p:sp>
      <p:pic>
        <p:nvPicPr>
          <p:cNvPr id="12290" name="Picture 2" descr="http://www.gsa.gov/portal/content/100813&#10;&#10;Screen shot of Customer Service Directors homepage">
            <a:hlinkClick r:id="rId3"/>
          </p:cNvPr>
          <p:cNvPicPr>
            <a:picLocks noChangeAspect="1" noChangeArrowheads="1"/>
          </p:cNvPicPr>
          <p:nvPr/>
        </p:nvPicPr>
        <p:blipFill>
          <a:blip r:embed="rId4" cstate="print"/>
          <a:srcRect l="14444" t="16000" r="15556" b="12000"/>
          <a:stretch>
            <a:fillRect/>
          </a:stretch>
        </p:blipFill>
        <p:spPr bwMode="auto">
          <a:xfrm>
            <a:off x="1295400" y="2133600"/>
            <a:ext cx="6705600" cy="4310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gsa.gov/aboutosbu&#10;&#10;Screen shot of Office of Small Business Utilization (OSBU) website&#10;">
            <a:hlinkClick r:id="rId3"/>
          </p:cNvPr>
          <p:cNvPicPr>
            <a:picLocks noChangeAspect="1" noChangeArrowheads="1"/>
          </p:cNvPicPr>
          <p:nvPr/>
        </p:nvPicPr>
        <p:blipFill>
          <a:blip r:embed="rId4" cstate="print"/>
          <a:srcRect l="19318" t="8381" r="20881" b="27907"/>
          <a:stretch>
            <a:fillRect/>
          </a:stretch>
        </p:blipFill>
        <p:spPr bwMode="auto">
          <a:xfrm>
            <a:off x="1219200" y="2286000"/>
            <a:ext cx="6705600" cy="4328160"/>
          </a:xfrm>
          <a:prstGeom prst="rect">
            <a:avLst/>
          </a:prstGeom>
          <a:noFill/>
          <a:ln w="9525">
            <a:noFill/>
            <a:miter lim="800000"/>
            <a:headEnd/>
            <a:tailEnd/>
          </a:ln>
        </p:spPr>
      </p:pic>
      <p:sp>
        <p:nvSpPr>
          <p:cNvPr id="3" name="Title 2"/>
          <p:cNvSpPr>
            <a:spLocks noGrp="1"/>
          </p:cNvSpPr>
          <p:nvPr>
            <p:ph type="title"/>
          </p:nvPr>
        </p:nvSpPr>
        <p:spPr>
          <a:xfrm>
            <a:off x="457200" y="1479550"/>
            <a:ext cx="7769225" cy="584775"/>
          </a:xfrm>
        </p:spPr>
        <p:txBody>
          <a:bodyPr/>
          <a:lstStyle/>
          <a:p>
            <a:r>
              <a:rPr lang="en-US" dirty="0" smtClean="0"/>
              <a:t>OSBU: </a:t>
            </a:r>
            <a:r>
              <a:rPr lang="en-US" dirty="0" smtClean="0">
                <a:hlinkClick r:id="rId3"/>
              </a:rPr>
              <a:t>http://www.gsa.gov/aboutosbu</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ptac-us.org/new/&#10;&#10;Screen shot of PTAC homepage">
            <a:hlinkClick r:id="rId3"/>
          </p:cNvPr>
          <p:cNvPicPr>
            <a:picLocks noChangeAspect="1" noChangeArrowheads="1"/>
          </p:cNvPicPr>
          <p:nvPr/>
        </p:nvPicPr>
        <p:blipFill>
          <a:blip r:embed="rId4" cstate="print"/>
          <a:srcRect l="29619" t="8381" r="30571" b="10857"/>
          <a:stretch>
            <a:fillRect/>
          </a:stretch>
        </p:blipFill>
        <p:spPr bwMode="auto">
          <a:xfrm>
            <a:off x="3581400" y="1295400"/>
            <a:ext cx="5066453" cy="5181600"/>
          </a:xfrm>
          <a:prstGeom prst="rect">
            <a:avLst/>
          </a:prstGeom>
          <a:noFill/>
          <a:ln w="9525">
            <a:noFill/>
            <a:miter lim="800000"/>
            <a:headEnd/>
            <a:tailEnd/>
          </a:ln>
        </p:spPr>
      </p:pic>
      <p:sp>
        <p:nvSpPr>
          <p:cNvPr id="3" name="Title 2"/>
          <p:cNvSpPr>
            <a:spLocks noGrp="1"/>
          </p:cNvSpPr>
          <p:nvPr>
            <p:ph type="title"/>
          </p:nvPr>
        </p:nvSpPr>
        <p:spPr>
          <a:xfrm>
            <a:off x="152400" y="2438400"/>
            <a:ext cx="3505200" cy="1569660"/>
          </a:xfrm>
        </p:spPr>
        <p:txBody>
          <a:bodyPr/>
          <a:lstStyle/>
          <a:p>
            <a:r>
              <a:rPr lang="en-US" dirty="0" smtClean="0"/>
              <a:t>PTAC:</a:t>
            </a:r>
            <a:br>
              <a:rPr lang="en-US" dirty="0" smtClean="0"/>
            </a:br>
            <a:r>
              <a:rPr lang="en-US" dirty="0" smtClean="0">
                <a:hlinkClick r:id="rId3"/>
              </a:rPr>
              <a:t>http://www.aptac-us.org/new/</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rod.nais.nasa.gov/pub/fedproc/home.html&#10;&#10;Screen shot of Federal Acquisition Jumpstation homepage">
            <a:hlinkClick r:id="rId3"/>
          </p:cNvPr>
          <p:cNvPicPr>
            <a:picLocks noChangeAspect="1" noChangeArrowheads="1"/>
          </p:cNvPicPr>
          <p:nvPr/>
        </p:nvPicPr>
        <p:blipFill>
          <a:blip r:embed="rId4" cstate="print"/>
          <a:srcRect t="9143" r="11429" b="21824"/>
          <a:stretch>
            <a:fillRect/>
          </a:stretch>
        </p:blipFill>
        <p:spPr bwMode="auto">
          <a:xfrm>
            <a:off x="1181101" y="2514600"/>
            <a:ext cx="6781799" cy="4114800"/>
          </a:xfrm>
          <a:prstGeom prst="rect">
            <a:avLst/>
          </a:prstGeom>
          <a:noFill/>
          <a:ln w="9525">
            <a:noFill/>
            <a:miter lim="800000"/>
            <a:headEnd/>
            <a:tailEnd/>
          </a:ln>
        </p:spPr>
      </p:pic>
      <p:sp>
        <p:nvSpPr>
          <p:cNvPr id="3" name="Title 2"/>
          <p:cNvSpPr>
            <a:spLocks noGrp="1"/>
          </p:cNvSpPr>
          <p:nvPr>
            <p:ph type="title"/>
          </p:nvPr>
        </p:nvSpPr>
        <p:spPr>
          <a:xfrm>
            <a:off x="0" y="1295400"/>
            <a:ext cx="9144000" cy="1015663"/>
          </a:xfrm>
        </p:spPr>
        <p:txBody>
          <a:bodyPr/>
          <a:lstStyle/>
          <a:p>
            <a:pPr algn="ctr"/>
            <a:r>
              <a:rPr lang="en-US" dirty="0" smtClean="0"/>
              <a:t> </a:t>
            </a:r>
            <a:r>
              <a:rPr lang="en-US" sz="3000" dirty="0" smtClean="0"/>
              <a:t>Federal Acquisition </a:t>
            </a:r>
            <a:r>
              <a:rPr lang="en-US" sz="3000" dirty="0" err="1" smtClean="0"/>
              <a:t>Jumpstation</a:t>
            </a:r>
            <a:r>
              <a:rPr lang="en-US" sz="3000" dirty="0" smtClean="0"/>
              <a:t>: </a:t>
            </a:r>
            <a:r>
              <a:rPr lang="en-US" sz="3000" dirty="0" smtClean="0">
                <a:hlinkClick r:id="rId3"/>
              </a:rPr>
              <a:t>prod.nais.nasa.gov/pub/</a:t>
            </a:r>
            <a:r>
              <a:rPr lang="en-US" sz="3000" dirty="0" err="1" smtClean="0">
                <a:hlinkClick r:id="rId3"/>
              </a:rPr>
              <a:t>fedproc</a:t>
            </a:r>
            <a:r>
              <a:rPr lang="en-US" sz="3000" dirty="0" smtClean="0">
                <a:hlinkClick r:id="rId3"/>
              </a:rPr>
              <a:t>/home.html</a:t>
            </a:r>
            <a:endParaRPr lang="en-US" sz="3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143000"/>
            <a:ext cx="7769225" cy="538609"/>
          </a:xfrm>
        </p:spPr>
        <p:txBody>
          <a:bodyPr/>
          <a:lstStyle/>
          <a:p>
            <a:r>
              <a:rPr lang="en-US" sz="2900" dirty="0" smtClean="0"/>
              <a:t>Vendor Support Center: </a:t>
            </a:r>
            <a:r>
              <a:rPr lang="en-US" sz="2900" dirty="0" smtClean="0">
                <a:hlinkClick r:id="rId3"/>
              </a:rPr>
              <a:t>http://vsc.gsa.gov</a:t>
            </a:r>
            <a:endParaRPr lang="en-US" sz="2900" dirty="0"/>
          </a:p>
        </p:txBody>
      </p:sp>
      <p:pic>
        <p:nvPicPr>
          <p:cNvPr id="1026" name="Picture 2" descr="https://vsc.gsa.gov/&#10;&#10;Screen shot of the Vendor Support Center homepage."/>
          <p:cNvPicPr>
            <a:picLocks noChangeAspect="1" noChangeArrowheads="1"/>
          </p:cNvPicPr>
          <p:nvPr/>
        </p:nvPicPr>
        <p:blipFill>
          <a:blip r:embed="rId4" cstate="print"/>
          <a:srcRect l="15813" t="11458" r="17423" b="6250"/>
          <a:stretch>
            <a:fillRect/>
          </a:stretch>
        </p:blipFill>
        <p:spPr bwMode="auto">
          <a:xfrm>
            <a:off x="228600" y="1905000"/>
            <a:ext cx="86868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050" name="Picture 2" descr="Vendor Support Center screen shot with the Business Opportunities menu option expanded"/>
            <p:cNvPicPr>
              <a:picLocks noChangeAspect="1" noChangeArrowheads="1"/>
            </p:cNvPicPr>
            <p:nvPr/>
          </p:nvPicPr>
          <p:blipFill>
            <a:blip r:embed="rId3" cstate="print"/>
            <a:srcRect l="15813" t="11458" r="17296" b="6250"/>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auto">
            <a:xfrm>
              <a:off x="5202936" y="1545336"/>
              <a:ext cx="3794760" cy="288036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Down Arrow 8"/>
            <p:cNvSpPr/>
            <p:nvPr/>
          </p:nvSpPr>
          <p:spPr bwMode="auto">
            <a:xfrm>
              <a:off x="8077200" y="304800"/>
              <a:ext cx="6096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6858000"/>
            <a:chOff x="0" y="0"/>
            <a:chExt cx="9144000" cy="6858000"/>
          </a:xfrm>
        </p:grpSpPr>
        <p:grpSp>
          <p:nvGrpSpPr>
            <p:cNvPr id="11" name="Group 10"/>
            <p:cNvGrpSpPr/>
            <p:nvPr/>
          </p:nvGrpSpPr>
          <p:grpSpPr>
            <a:xfrm>
              <a:off x="0" y="0"/>
              <a:ext cx="9144000" cy="6858000"/>
              <a:chOff x="-4343400" y="838200"/>
              <a:chExt cx="8686800" cy="6019800"/>
            </a:xfrm>
          </p:grpSpPr>
          <p:pic>
            <p:nvPicPr>
              <p:cNvPr id="3074" name="Picture 2" descr="Vendor Support Center screen shot with the Business Opportunities menu option expanded"/>
              <p:cNvPicPr>
                <a:picLocks noChangeAspect="1" noChangeArrowheads="1"/>
              </p:cNvPicPr>
              <p:nvPr/>
            </p:nvPicPr>
            <p:blipFill>
              <a:blip r:embed="rId3" cstate="print"/>
              <a:srcRect l="15813" t="11458" r="17423" b="6250"/>
              <a:stretch>
                <a:fillRect/>
              </a:stretch>
            </p:blipFill>
            <p:spPr bwMode="auto">
              <a:xfrm>
                <a:off x="-4343400" y="838200"/>
                <a:ext cx="8686800" cy="6019800"/>
              </a:xfrm>
              <a:prstGeom prst="rect">
                <a:avLst/>
              </a:prstGeom>
              <a:noFill/>
              <a:ln w="9525">
                <a:noFill/>
                <a:miter lim="800000"/>
                <a:headEnd/>
                <a:tailEnd/>
              </a:ln>
            </p:spPr>
          </p:pic>
          <p:sp>
            <p:nvSpPr>
              <p:cNvPr id="9" name="Rectangle 8"/>
              <p:cNvSpPr/>
              <p:nvPr/>
            </p:nvSpPr>
            <p:spPr bwMode="auto">
              <a:xfrm>
                <a:off x="-2362200" y="2209800"/>
                <a:ext cx="5334000" cy="35814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066800" y="3886200"/>
                <a:ext cx="1752600" cy="9906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grpSp>
        <p:sp>
          <p:nvSpPr>
            <p:cNvPr id="12" name="Down Arrow 11"/>
            <p:cNvSpPr/>
            <p:nvPr/>
          </p:nvSpPr>
          <p:spPr bwMode="auto">
            <a:xfrm>
              <a:off x="6629400" y="228600"/>
              <a:ext cx="609600" cy="9144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2743200" y="2667000"/>
            <a:chExt cx="9144000" cy="6858000"/>
          </a:xfrm>
        </p:grpSpPr>
        <p:pic>
          <p:nvPicPr>
            <p:cNvPr id="4098" name="Picture 2" descr="Vendor Support Center screen shot with the Publications menu option expanded"/>
            <p:cNvPicPr>
              <a:picLocks noChangeAspect="1" noChangeArrowheads="1"/>
            </p:cNvPicPr>
            <p:nvPr/>
          </p:nvPicPr>
          <p:blipFill>
            <a:blip r:embed="rId3" cstate="print"/>
            <a:srcRect l="16399" t="11458" r="17423" b="6250"/>
            <a:stretch>
              <a:fillRect/>
            </a:stretch>
          </p:blipFill>
          <p:spPr bwMode="auto">
            <a:xfrm>
              <a:off x="2743200" y="2667000"/>
              <a:ext cx="9144000" cy="6858000"/>
            </a:xfrm>
            <a:prstGeom prst="rect">
              <a:avLst/>
            </a:prstGeom>
            <a:noFill/>
            <a:ln w="9525">
              <a:noFill/>
              <a:miter lim="800000"/>
              <a:headEnd/>
              <a:tailEnd/>
            </a:ln>
          </p:spPr>
        </p:pic>
        <p:sp>
          <p:nvSpPr>
            <p:cNvPr id="9" name="Down Arrow 8"/>
            <p:cNvSpPr/>
            <p:nvPr/>
          </p:nvSpPr>
          <p:spPr bwMode="auto">
            <a:xfrm>
              <a:off x="8153400" y="3124200"/>
              <a:ext cx="457200" cy="7620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Down Arrow 9"/>
            <p:cNvSpPr/>
            <p:nvPr/>
          </p:nvSpPr>
          <p:spPr bwMode="auto">
            <a:xfrm rot="16200000">
              <a:off x="7239000" y="4876800"/>
              <a:ext cx="457200" cy="7620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7924800" y="4191000"/>
              <a:ext cx="3840480" cy="17526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 shot of the GSA iGuide with an arrow pointing to the Business Development menu option"/>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3" cstate="print"/>
            <a:srcRect l="20000" t="8381" r="19524" b="13905"/>
            <a:stretch>
              <a:fillRect/>
            </a:stretch>
          </p:blipFill>
          <p:spPr bwMode="auto">
            <a:xfrm>
              <a:off x="0" y="0"/>
              <a:ext cx="9144000" cy="6858000"/>
            </a:xfrm>
            <a:prstGeom prst="rect">
              <a:avLst/>
            </a:prstGeom>
            <a:noFill/>
            <a:ln w="9525">
              <a:noFill/>
              <a:miter lim="800000"/>
              <a:headEnd/>
              <a:tailEnd/>
            </a:ln>
          </p:spPr>
        </p:pic>
        <p:sp>
          <p:nvSpPr>
            <p:cNvPr id="3" name="Down Arrow 2"/>
            <p:cNvSpPr/>
            <p:nvPr/>
          </p:nvSpPr>
          <p:spPr bwMode="auto">
            <a:xfrm rot="10800000">
              <a:off x="3429000" y="1447800"/>
              <a:ext cx="381000" cy="6096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2013 GSA Official Theme">
  <a:themeElements>
    <a:clrScheme name="Expo 2013">
      <a:dk1>
        <a:srgbClr val="000000"/>
      </a:dk1>
      <a:lt1>
        <a:srgbClr val="FFFFFF"/>
      </a:lt1>
      <a:dk2>
        <a:srgbClr val="000000"/>
      </a:dk2>
      <a:lt2>
        <a:srgbClr val="808080"/>
      </a:lt2>
      <a:accent1>
        <a:srgbClr val="296597"/>
      </a:accent1>
      <a:accent2>
        <a:srgbClr val="255B87"/>
      </a:accent2>
      <a:accent3>
        <a:srgbClr val="FFFFFF"/>
      </a:accent3>
      <a:accent4>
        <a:srgbClr val="000000"/>
      </a:accent4>
      <a:accent5>
        <a:srgbClr val="AAE2CA"/>
      </a:accent5>
      <a:accent6>
        <a:srgbClr val="2D2DB9"/>
      </a:accent6>
      <a:hlink>
        <a:srgbClr val="255B87"/>
      </a:hlink>
      <a:folHlink>
        <a:srgbClr val="B2B2B2"/>
      </a:folHlink>
    </a:clrScheme>
    <a:fontScheme name="GSA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SA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A Powerpoin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SA Powerpoin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A Powerpoin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A Powerpoin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A Powerpoin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SA Powerpoin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5934</TotalTime>
  <Words>4415</Words>
  <Application>Microsoft Office PowerPoint</Application>
  <PresentationFormat>On-screen Show (4:3)</PresentationFormat>
  <Paragraphs>376</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2013 GSA Official Theme</vt:lpstr>
      <vt:lpstr>Marketing Your MAS Contract</vt:lpstr>
      <vt:lpstr>GSA Mission Statement “The mission of GSA is to deliver the best value in real estate, acquisition, and technology services to government and the American people.”</vt:lpstr>
      <vt:lpstr>Business Development Plan  Marketing Research  Marketing Basics  Education Opportunities  Additional Information </vt:lpstr>
      <vt:lpstr>Business Development Plan</vt:lpstr>
      <vt:lpstr>Vendor Support Center: http://vsc.gsa.gov</vt:lpstr>
      <vt:lpstr>Slide 6</vt:lpstr>
      <vt:lpstr>Slide 7</vt:lpstr>
      <vt:lpstr>Slide 8</vt:lpstr>
      <vt:lpstr>Slide 9</vt:lpstr>
      <vt:lpstr>Marketing Tips: www.gsa.gov/market2feds</vt:lpstr>
      <vt:lpstr>Eligible Users: www.usa.gov</vt:lpstr>
      <vt:lpstr>US Government Manual: www.gpoaccess.gov/gmanual</vt:lpstr>
      <vt:lpstr>Research</vt:lpstr>
      <vt:lpstr>Schedule Sales Query: https://ssq.gsa.gov</vt:lpstr>
      <vt:lpstr>Advantage Spend Analysis Program (ASAP): https://www.asap.gsa.gov/asap/welcome.do</vt:lpstr>
      <vt:lpstr>Federal Procurement Data System (FPDS): https://www.fpds.gov</vt:lpstr>
      <vt:lpstr>Federal Funding Accountability and Transparency Act (FFATA): http://www.ffata.org</vt:lpstr>
      <vt:lpstr>USA Spending: http://usaspending.gov</vt:lpstr>
      <vt:lpstr>Marketing Basics</vt:lpstr>
      <vt:lpstr>Slide 20</vt:lpstr>
      <vt:lpstr>Slide 21</vt:lpstr>
      <vt:lpstr>GSA Advantage!®: https://www.gsaadvantage.gov</vt:lpstr>
      <vt:lpstr>Slide 23</vt:lpstr>
      <vt:lpstr>DOD eMALL: https://dod-emall.dla.mil</vt:lpstr>
      <vt:lpstr>GSA Logos: http://www.gsa.gov/logos </vt:lpstr>
      <vt:lpstr>Contractor Team Arrangement (CTA) http://www.gsa.gov/cta</vt:lpstr>
      <vt:lpstr>CTAs vs. Prime/Subcontracting</vt:lpstr>
      <vt:lpstr>Blanket Purchase Agreements http://www.gsa.gov/bpa  </vt:lpstr>
      <vt:lpstr>Education</vt:lpstr>
      <vt:lpstr>Training: http://www.gsa.gov/portal/category/27104</vt:lpstr>
      <vt:lpstr>Slide 31</vt:lpstr>
      <vt:lpstr>GSA EXPO: http://www.expo.gsa.gov/</vt:lpstr>
      <vt:lpstr>Interact: http://interact.gsa.gov/</vt:lpstr>
      <vt:lpstr>Slide 34</vt:lpstr>
      <vt:lpstr>Opportunities</vt:lpstr>
      <vt:lpstr>eBuy: http://www.ebuy.gsa.gov/</vt:lpstr>
      <vt:lpstr>FedBizOpps: https://www.fbo.gov</vt:lpstr>
      <vt:lpstr>IT Solution Shop (ITSS): http://www.gsa.gov/itss</vt:lpstr>
      <vt:lpstr>Forecast of Contracting Opportunities: www.gsa.gov/portal/category/25544</vt:lpstr>
      <vt:lpstr>MarkeTips: www.gsa.gov/marketips</vt:lpstr>
      <vt:lpstr>Additional Information</vt:lpstr>
      <vt:lpstr>CSD: www.gsa.gov/portal/content/100813</vt:lpstr>
      <vt:lpstr>OSBU: http://www.gsa.gov/aboutosbu</vt:lpstr>
      <vt:lpstr>PTAC: http://www.aptac-us.org/new/</vt:lpstr>
      <vt:lpstr> Federal Acquisition Jumpstation: prod.nais.nasa.gov/pub/fedproc/home.html</vt:lpstr>
    </vt:vector>
  </TitlesOfParts>
  <Company>GSA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Marketing Your Multiple Award Schedule Contract </dc:title>
  <dc:subject>Business Development</dc:subject>
  <dc:creator>GSA</dc:creator>
  <cp:lastModifiedBy>DavidRZickgraf</cp:lastModifiedBy>
  <cp:revision>209</cp:revision>
  <dcterms:created xsi:type="dcterms:W3CDTF">2011-08-22T19:05:08Z</dcterms:created>
  <dcterms:modified xsi:type="dcterms:W3CDTF">2013-05-13T15:02:13Z</dcterms:modified>
</cp:coreProperties>
</file>