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82" r:id="rId1"/>
  </p:sldMasterIdLst>
  <p:notesMasterIdLst>
    <p:notesMasterId r:id="rId37"/>
  </p:notesMasterIdLst>
  <p:handoutMasterIdLst>
    <p:handoutMasterId r:id="rId38"/>
  </p:handoutMasterIdLst>
  <p:sldIdLst>
    <p:sldId id="300" r:id="rId2"/>
    <p:sldId id="313" r:id="rId3"/>
    <p:sldId id="292" r:id="rId4"/>
    <p:sldId id="293" r:id="rId5"/>
    <p:sldId id="298" r:id="rId6"/>
    <p:sldId id="276" r:id="rId7"/>
    <p:sldId id="312" r:id="rId8"/>
    <p:sldId id="277" r:id="rId9"/>
    <p:sldId id="296" r:id="rId10"/>
    <p:sldId id="264" r:id="rId11"/>
    <p:sldId id="286" r:id="rId12"/>
    <p:sldId id="278" r:id="rId13"/>
    <p:sldId id="287" r:id="rId14"/>
    <p:sldId id="304" r:id="rId15"/>
    <p:sldId id="305" r:id="rId16"/>
    <p:sldId id="271" r:id="rId17"/>
    <p:sldId id="268" r:id="rId18"/>
    <p:sldId id="270" r:id="rId19"/>
    <p:sldId id="274" r:id="rId20"/>
    <p:sldId id="306" r:id="rId21"/>
    <p:sldId id="273" r:id="rId22"/>
    <p:sldId id="269" r:id="rId23"/>
    <p:sldId id="307" r:id="rId24"/>
    <p:sldId id="308" r:id="rId25"/>
    <p:sldId id="283" r:id="rId26"/>
    <p:sldId id="309" r:id="rId27"/>
    <p:sldId id="279" r:id="rId28"/>
    <p:sldId id="310" r:id="rId29"/>
    <p:sldId id="282" r:id="rId30"/>
    <p:sldId id="311" r:id="rId31"/>
    <p:sldId id="290" r:id="rId32"/>
    <p:sldId id="288" r:id="rId33"/>
    <p:sldId id="302" r:id="rId34"/>
    <p:sldId id="303" r:id="rId35"/>
    <p:sldId id="291" r:id="rId3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C88"/>
    <a:srgbClr val="FFFFFF"/>
    <a:srgbClr val="003399"/>
    <a:srgbClr val="5F93D3"/>
    <a:srgbClr val="4283BE"/>
    <a:srgbClr val="336699"/>
    <a:srgbClr val="FFCC00"/>
    <a:srgbClr val="A500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155" autoAdjust="0"/>
  </p:normalViewPr>
  <p:slideViewPr>
    <p:cSldViewPr>
      <p:cViewPr varScale="1">
        <p:scale>
          <a:sx n="99" d="100"/>
          <a:sy n="99" d="100"/>
        </p:scale>
        <p:origin x="-1254" y="-84"/>
      </p:cViewPr>
      <p:guideLst>
        <p:guide orient="horz" pos="1092"/>
        <p:guide pos="516"/>
      </p:guideLst>
    </p:cSldViewPr>
  </p:slideViewPr>
  <p:outlineViewPr>
    <p:cViewPr>
      <p:scale>
        <a:sx n="33" d="100"/>
        <a:sy n="33" d="100"/>
      </p:scale>
      <p:origin x="0" y="1051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270" y="-9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defTabSz="931863" eaLnBrk="0" hangingPunct="0">
              <a:defRPr sz="1200">
                <a:latin typeface="Times New Roman" pitchFamily="18" charset="0"/>
              </a:defRPr>
            </a:lvl1pPr>
          </a:lstStyle>
          <a:p>
            <a:pPr>
              <a:defRPr/>
            </a:pPr>
            <a:endParaRPr lang="en-US"/>
          </a:p>
        </p:txBody>
      </p:sp>
      <p:sp>
        <p:nvSpPr>
          <p:cNvPr id="7885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defTabSz="931863" eaLnBrk="0" hangingPunct="0">
              <a:defRPr sz="1200">
                <a:latin typeface="Times New Roman" pitchFamily="18" charset="0"/>
              </a:defRPr>
            </a:lvl1pPr>
          </a:lstStyle>
          <a:p>
            <a:pPr>
              <a:defRPr/>
            </a:pPr>
            <a:endParaRPr lang="en-US"/>
          </a:p>
        </p:txBody>
      </p:sp>
      <p:sp>
        <p:nvSpPr>
          <p:cNvPr id="7885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defTabSz="931863" eaLnBrk="0" hangingPunct="0">
              <a:defRPr sz="1200">
                <a:latin typeface="Times New Roman" pitchFamily="18" charset="0"/>
              </a:defRPr>
            </a:lvl1pPr>
          </a:lstStyle>
          <a:p>
            <a:pPr>
              <a:defRPr/>
            </a:pPr>
            <a:endParaRPr lang="en-US"/>
          </a:p>
        </p:txBody>
      </p:sp>
      <p:sp>
        <p:nvSpPr>
          <p:cNvPr id="7885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defTabSz="931863" eaLnBrk="0" hangingPunct="0">
              <a:defRPr sz="1200">
                <a:latin typeface="Times New Roman" pitchFamily="18" charset="0"/>
              </a:defRPr>
            </a:lvl1pPr>
          </a:lstStyle>
          <a:p>
            <a:pPr>
              <a:defRPr/>
            </a:pPr>
            <a:fld id="{01C1831E-B72B-415D-BAD3-6073321FA436}"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defTabSz="931863" eaLnBrk="0" hangingPunct="0">
              <a:defRPr sz="1200">
                <a:latin typeface="Times" pitchFamily="18" charset="0"/>
              </a:defRPr>
            </a:lvl1pPr>
          </a:lstStyle>
          <a:p>
            <a:pPr>
              <a:defRPr/>
            </a:pPr>
            <a:endParaRPr lang="en-US"/>
          </a:p>
        </p:txBody>
      </p:sp>
      <p:sp>
        <p:nvSpPr>
          <p:cNvPr id="614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defTabSz="931863" eaLnBrk="0" hangingPunct="0">
              <a:defRPr sz="1200">
                <a:latin typeface="Times" pitchFamily="18"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5038" y="4414838"/>
            <a:ext cx="5140325" cy="4184650"/>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defTabSz="931863" eaLnBrk="0" hangingPunct="0">
              <a:defRPr sz="1200">
                <a:latin typeface="Times"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defTabSz="931863" eaLnBrk="0" hangingPunct="0">
              <a:defRPr sz="1200">
                <a:latin typeface="Times" pitchFamily="18" charset="0"/>
              </a:defRPr>
            </a:lvl1pPr>
          </a:lstStyle>
          <a:p>
            <a:pPr>
              <a:defRPr/>
            </a:pPr>
            <a:fld id="{B13DF553-86CC-4A72-8C51-BA73E8EA1613}"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AE0E92-460D-446F-9DEF-A337D8B77F3D}"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dirty="0" smtClean="0"/>
              <a:t>Speaker-</a:t>
            </a:r>
          </a:p>
          <a:p>
            <a:endParaRPr lang="en-US" dirty="0" smtClean="0"/>
          </a:p>
          <a:p>
            <a:r>
              <a:rPr lang="en-US" dirty="0" smtClean="0"/>
              <a:t>After</a:t>
            </a:r>
            <a:r>
              <a:rPr lang="en-US" baseline="0" dirty="0" smtClean="0"/>
              <a:t> you have been awarded your contract and completed the research provided to you by [Speaker #2]</a:t>
            </a:r>
            <a:r>
              <a:rPr lang="en-US" dirty="0" smtClean="0"/>
              <a:t> you start to</a:t>
            </a:r>
            <a:r>
              <a:rPr lang="en-US" baseline="0" dirty="0" smtClean="0"/>
              <a:t> think about marketing which leads us to our third question:</a:t>
            </a:r>
            <a:r>
              <a:rPr lang="en-US" dirty="0" smtClean="0"/>
              <a:t> How do I find out about what’s going on in the Federal procurement arena?</a:t>
            </a:r>
          </a:p>
          <a:p>
            <a:endParaRPr lang="en-US" dirty="0" smtClean="0"/>
          </a:p>
          <a:p>
            <a:r>
              <a:rPr lang="en-US" dirty="0" smtClean="0"/>
              <a:t>Everyone knows that the Government spends billions of dollars per year.   The question is, on what?  Is the government buying what you offer?   The VSC provides tools to perform this kind of market research.</a:t>
            </a:r>
          </a:p>
          <a:p>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lnSpc>
                <a:spcPct val="90000"/>
              </a:lnSpc>
              <a:defRPr/>
            </a:pPr>
            <a:r>
              <a:rPr lang="en-US" dirty="0" smtClean="0"/>
              <a:t>Speaker- </a:t>
            </a:r>
          </a:p>
          <a:p>
            <a:pPr>
              <a:lnSpc>
                <a:spcPct val="90000"/>
              </a:lnSpc>
              <a:defRPr/>
            </a:pPr>
            <a:endParaRPr lang="en-US" dirty="0" smtClean="0"/>
          </a:p>
          <a:p>
            <a:pPr>
              <a:lnSpc>
                <a:spcPct val="90000"/>
              </a:lnSpc>
              <a:defRPr/>
            </a:pPr>
            <a:r>
              <a:rPr lang="en-US" dirty="0" smtClean="0"/>
              <a:t>As a GSA Multiple Awards Schedule contractor, the first place you may want to look is at the Schedule Sales Query (SSQ).  We mentioned this site previously.  You’re probably interested in how much the government is spending using your particular schedule.   The SSQ enables you to easily access the sales reported by our Schedule contractors to get a sense of cumulative sales volume. The report generator allows you to quickly select a preformatted report for the information you are requesting. </a:t>
            </a:r>
          </a:p>
          <a:p>
            <a:pPr>
              <a:lnSpc>
                <a:spcPct val="90000"/>
              </a:lnSpc>
              <a:defRPr/>
            </a:pPr>
            <a:endParaRPr lang="en-US" dirty="0" smtClean="0"/>
          </a:p>
          <a:p>
            <a:pPr>
              <a:lnSpc>
                <a:spcPct val="90000"/>
              </a:lnSpc>
              <a:defRPr/>
            </a:pPr>
            <a:r>
              <a:rPr lang="en-US" dirty="0" smtClean="0"/>
              <a:t>The FY2010 Advantage! Sales query tool shows the total dollars spent through GSA’s online catalog.  The report is an excel spreadsheet that reflects quarterly sales by schedule and contractor name.   It differs from SSQ in that it is limited to orders placed online through GSA Advantage!; however, it also provides you with more granularity, e.g. you get down to the customer level.</a:t>
            </a:r>
          </a:p>
          <a:p>
            <a:pPr>
              <a:lnSpc>
                <a:spcPct val="90000"/>
              </a:lnSpc>
              <a:defRPr/>
            </a:pPr>
            <a:endParaRPr lang="en-US" dirty="0" smtClean="0"/>
          </a:p>
          <a:p>
            <a:pPr>
              <a:lnSpc>
                <a:spcPct val="90000"/>
              </a:lnSpc>
              <a:defRPr/>
            </a:pPr>
            <a:r>
              <a:rPr lang="en-US" dirty="0" smtClean="0"/>
              <a:t>You may be familiar with the Federal Procurement Data (FPDS-NG) System, which is the central repository of statistical information on all federal contracting.  Executive branch departments and agencies award over $200 billion annually for goods and services.  The FPDS system can identify who bought what, from whom, for how much, when and where. </a:t>
            </a:r>
          </a:p>
          <a:p>
            <a:pPr>
              <a:lnSpc>
                <a:spcPct val="90000"/>
              </a:lnSpc>
              <a:defRPr/>
            </a:pPr>
            <a:endParaRPr lang="en-US" dirty="0" smtClean="0"/>
          </a:p>
          <a:p>
            <a:pPr>
              <a:lnSpc>
                <a:spcPct val="90000"/>
              </a:lnSpc>
              <a:defRPr/>
            </a:pPr>
            <a:r>
              <a:rPr lang="en-US" dirty="0" smtClean="0"/>
              <a:t>You can also utilize Federal Business Opportunities to view some contract award information and to obtain Points of Contact in procurement offices.  </a:t>
            </a:r>
            <a:r>
              <a:rPr lang="en-US" dirty="0" err="1" smtClean="0"/>
              <a:t>FedBizOpps</a:t>
            </a:r>
            <a:r>
              <a:rPr lang="en-US" dirty="0" smtClean="0"/>
              <a:t> is also one of the main federal websites for posting solicitations, like RFPs, RFQs, and IFBs.  </a:t>
            </a:r>
          </a:p>
          <a:p>
            <a:pPr>
              <a:lnSpc>
                <a:spcPct val="90000"/>
              </a:lnSpc>
              <a:defRPr/>
            </a:pPr>
            <a:endParaRPr lang="en-US" dirty="0" smtClean="0"/>
          </a:p>
          <a:p>
            <a:pPr>
              <a:lnSpc>
                <a:spcPct val="90000"/>
              </a:lnSpc>
              <a:defRPr/>
            </a:pPr>
            <a:r>
              <a:rPr lang="en-US" dirty="0" smtClean="0"/>
              <a:t>Although not internal to GSA, we give you links to FPDS-NG and </a:t>
            </a:r>
            <a:r>
              <a:rPr lang="en-US" dirty="0" err="1" smtClean="0"/>
              <a:t>FedBizOpps</a:t>
            </a:r>
            <a:r>
              <a:rPr lang="en-US" dirty="0" smtClean="0"/>
              <a:t> on the VSC because these two particular website are so valuable and well-used. </a:t>
            </a:r>
          </a:p>
          <a:p>
            <a:pPr>
              <a:lnSpc>
                <a:spcPct val="90000"/>
              </a:lnSpc>
              <a:defRPr/>
            </a:pPr>
            <a:endParaRPr lang="en-US" dirty="0" smtClean="0"/>
          </a:p>
          <a:p>
            <a:pPr>
              <a:lnSpc>
                <a:spcPct val="90000"/>
              </a:lnSpc>
              <a:defRPr/>
            </a:pPr>
            <a:r>
              <a:rPr lang="en-US" dirty="0" smtClean="0"/>
              <a:t>A tool added within the last few years to the VSC is ASAP, or GSA Advantage Spend Analysis Program.  Available to anyone with an Advantage account, ASAP provides a variety of reports on sales posted through GSA Advantage.</a:t>
            </a:r>
          </a:p>
          <a:p>
            <a:pPr>
              <a:lnSpc>
                <a:spcPct val="90000"/>
              </a:lnSpc>
              <a:defRPr/>
            </a:pPr>
            <a:endParaRPr lang="en-US" dirty="0" smtClean="0"/>
          </a:p>
          <a:p>
            <a:pPr>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The number four question is, How can GSA help me sell my products and services to the Government?</a:t>
            </a:r>
          </a:p>
          <a:p>
            <a:endParaRPr lang="en-US" dirty="0" smtClean="0"/>
          </a:p>
          <a:p>
            <a:r>
              <a:rPr lang="en-US" dirty="0" smtClean="0"/>
              <a:t>Wow…we hear this question a lot.  For those of you who don’t yet have a contract, be sure to watch the section of the Pathway to Success </a:t>
            </a:r>
            <a:r>
              <a:rPr lang="en-US" b="1" dirty="0" smtClean="0"/>
              <a:t>(when available on-line or attend the session here at EXPO [insert date/time]) </a:t>
            </a:r>
            <a:r>
              <a:rPr lang="en-US" dirty="0" smtClean="0"/>
              <a:t>that explores why and how to develop a marketing plan.  For those already with a contract, it’s never too late to develop a plan.  While GSA does not market your company to agencies, there are some tools available that can help you.  First, take a look at some of the resources and language that GSA is using to market the Schedules Program, and steal it. There are some restrictions, such as you cannot use our GSA logo to endorse you, but generally, the info is there for you to use.  Let’s take a look at the Vendor Support Center so that we can show you where this information is located.</a:t>
            </a: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smtClean="0"/>
              <a:t>Speaker-</a:t>
            </a:r>
          </a:p>
          <a:p>
            <a:endParaRPr lang="en-US" smtClean="0"/>
          </a:p>
          <a:p>
            <a:r>
              <a:rPr lang="en-US" smtClean="0"/>
              <a:t>The FAS Marketing Efforts tab provides you with background on our newest organization, strategic direction, value statement and messaging strategy. Please review the brand and logo guidance—it gives you the guidelines for using GSA’s star mark and other logos in your marketing materials, as well as a link you can download them.  The “Events” tab provides details on upcoming events that you can attend to give you the opportunity to interact with buyers in the federal marketplace.  Finally, the Centralized Mailing List Service (CMLS) is a website for viewing and ordering GSA printed publications, catalogs and MarkeTips magazine.</a:t>
            </a:r>
          </a:p>
          <a:p>
            <a:endParaRPr lang="en-US" smtClean="0"/>
          </a:p>
          <a:p>
            <a:r>
              <a:rPr lang="en-US" smtClean="0"/>
              <a:t>Additionally, there is a class offered this year at EXPO entitled “Marketing Through eTools” at </a:t>
            </a:r>
            <a:r>
              <a:rPr lang="en-US" b="1" smtClean="0"/>
              <a:t>[insert date/time] </a:t>
            </a:r>
            <a:r>
              <a:rPr lang="en-US" smtClean="0"/>
              <a:t>that may also be of interest to you during your marketing efforts.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lnSpc>
                <a:spcPct val="90000"/>
              </a:lnSpc>
              <a:defRPr/>
            </a:pPr>
            <a:r>
              <a:rPr lang="en-US" dirty="0" smtClean="0"/>
              <a:t>Speaker-</a:t>
            </a:r>
          </a:p>
          <a:p>
            <a:pPr>
              <a:lnSpc>
                <a:spcPct val="90000"/>
              </a:lnSpc>
              <a:defRPr/>
            </a:pPr>
            <a:endParaRPr lang="en-US" dirty="0" smtClean="0"/>
          </a:p>
          <a:p>
            <a:pPr>
              <a:lnSpc>
                <a:spcPct val="90000"/>
              </a:lnSpc>
              <a:defRPr/>
            </a:pPr>
            <a:r>
              <a:rPr lang="en-US" dirty="0" smtClean="0"/>
              <a:t>Through the VSC, you can link to GSA’s </a:t>
            </a:r>
            <a:r>
              <a:rPr lang="en-US" dirty="0" err="1" smtClean="0"/>
              <a:t>eBuy</a:t>
            </a:r>
            <a:r>
              <a:rPr lang="en-US" dirty="0" smtClean="0"/>
              <a:t>, where you can actively pursue business opportunities.   </a:t>
            </a:r>
            <a:r>
              <a:rPr lang="en-US" dirty="0" err="1" smtClean="0"/>
              <a:t>eBuy</a:t>
            </a:r>
            <a:r>
              <a:rPr lang="en-US" dirty="0" smtClean="0"/>
              <a:t> is an online procurement tool that allows customer Agencies to prepare and post RFQs online. The Department of Defense is one of the largest users of this tool, providing you access to a large customer base.  You can submit quotes to any of the RFQs that are posted under your schedule and SIN even if you don’t specifically receive an email asking you to respond.  In addition to being able to view these postings on your own, you can also elect to receive email notices of all opportunities for which you are qualified.  One of the hidden benefits of actively reviewing e-Buy is that you will get relevant, recent points of contact at agencies.  Even if you are not able to meet the specific needs outlined in the RFQ, or the timing simply isn’t right, you will get contact information on buyers looking for products or services in your business area. e-Buy also allows State and Local customers to post RFQs for eligible contractors to view and respond to.  An eligible contractor is one who has agreed to participate in the Cooperative Purchasing or Disaster Recovery program (whichever the customer is submitting their request through).  Contractors that have not elected to participate in these programs will not be able to view or respond to RFQs posted by State and Local buyers.  If you wish to participate in these programs, contact your PCO for more information.  Finally, we should mention there is an e-Buy for Vendors class [Peter is POC] offered at Expo this year.  </a:t>
            </a:r>
            <a:r>
              <a:rPr lang="en-US" b="1" dirty="0" smtClean="0"/>
              <a:t>It is available [insert date/time].</a:t>
            </a:r>
          </a:p>
          <a:p>
            <a:pPr>
              <a:lnSpc>
                <a:spcPct val="90000"/>
              </a:lnSpc>
              <a:defRPr/>
            </a:pPr>
            <a:endParaRPr lang="en-US" b="1" dirty="0" smtClean="0"/>
          </a:p>
          <a:p>
            <a:pPr>
              <a:lnSpc>
                <a:spcPct val="90000"/>
              </a:lnSpc>
              <a:defRPr/>
            </a:pPr>
            <a:r>
              <a:rPr lang="en-US" b="1" dirty="0" smtClean="0"/>
              <a:t>A webinar called Federal Edge was added in the past few years and discusses GSA contracts from the perspective of several contractors—some successful, some not so successful. (delete if still inactive)</a:t>
            </a:r>
          </a:p>
          <a:p>
            <a:pPr>
              <a:lnSpc>
                <a:spcPct val="90000"/>
              </a:lnSpc>
              <a:defRPr/>
            </a:pPr>
            <a:endParaRPr lang="en-US" dirty="0" smtClean="0"/>
          </a:p>
          <a:p>
            <a:pPr>
              <a:lnSpc>
                <a:spcPct val="90000"/>
              </a:lnSpc>
              <a:defRPr/>
            </a:pPr>
            <a:r>
              <a:rPr lang="en-US" dirty="0" smtClean="0"/>
              <a:t>The publications we mentioned earlier contain tips on marketing your contract.    The Steps to Success: How to be A Successful Contractor has a section titled “Marketing your contract”.    There are helpful tips such as adding your company’s website to your Advantage page and using GSA logos on your website.   There are listings of resources on how to find prospective customers.  Pathway to Success and the New Contractor Orientation also have marketing chapters that you can use as a resource.  Please check back periodically for their web availability.  </a:t>
            </a:r>
            <a:r>
              <a:rPr lang="en-US" b="1" dirty="0" smtClean="0"/>
              <a:t>In the meantime, you can attend the NCO [insert date/time] and Pathways to Success training here [insert date/time]</a:t>
            </a:r>
          </a:p>
          <a:p>
            <a:pPr>
              <a:lnSpc>
                <a:spcPct val="90000"/>
              </a:lnSpc>
              <a:defRPr/>
            </a:pPr>
            <a:endParaRPr lang="en-US" dirty="0" smtClean="0"/>
          </a:p>
          <a:p>
            <a:pPr>
              <a:lnSpc>
                <a:spcPct val="90000"/>
              </a:lnSpc>
              <a:defRPr/>
            </a:pPr>
            <a:r>
              <a:rPr lang="en-US" dirty="0" smtClean="0"/>
              <a:t>Remember you can also use the websites that we talked about in question 9 to research how, when, and what the government is buying.</a:t>
            </a:r>
          </a:p>
          <a:p>
            <a:pPr>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The fifth question is, How do I report my sales and pay the Industrial Funding Fee?</a:t>
            </a:r>
          </a:p>
          <a:p>
            <a:pPr algn="ctr"/>
            <a:endParaRPr lang="en-US" dirty="0" smtClean="0"/>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a:lnSpc>
                <a:spcPct val="90000"/>
              </a:lnSpc>
            </a:pPr>
            <a:r>
              <a:rPr lang="en-US" sz="800" smtClean="0"/>
              <a:t>Speaker- </a:t>
            </a:r>
          </a:p>
          <a:p>
            <a:r>
              <a:rPr lang="en-US" smtClean="0"/>
              <a:t>Most contractors are familiar with the 72A portion of the VSC website as this is where your MAS sales are reported.  Let’s start with some questions about reporting, </a:t>
            </a:r>
          </a:p>
          <a:p>
            <a:endParaRPr lang="en-US" smtClean="0"/>
          </a:p>
          <a:p>
            <a:pPr lvl="1"/>
            <a:r>
              <a:rPr lang="en-US" smtClean="0"/>
              <a:t>Ask audience: “How often do you have to report your Schedule sales?”</a:t>
            </a:r>
          </a:p>
          <a:p>
            <a:pPr lvl="1"/>
            <a:r>
              <a:rPr lang="en-US" smtClean="0"/>
              <a:t>Ask audience: “Assume this quarter, you didn’t sell any products or services under your contract.  Do you still have to report?</a:t>
            </a:r>
          </a:p>
          <a:p>
            <a:endParaRPr lang="en-US" smtClean="0"/>
          </a:p>
          <a:p>
            <a:r>
              <a:rPr lang="en-US" smtClean="0"/>
              <a:t>As you can see on the screen, the drop down menu under the “Reporting Sales” tab is the “72A Online Reporting” link.  This is the link that will take you to register your contract for access to the 72A website.  The registration process is quick and easy.  All you will need is your contract number and the information of the person that will report your company sales.  </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dirty="0" smtClean="0"/>
              <a:t>Speaker:</a:t>
            </a:r>
          </a:p>
          <a:p>
            <a:pPr>
              <a:defRPr/>
            </a:pPr>
            <a:endParaRPr lang="en-US" dirty="0" smtClean="0"/>
          </a:p>
          <a:p>
            <a:pPr>
              <a:defRPr/>
            </a:pPr>
            <a:r>
              <a:rPr lang="en-US" dirty="0" smtClean="0"/>
              <a:t>Once you are registered, you will visit the 72A website quarterly to report your sales. This website also houses a lot of information to assist you with successfully reporting sales such as the “Demo”, which is also available on the VSC here (point clicker).  There are various guides and a Frequently Asked Question on the website which will also further assist you.</a:t>
            </a:r>
          </a:p>
          <a:p>
            <a:pPr>
              <a:defRPr/>
            </a:pPr>
            <a:endParaRPr lang="en-US" dirty="0" smtClean="0"/>
          </a:p>
          <a:p>
            <a:pPr>
              <a:defRPr/>
            </a:pPr>
            <a:r>
              <a:rPr lang="en-US" dirty="0" smtClean="0"/>
              <a:t>Paying your IFF can be completed easily and electronically through the 72A website as well.   After reporting your sales, you will be provided the opportunity to either immediately remit for your IFF using </a:t>
            </a:r>
            <a:r>
              <a:rPr lang="en-US" dirty="0" err="1" smtClean="0"/>
              <a:t>ePay</a:t>
            </a:r>
            <a:r>
              <a:rPr lang="en-US" dirty="0" smtClean="0"/>
              <a:t>, the Treasury’s secure website (pay.gov), or “Pay Online Later.” If you do decide to pay later, please remember to return and pay the IFF on time.  </a:t>
            </a:r>
          </a:p>
          <a:p>
            <a:pPr>
              <a:defRPr/>
            </a:pPr>
            <a:endParaRPr lang="en-US" dirty="0" smtClean="0"/>
          </a:p>
          <a:p>
            <a:pPr>
              <a:defRPr/>
            </a:pPr>
            <a:r>
              <a:rPr lang="en-US" dirty="0" smtClean="0"/>
              <a:t>If you choose </a:t>
            </a:r>
            <a:r>
              <a:rPr lang="en-US" dirty="0" err="1" smtClean="0"/>
              <a:t>ePay</a:t>
            </a:r>
            <a:r>
              <a:rPr lang="en-US" dirty="0" smtClean="0"/>
              <a:t>, it is easy, free, and allows you to remit by either credit card or online check (EFT).  In addition, </a:t>
            </a:r>
            <a:r>
              <a:rPr lang="en-US" dirty="0" err="1" smtClean="0"/>
              <a:t>ePay</a:t>
            </a:r>
            <a:r>
              <a:rPr lang="en-US" dirty="0" smtClean="0"/>
              <a:t> automatically links your payment to your contract to ensure the transaction is applied correctly.  Finally, </a:t>
            </a:r>
            <a:r>
              <a:rPr lang="en-US" dirty="0" err="1" smtClean="0"/>
              <a:t>ePay</a:t>
            </a:r>
            <a:r>
              <a:rPr lang="en-US" dirty="0" smtClean="0"/>
              <a:t> provides confirmation of payment so you have a record of the transaction and can track your firm’s timeliness.</a:t>
            </a:r>
          </a:p>
          <a:p>
            <a:pPr>
              <a:defRPr/>
            </a:pPr>
            <a:endParaRPr lang="en-US" dirty="0" smtClean="0"/>
          </a:p>
          <a:p>
            <a:pPr>
              <a:defRPr/>
            </a:pPr>
            <a:r>
              <a:rPr lang="en-US" dirty="0" smtClean="0"/>
              <a:t>Can you please raise your hand if you have used </a:t>
            </a:r>
            <a:r>
              <a:rPr lang="en-US" dirty="0" err="1" smtClean="0"/>
              <a:t>ePay</a:t>
            </a:r>
            <a:r>
              <a:rPr lang="en-US" dirty="0" smtClean="0"/>
              <a:t>?  </a:t>
            </a:r>
          </a:p>
          <a:p>
            <a:pPr>
              <a:defRPr/>
            </a:pPr>
            <a:endParaRPr lang="en-US" dirty="0" smtClean="0"/>
          </a:p>
          <a:p>
            <a:pPr>
              <a:defRPr/>
            </a:pPr>
            <a:r>
              <a:rPr lang="en-US" dirty="0" smtClean="0"/>
              <a:t>(As you can see, many of you have used </a:t>
            </a:r>
            <a:r>
              <a:rPr lang="en-US" dirty="0" err="1" smtClean="0"/>
              <a:t>ePay</a:t>
            </a:r>
            <a:r>
              <a:rPr lang="en-US" dirty="0" smtClean="0"/>
              <a:t>.) If you raised your hand, you are one of many GSA schedule contractors currently using </a:t>
            </a:r>
            <a:r>
              <a:rPr lang="en-US" dirty="0" err="1" smtClean="0"/>
              <a:t>ePay</a:t>
            </a:r>
            <a:r>
              <a:rPr lang="en-US" dirty="0" smtClean="0"/>
              <a:t>.  In fact, each year the number of contractors utilizing this system continues to grow. Recently, GSA has been focused on increasing the number vendors using electronic payments, as plans are in motion to make </a:t>
            </a:r>
            <a:r>
              <a:rPr lang="en-US" dirty="0" err="1" smtClean="0"/>
              <a:t>ePay</a:t>
            </a:r>
            <a:r>
              <a:rPr lang="en-US" dirty="0" smtClean="0"/>
              <a:t> the one and only method for remitting IFF.  So, we highly recommend giving it a try!</a:t>
            </a:r>
          </a:p>
          <a:p>
            <a:pPr>
              <a:lnSpc>
                <a:spcPct val="90000"/>
              </a:lnSpc>
              <a:defRPr/>
            </a:pPr>
            <a:endParaRPr lang="en-US" sz="800" dirty="0" smtClean="0">
              <a:latin typeface="Times New Roman" pitchFamily="18" charset="0"/>
            </a:endParaRPr>
          </a:p>
          <a:p>
            <a:pPr>
              <a:defRPr/>
            </a:pPr>
            <a:endParaRPr lang="en-US" dirty="0" smtClean="0"/>
          </a:p>
          <a:p>
            <a:pPr>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The sixth question is, I am confused by the different types of modifications. Isn’t a “mod” a “mod”?  </a:t>
            </a:r>
          </a:p>
          <a:p>
            <a:pPr algn="ctr"/>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The modifications option under the Contract Administration tab gives you links to both </a:t>
            </a:r>
            <a:r>
              <a:rPr lang="en-US" dirty="0" err="1" smtClean="0"/>
              <a:t>eMod</a:t>
            </a:r>
            <a:r>
              <a:rPr lang="en-US" dirty="0" smtClean="0"/>
              <a:t> and Mass Mod.  </a:t>
            </a:r>
          </a:p>
          <a:p>
            <a:endParaRPr lang="en-US" dirty="0" smtClean="0"/>
          </a:p>
          <a:p>
            <a:r>
              <a:rPr lang="en-US" dirty="0" smtClean="0"/>
              <a:t>What about Mass </a:t>
            </a:r>
            <a:r>
              <a:rPr lang="en-US" dirty="0" err="1" smtClean="0"/>
              <a:t>Mods</a:t>
            </a:r>
            <a:r>
              <a:rPr lang="en-US" dirty="0" smtClean="0"/>
              <a:t>?  Have you signed a Mass Mod?  What’s the difference between a Mass Mod and an </a:t>
            </a:r>
            <a:r>
              <a:rPr lang="en-US" dirty="0" err="1" smtClean="0"/>
              <a:t>eMod</a:t>
            </a:r>
            <a:r>
              <a:rPr lang="en-US" dirty="0" smtClean="0"/>
              <a:t>?</a:t>
            </a:r>
          </a:p>
          <a:p>
            <a:endParaRPr lang="en-US" dirty="0" smtClean="0"/>
          </a:p>
          <a:p>
            <a:r>
              <a:rPr lang="en-US" dirty="0" smtClean="0"/>
              <a:t>Mass </a:t>
            </a:r>
            <a:r>
              <a:rPr lang="en-US" dirty="0" err="1" smtClean="0"/>
              <a:t>Mods</a:t>
            </a:r>
            <a:r>
              <a:rPr lang="en-US" dirty="0" smtClean="0"/>
              <a:t> are initiated by GSA – most commonly to update the Terms and Conditions of all Schedule contracts or to allow all contractors to participate in new GSA initiatives, such as the American Recovery and Reinvestment Act.   In other words, they’re not specific to you – they’re issued to all contractors under a particular Schedule or program-wide.  Accessing the Mass </a:t>
            </a:r>
            <a:r>
              <a:rPr lang="en-US" dirty="0" err="1" smtClean="0"/>
              <a:t>Mods</a:t>
            </a:r>
            <a:r>
              <a:rPr lang="en-US" dirty="0" smtClean="0"/>
              <a:t> page via the VSC, you can view and take action all mass modifications for your contract.</a:t>
            </a:r>
          </a:p>
          <a:p>
            <a:endParaRPr lang="en-US" dirty="0" smtClean="0"/>
          </a:p>
          <a:p>
            <a:r>
              <a:rPr lang="en-US" dirty="0" smtClean="0"/>
              <a:t>If you are interested in more information, there is </a:t>
            </a:r>
            <a:r>
              <a:rPr lang="en-US" smtClean="0"/>
              <a:t>a eMod</a:t>
            </a:r>
            <a:r>
              <a:rPr lang="en-US" dirty="0" smtClean="0"/>
              <a:t> class [Peter POC] being held at Expo this year </a:t>
            </a:r>
            <a:r>
              <a:rPr lang="en-US" b="1" dirty="0" smtClean="0"/>
              <a:t>[insert date/time from schedule].</a:t>
            </a:r>
          </a:p>
          <a:p>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43000" y="228600"/>
            <a:ext cx="4648200" cy="3486150"/>
          </a:xfrm>
          <a:ln/>
        </p:spPr>
      </p:sp>
      <p:sp>
        <p:nvSpPr>
          <p:cNvPr id="40963" name="Notes Placeholder 2"/>
          <p:cNvSpPr>
            <a:spLocks noGrp="1"/>
          </p:cNvSpPr>
          <p:nvPr>
            <p:ph type="body" idx="1"/>
          </p:nvPr>
        </p:nvSpPr>
        <p:spPr>
          <a:noFill/>
          <a:ln/>
        </p:spPr>
        <p:txBody>
          <a:bodyPr/>
          <a:lstStyle/>
          <a:p>
            <a:r>
              <a:rPr lang="en-US" smtClean="0"/>
              <a:t>Speaker- </a:t>
            </a:r>
          </a:p>
          <a:p>
            <a:endParaRPr lang="en-US" smtClean="0"/>
          </a:p>
          <a:p>
            <a:r>
              <a:rPr lang="en-US" smtClean="0"/>
              <a:t>Let’s start with a quick look at the new Vendor Support Center.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Speaker:</a:t>
            </a:r>
          </a:p>
          <a:p>
            <a:endParaRPr lang="en-US" smtClean="0"/>
          </a:p>
          <a:p>
            <a:r>
              <a:rPr lang="en-US" smtClean="0"/>
              <a:t>eMod is simply an electronic way for you to request a modification from your Contracting Officer.  eMod is available to all contractors under all Schedules and is even now mandatory for some schedules.  Most types of mods are available to be submitted via eOffer, such as adding/deleting products, making administrative changes, etc.; only a few more complex mods are not available, such as novations.  On the eMod page, there are links such as, “Learn more about the electronic mod process” and “Quick Facts”.  In addition, you can also link to training via webcast, which explains exactly how to submit your modification request.  </a:t>
            </a:r>
            <a:r>
              <a:rPr lang="en-US" b="1" smtClean="0"/>
              <a:t>If you still have some time, there’s a great eOffer/eMod class here at this year’s EXPO and an interactive computer lab. [insert Date/time/location]</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US" dirty="0" smtClean="0"/>
              <a:t>Speaker-</a:t>
            </a:r>
          </a:p>
          <a:p>
            <a:endParaRPr lang="en-US" dirty="0" smtClean="0"/>
          </a:p>
          <a:p>
            <a:r>
              <a:rPr lang="en-US" dirty="0" smtClean="0"/>
              <a:t>The seventh question is, How do I get my pricelist on </a:t>
            </a:r>
            <a:r>
              <a:rPr lang="en-US" i="1" dirty="0" smtClean="0"/>
              <a:t>GSA Advantage?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a:lnSpc>
                <a:spcPct val="90000"/>
              </a:lnSpc>
              <a:defRPr/>
            </a:pPr>
            <a:r>
              <a:rPr lang="en-US" sz="1100" dirty="0" smtClean="0"/>
              <a:t>Speaker:</a:t>
            </a:r>
          </a:p>
          <a:p>
            <a:pPr>
              <a:lnSpc>
                <a:spcPct val="90000"/>
              </a:lnSpc>
              <a:defRPr/>
            </a:pPr>
            <a:endParaRPr lang="en-US" sz="1100" dirty="0" smtClean="0"/>
          </a:p>
          <a:p>
            <a:pPr>
              <a:defRPr/>
            </a:pPr>
            <a:r>
              <a:rPr lang="en-US" dirty="0" smtClean="0"/>
              <a:t>After your contract is awarded, it is critical to get your pricelist onto GSA Advantage! for three main reasons.  </a:t>
            </a:r>
          </a:p>
          <a:p>
            <a:pPr>
              <a:defRPr/>
            </a:pPr>
            <a:endParaRPr lang="en-US" dirty="0" smtClean="0"/>
          </a:p>
          <a:p>
            <a:pPr>
              <a:defRPr/>
            </a:pPr>
            <a:r>
              <a:rPr lang="en-US" dirty="0" smtClean="0"/>
              <a:t>One: This is your company’s first step in marketing. It is how potential customers find not only your company, but learn what your company offers.  </a:t>
            </a:r>
          </a:p>
          <a:p>
            <a:pPr>
              <a:defRPr/>
            </a:pPr>
            <a:endParaRPr lang="en-US" dirty="0" smtClean="0"/>
          </a:p>
          <a:p>
            <a:pPr>
              <a:defRPr/>
            </a:pPr>
            <a:r>
              <a:rPr lang="en-US" dirty="0" smtClean="0"/>
              <a:t>Two: Loading your pricelist into GSA Advantage enables you to participate in your company’s second step of marketing, e-Buy, GSA’s online request for quote tool, which we will discuss later in this presentation.  </a:t>
            </a:r>
          </a:p>
          <a:p>
            <a:pPr>
              <a:defRPr/>
            </a:pPr>
            <a:endParaRPr lang="en-US" dirty="0" smtClean="0"/>
          </a:p>
          <a:p>
            <a:pPr>
              <a:defRPr/>
            </a:pPr>
            <a:r>
              <a:rPr lang="en-US" dirty="0" smtClean="0"/>
              <a:t>And Three: This is a contract requirement (although you would think the first two would be plenty).</a:t>
            </a:r>
          </a:p>
          <a:p>
            <a:pPr>
              <a:defRPr/>
            </a:pPr>
            <a:endParaRPr lang="en-US" dirty="0" smtClean="0"/>
          </a:p>
          <a:p>
            <a:pPr>
              <a:defRPr/>
            </a:pPr>
            <a:r>
              <a:rPr lang="en-US" dirty="0" smtClean="0"/>
              <a:t>To upload your pricelist successfully into GSA Advantage! you will have to complete three steps.</a:t>
            </a:r>
          </a:p>
          <a:p>
            <a:pPr>
              <a:defRPr/>
            </a:pPr>
            <a:endParaRPr lang="en-US" dirty="0" smtClean="0"/>
          </a:p>
          <a:p>
            <a:pPr>
              <a:defRPr/>
            </a:pPr>
            <a:r>
              <a:rPr lang="en-US" dirty="0" smtClean="0"/>
              <a:t>Your first step is the easiest. Register your contract with the VSC.  Registration is easy and much of the information will populate itself once you enter your contract number.  When you complete your registration, you will be provided a password which will be used to upload your price list.</a:t>
            </a:r>
          </a:p>
          <a:p>
            <a:pPr>
              <a:defRPr/>
            </a:pPr>
            <a:endParaRPr lang="en-US" dirty="0" smtClean="0"/>
          </a:p>
          <a:p>
            <a:pPr>
              <a:defRPr/>
            </a:pPr>
            <a:r>
              <a:rPr lang="en-US" dirty="0" smtClean="0"/>
              <a:t>The next step is to upload your pricelist file.  Before starting, you may want to learn about the process by reviewing the Vendor Start-up Kit which can be found under this drop down menu.  The startup kit will give you an overview of the upload process as well as step-by-step, detailed instructions.  </a:t>
            </a:r>
          </a:p>
          <a:p>
            <a:pPr>
              <a:defRPr/>
            </a:pPr>
            <a:endParaRPr lang="en-US" dirty="0" smtClean="0"/>
          </a:p>
          <a:p>
            <a:pPr>
              <a:defRPr/>
            </a:pPr>
            <a:r>
              <a:rPr lang="en-US" dirty="0" smtClean="0"/>
              <a:t>To upload your pricelist information to GSA Advantage, there are currently 2 programs: </a:t>
            </a:r>
          </a:p>
          <a:p>
            <a:pPr>
              <a:defRPr/>
            </a:pPr>
            <a:endParaRPr lang="en-US" dirty="0" smtClean="0"/>
          </a:p>
          <a:p>
            <a:pPr>
              <a:defRPr/>
            </a:pPr>
            <a:r>
              <a:rPr lang="en-US" dirty="0" smtClean="0"/>
              <a:t>The first is GSA Schedules Input Program (commonly known as SIP) which is a free program provided by GSA.  The second is a commercial program named Electronic Data Interchange or (EDI) software.  Your company may have already purchased EDI for other uses which can then in turn be utilized for this upload.  Deciding which program is up to you.  </a:t>
            </a:r>
          </a:p>
          <a:p>
            <a:pPr>
              <a:defRPr/>
            </a:pPr>
            <a:endParaRPr lang="en-US" dirty="0" smtClean="0"/>
          </a:p>
          <a:p>
            <a:pPr>
              <a:defRPr/>
            </a:pPr>
            <a:r>
              <a:rPr lang="en-US" dirty="0" smtClean="0"/>
              <a:t>We are not going to cover every link, however you can see there is a lot of information provided under the “Getting on Advantage” tab.  Utilize this information to assist you with such recommendations as loading pictures of your product. For example, when you are purchasing anything, whether it is personal or business, it helps to see what it looks like.  Also, you want to market any attributes of your product or service that may be of interest to customers such as environmental attributes.  If you have them, add the environmental symbol to your item. However, make sure that you have the certification for that attribute.</a:t>
            </a:r>
          </a:p>
          <a:p>
            <a:pPr>
              <a:defRPr/>
            </a:pPr>
            <a:endParaRPr lang="en-US" dirty="0" smtClean="0"/>
          </a:p>
          <a:p>
            <a:pPr>
              <a:defRPr/>
            </a:pPr>
            <a:r>
              <a:rPr lang="en-US" dirty="0" smtClean="0"/>
              <a:t>The final step once your pricelist has been uploaded is to (point to) “check your file status”.  Once you have submitted your file you can use this tool to observe whether your file has been reviewed, approved or rejected.  This is a great and quick way to find out where your pricelist stands.  Remember, if you have any specific questions on the status of your upload you can always contact your Contracting Officer by phone or email.</a:t>
            </a:r>
          </a:p>
          <a:p>
            <a:pPr>
              <a:defRPr/>
            </a:pPr>
            <a:endParaRPr lang="en-US" dirty="0" smtClean="0"/>
          </a:p>
          <a:p>
            <a:pPr>
              <a:defRPr/>
            </a:pPr>
            <a:r>
              <a:rPr lang="en-US" dirty="0" smtClean="0"/>
              <a:t>Okay so we have now gone over the three main steps to get you pricelist on GSA Advantage: Register your contract with the VSC, Upload your pricelist and check on your status.</a:t>
            </a:r>
          </a:p>
          <a:p>
            <a:pPr>
              <a:defRPr/>
            </a:pPr>
            <a:endParaRPr lang="en-US" dirty="0" smtClean="0"/>
          </a:p>
          <a:p>
            <a:pPr>
              <a:defRPr/>
            </a:pPr>
            <a:r>
              <a:rPr lang="en-US" dirty="0" smtClean="0"/>
              <a:t>I’d like to cover one last resource (point to). As you can see we have training available if you choose to use SIP to upload your pricelist, it is free, popular and very strongly recommended.  The same training link is available under the drop down menu we have been utilizing for this presentation.  </a:t>
            </a:r>
          </a:p>
          <a:p>
            <a:pPr>
              <a:defRPr/>
            </a:pPr>
            <a:endParaRPr lang="en-US" dirty="0" smtClean="0"/>
          </a:p>
          <a:p>
            <a:pPr>
              <a:defRPr/>
            </a:pPr>
            <a:r>
              <a:rPr lang="en-US" dirty="0" smtClean="0"/>
              <a:t>If you want more information about GSA Advantage, we also recommend attending the </a:t>
            </a:r>
            <a:r>
              <a:rPr lang="en-US" dirty="0" err="1" smtClean="0"/>
              <a:t>Etools</a:t>
            </a:r>
            <a:r>
              <a:rPr lang="en-US" dirty="0" smtClean="0"/>
              <a:t> Lab (GSA Advantage, </a:t>
            </a:r>
            <a:r>
              <a:rPr lang="en-US" dirty="0" err="1" smtClean="0"/>
              <a:t>eBuy</a:t>
            </a:r>
            <a:r>
              <a:rPr lang="en-US" dirty="0" smtClean="0"/>
              <a:t>, </a:t>
            </a:r>
            <a:r>
              <a:rPr lang="en-US" dirty="0" err="1" smtClean="0"/>
              <a:t>eLibrary</a:t>
            </a:r>
            <a:r>
              <a:rPr lang="en-US" dirty="0" smtClean="0"/>
              <a:t>, SIP and </a:t>
            </a:r>
            <a:r>
              <a:rPr lang="en-US" dirty="0" err="1" smtClean="0"/>
              <a:t>eOffer</a:t>
            </a:r>
            <a:r>
              <a:rPr lang="en-US" dirty="0" smtClean="0"/>
              <a:t>/</a:t>
            </a:r>
            <a:r>
              <a:rPr lang="en-US" dirty="0" err="1" smtClean="0"/>
              <a:t>eMod</a:t>
            </a:r>
            <a:r>
              <a:rPr lang="en-US" dirty="0" smtClean="0"/>
              <a:t>) classes.  And finally remember since loading pricelists was actually the first function of the VSC, they have a lot of experience and have been answering questions regarding GSA Advantage for many years.</a:t>
            </a:r>
          </a:p>
          <a:p>
            <a:pPr>
              <a:defRPr/>
            </a:pPr>
            <a:endParaRPr lang="en-US" dirty="0" smtClean="0"/>
          </a:p>
          <a:p>
            <a:pPr>
              <a:defRPr/>
            </a:pPr>
            <a:endParaRPr lang="en-US"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i="0" dirty="0" smtClean="0"/>
              <a:t>The Enterprise Acquisition Solution (EAS) is an enterprise-wide initiative to reach our strategic priority of end-to-end electronic contracting.  The "services" that EAS creates will drastically change the way that we currently do business.  For </a:t>
            </a:r>
            <a:r>
              <a:rPr lang="en-US" i="0" dirty="0" err="1" smtClean="0"/>
              <a:t>offerors</a:t>
            </a:r>
            <a:r>
              <a:rPr lang="en-US" i="0" dirty="0" smtClean="0"/>
              <a:t>/contractors, </a:t>
            </a:r>
            <a:r>
              <a:rPr lang="en-US" i="0" dirty="0" err="1" smtClean="0"/>
              <a:t>eOffer</a:t>
            </a:r>
            <a:r>
              <a:rPr lang="en-US" i="0" dirty="0" smtClean="0"/>
              <a:t> and </a:t>
            </a:r>
            <a:r>
              <a:rPr lang="en-US" i="0" dirty="0" err="1" smtClean="0"/>
              <a:t>eMod</a:t>
            </a:r>
            <a:r>
              <a:rPr lang="en-US" i="0" dirty="0" smtClean="0"/>
              <a:t> will be mandatory (and most Schedules already mandate use of these tools), and all offered pricing will be submitted upfront with offers/</a:t>
            </a:r>
            <a:r>
              <a:rPr lang="en-US" i="0" dirty="0" err="1" smtClean="0"/>
              <a:t>mods</a:t>
            </a:r>
            <a:r>
              <a:rPr lang="en-US" i="0" dirty="0" smtClean="0"/>
              <a:t>.  In other words, we'll be capturing the pricelist electronically at the source in Formatted Price Templates (FPTs).  The prices and price-related information in I-FSS-600 will be adjusted (if necessary) during the evaluation and negotiation stages of the award process, and when the CO hits "award", that info will be posted in as a Formatted Pricelist (FPL) in GSA </a:t>
            </a:r>
            <a:r>
              <a:rPr lang="en-US" i="0" dirty="0" err="1" smtClean="0"/>
              <a:t>eLibrary</a:t>
            </a:r>
            <a:r>
              <a:rPr lang="en-US" i="0" dirty="0" smtClean="0"/>
              <a:t>/Advantage.  This will eliminate SIP and the requirement for contractors to load their pricelist to Advantage 6 months after award.  </a:t>
            </a:r>
          </a:p>
          <a:p>
            <a:pPr>
              <a:defRPr/>
            </a:pPr>
            <a:endParaRPr lang="en-US" i="0" dirty="0" smtClean="0"/>
          </a:p>
          <a:p>
            <a:pPr>
              <a:defRPr/>
            </a:pPr>
            <a:r>
              <a:rPr lang="en-US" i="0" dirty="0" smtClean="0"/>
              <a:t>So</a:t>
            </a:r>
            <a:r>
              <a:rPr lang="en-US" i="0" baseline="0" dirty="0" smtClean="0"/>
              <a:t> if you are participating on either the FABS (520) or the TSS (599) Schedules please utilize the “520/599” link for more instructions.</a:t>
            </a:r>
            <a:endParaRPr lang="en-US" i="0" dirty="0" smtClean="0"/>
          </a:p>
          <a:p>
            <a:endParaRPr lang="en-US" i="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Speaker-</a:t>
            </a:r>
          </a:p>
          <a:p>
            <a:endParaRPr lang="en-US" smtClean="0"/>
          </a:p>
          <a:p>
            <a:r>
              <a:rPr lang="en-US" smtClean="0"/>
              <a:t>The number eight question is, what websites will I have to update if my company information changes?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lnSpc>
                <a:spcPct val="90000"/>
              </a:lnSpc>
              <a:defRPr/>
            </a:pPr>
            <a:r>
              <a:rPr lang="en-US" dirty="0" smtClean="0"/>
              <a:t>Speaker-</a:t>
            </a:r>
          </a:p>
          <a:p>
            <a:pPr>
              <a:lnSpc>
                <a:spcPct val="90000"/>
              </a:lnSpc>
              <a:defRPr/>
            </a:pPr>
            <a:endParaRPr lang="en-US" dirty="0" smtClean="0"/>
          </a:p>
          <a:p>
            <a:pPr>
              <a:defRPr/>
            </a:pPr>
            <a:r>
              <a:rPr lang="en-US" dirty="0" smtClean="0"/>
              <a:t>Keeping your information current is critical for all GSA contractors. This not only how we contact you, but it is also how your customers will find and contact you.  At a minimum, here are a few websites that you need to keep up to date, all of which can be accessed through the Business Opportunities drop down menu.</a:t>
            </a:r>
          </a:p>
          <a:p>
            <a:pPr>
              <a:defRPr/>
            </a:pPr>
            <a:endParaRPr lang="en-US" dirty="0" smtClean="0"/>
          </a:p>
          <a:p>
            <a:pPr>
              <a:defRPr/>
            </a:pPr>
            <a:r>
              <a:rPr lang="en-US" dirty="0" smtClean="0"/>
              <a:t>As we have mentioned before, both e-Library and GSA Advantage are your first and most visible marketing tools for government business.  If a federal buyer is unable to reach you through your contact information on either of these websites they may assume you are not an active contractor and move on to the next company.  This common mistake could make the quickest and easiest marketing areas ineffective. </a:t>
            </a:r>
          </a:p>
          <a:p>
            <a:pPr>
              <a:defRPr/>
            </a:pPr>
            <a:endParaRPr lang="en-US" dirty="0" smtClean="0"/>
          </a:p>
          <a:p>
            <a:pPr>
              <a:defRPr/>
            </a:pPr>
            <a:r>
              <a:rPr lang="en-US" dirty="0" smtClean="0"/>
              <a:t>Many contractors will and should be familiar with the next site as it is used by the entire federal government, not only GSA.  This is the Business Partner Network.  Their website is the single source for vendor data for the federal government and houses both the Central Contractor Registration (better known as CCR) and the Online Representations and Certifications (known also as ORCA).  Updating any of your contact information for GSA (and the federal government as a whole) usually starts with updating the CCR.  Therefore, this is a very important website!  Also something we think you may find extremely important is that federal agencies utilize the information in CCR to pay you, so you will want your banking information current to ensure that you get paid and get paid on time.</a:t>
            </a:r>
          </a:p>
          <a:p>
            <a:pPr>
              <a:defRPr/>
            </a:pPr>
            <a:endParaRPr lang="en-US" dirty="0" smtClean="0"/>
          </a:p>
          <a:p>
            <a:pPr>
              <a:defRPr/>
            </a:pPr>
            <a:r>
              <a:rPr lang="en-US" dirty="0" smtClean="0"/>
              <a:t>So as you can see, there are a few different places where you need to keep your information up to date.  I would also recommend searching for your company in some of these websites to ensure that your information is correct, and also that you can also locate yourself and what you offer.  </a:t>
            </a:r>
          </a:p>
          <a:p>
            <a:pPr>
              <a:defRPr/>
            </a:pPr>
            <a:endParaRPr lang="en-US" dirty="0" smtClean="0"/>
          </a:p>
          <a:p>
            <a:pPr>
              <a:defRPr/>
            </a:pPr>
            <a:r>
              <a:rPr lang="en-US" b="1" dirty="0" smtClean="0"/>
              <a:t>Also always remember if you are making any modifications to your contract no matter how small, which include any location and personnel changes, you should always notify your ACO and PCO.  Also if you don’t know where to start with updating your information, your PCO and ACO are great assets and can steer you in the right direction.</a:t>
            </a:r>
            <a:endParaRPr lang="en-US" b="1"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dirty="0" smtClean="0"/>
              <a:t>Speaker-</a:t>
            </a:r>
          </a:p>
          <a:p>
            <a:endParaRPr lang="en-US" dirty="0" smtClean="0"/>
          </a:p>
          <a:p>
            <a:r>
              <a:rPr lang="en-US" dirty="0" smtClean="0"/>
              <a:t>The ninth question is, ‘If I’m a large business, where do I go to submit my subcontracting reports?’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smtClean="0"/>
              <a:t>Speaker- </a:t>
            </a:r>
          </a:p>
          <a:p>
            <a:endParaRPr lang="en-US" smtClean="0"/>
          </a:p>
          <a:p>
            <a:r>
              <a:rPr lang="en-US" smtClean="0"/>
              <a:t>If you are a large business, you have the responsibility to submit subcontracting reports to GSA.  This is done electronically on the Electronic Subcontracting Reporting System, or eSRS for short.  Note – this is not limited for use by GSA.  It is the main site for all of the federal government.  Check your Subcontracting Plan to see what type of report you need to submit.  The plan determines which reports are due and when.  Please note that hard copy subcontracting reports are no longer accepted.  Check out the eSRS website for more information.  </a:t>
            </a:r>
          </a:p>
          <a:p>
            <a:endParaRPr lang="en-US" smtClean="0"/>
          </a:p>
          <a:p>
            <a:r>
              <a:rPr lang="en-US" smtClean="0"/>
              <a:t>The website contains guides, sample reports, and FAQs in addition to training classes on how to file reports.  </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en-US" dirty="0" smtClean="0"/>
              <a:t>Speaker:</a:t>
            </a:r>
          </a:p>
          <a:p>
            <a:endParaRPr lang="en-US" dirty="0" smtClean="0"/>
          </a:p>
          <a:p>
            <a:r>
              <a:rPr lang="en-US" dirty="0" smtClean="0"/>
              <a:t>The tenth question, and by the way this question has the highest volume of call at the VSC helpdesk.</a:t>
            </a:r>
          </a:p>
          <a:p>
            <a:endParaRPr lang="en-US" dirty="0" smtClean="0"/>
          </a:p>
          <a:p>
            <a:r>
              <a:rPr lang="en-US" dirty="0" smtClean="0"/>
              <a:t>The number seven question is, I forgot my passwords, and I don’t know who to contact.  What should I do?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dirty="0" smtClean="0"/>
              <a:t>Speaker-</a:t>
            </a:r>
          </a:p>
          <a:p>
            <a:pPr>
              <a:defRPr/>
            </a:pPr>
            <a:endParaRPr lang="en-US" dirty="0" smtClean="0"/>
          </a:p>
          <a:p>
            <a:pPr>
              <a:defRPr/>
            </a:pPr>
            <a:r>
              <a:rPr lang="en-US" dirty="0" smtClean="0"/>
              <a:t>As you can see, most of the information found in the VSC is free to the public.  However due to the sensitive nature of some of the information, passwords are required to access certain links.  </a:t>
            </a:r>
          </a:p>
          <a:p>
            <a:pPr>
              <a:defRPr/>
            </a:pPr>
            <a:endParaRPr lang="en-US" dirty="0" smtClean="0"/>
          </a:p>
          <a:p>
            <a:pPr>
              <a:defRPr/>
            </a:pPr>
            <a:r>
              <a:rPr lang="en-US" dirty="0" smtClean="0"/>
              <a:t>Therefore, every time you register your contract for these various links you will most likely receive a different password unique to that program.  A majority of the time you are not setting up your password, therefore if you have a feeling that memorizing all these different passwords will be difficult, we recommend you place them in a secure location and most importantly, somewhere you will be able to reference them.</a:t>
            </a:r>
          </a:p>
          <a:p>
            <a:pPr>
              <a:defRPr/>
            </a:pPr>
            <a:endParaRPr lang="en-US" dirty="0" smtClean="0"/>
          </a:p>
          <a:p>
            <a:pPr>
              <a:defRPr/>
            </a:pPr>
            <a:r>
              <a:rPr lang="en-US" dirty="0" smtClean="0"/>
              <a:t>Now on those rare occasions that you have lost one of your many passwords, we have tried to make it easy for you to recover or reset them.  On the VSC website, there is a 1-877 number on the bottom right of the main screen available for contacting.</a:t>
            </a:r>
          </a:p>
          <a:p>
            <a:pPr>
              <a:defRPr/>
            </a:pPr>
            <a:endParaRPr lang="en-US" dirty="0" smtClean="0"/>
          </a:p>
          <a:p>
            <a:pPr>
              <a:defRPr/>
            </a:pPr>
            <a:r>
              <a:rPr lang="en-US" dirty="0" smtClean="0"/>
              <a:t>As a reference, all lost passwords: SIP/EDI, e-Buy, and 72A will be handled by the VSC helpdesk.  Their information is located on the main VSC page https://vsc.gsa.gov and at the end of this slide presentation.  </a:t>
            </a:r>
          </a:p>
          <a:p>
            <a:pPr>
              <a:defRPr/>
            </a:pPr>
            <a:endParaRPr lang="en-US" dirty="0" smtClean="0"/>
          </a:p>
          <a:p>
            <a:pPr>
              <a:defRPr/>
            </a:pPr>
            <a:r>
              <a:rPr lang="en-US" dirty="0" smtClean="0"/>
              <a:t>The Subcontracting Reporting passwords are handled through the </a:t>
            </a:r>
            <a:r>
              <a:rPr lang="en-US" dirty="0" err="1" smtClean="0"/>
              <a:t>eSRS</a:t>
            </a:r>
            <a:r>
              <a:rPr lang="en-US" dirty="0" smtClean="0"/>
              <a:t> website. Contact the Federal Service Desk at 866-606-8220 to obtain a lost password.</a:t>
            </a:r>
          </a:p>
          <a:p>
            <a:pPr>
              <a:defRPr/>
            </a:pPr>
            <a:endParaRPr lang="en-US" dirty="0" smtClean="0"/>
          </a:p>
          <a:p>
            <a:pPr>
              <a:defRPr/>
            </a:pPr>
            <a:r>
              <a:rPr lang="en-US" dirty="0" smtClean="0"/>
              <a:t>Finally resetting your password for the Mass </a:t>
            </a:r>
            <a:r>
              <a:rPr lang="en-US" dirty="0" err="1" smtClean="0"/>
              <a:t>Mods</a:t>
            </a:r>
            <a:r>
              <a:rPr lang="en-US" dirty="0" smtClean="0"/>
              <a:t> does require your Administrative Contracting Officer (ACO) to be contacted.   Since your or ACO provides you with a PIN for each modification, your specific ACO will have to reset this PIN.  If you are unsure who your ACO is, or can’t find one of their emails (mainly sending you a brief reminder to report your quarterly sales), you can utilize the ACO locater that is through this “Contract Administration” link.  Simply enter your contract number into the locator and the ACO contact information will be displayed. Remember ACOs can help with many of your contract administrative needs.</a:t>
            </a:r>
          </a:p>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Speaker- </a:t>
            </a:r>
          </a:p>
          <a:p>
            <a:pPr>
              <a:defRPr/>
            </a:pPr>
            <a:endParaRPr lang="en-US" dirty="0" smtClean="0"/>
          </a:p>
          <a:p>
            <a:pPr>
              <a:defRPr/>
            </a:pPr>
            <a:r>
              <a:rPr lang="en-US" dirty="0" smtClean="0"/>
              <a:t>As the VSC states under the “Welcome” statement, the VSC is a one-stop resource to help GSA’s commercial partners succeed in the federal government marketplace. </a:t>
            </a:r>
          </a:p>
          <a:p>
            <a:pPr>
              <a:defRPr/>
            </a:pPr>
            <a:endParaRPr lang="en-US" dirty="0" smtClean="0"/>
          </a:p>
          <a:p>
            <a:pPr>
              <a:defRPr/>
            </a:pPr>
            <a:r>
              <a:rPr lang="en-US" dirty="0" smtClean="0"/>
              <a:t>Let’s start with a look at the design.  The VSC can be found here: https://vsc.gsa.gov/index.cfm</a:t>
            </a:r>
          </a:p>
          <a:p>
            <a:pPr>
              <a:defRPr/>
            </a:pPr>
            <a:r>
              <a:rPr lang="en-US" dirty="0" smtClean="0"/>
              <a:t>Our IT office has created a 21</a:t>
            </a:r>
            <a:r>
              <a:rPr lang="en-US" baseline="30000" dirty="0" smtClean="0"/>
              <a:t>st</a:t>
            </a:r>
            <a:r>
              <a:rPr lang="en-US" dirty="0" smtClean="0"/>
              <a:t> century webpage that is future forward.  For example, take a look at the bottom right hand corner.  There you will find links to GSA social media sources.  In addition, the “News” section feeds directly from the gsa.gov page.  Your news is now the latest and greatest GSA has to offer.  Also, the menu bars were enhanced to help the user easily gain access to information without duplication of topics and in a more organized fashion.  [Ask Audience Question]:  Have you been to the VSC lately</a:t>
            </a:r>
            <a:r>
              <a:rPr lang="en-US" baseline="0" dirty="0" smtClean="0"/>
              <a:t> </a:t>
            </a:r>
            <a:r>
              <a:rPr lang="en-US" dirty="0" smtClean="0"/>
              <a:t>and have the enhancements to the site improved the efficiency of your use of it?</a:t>
            </a:r>
          </a:p>
          <a:p>
            <a:pPr>
              <a:defRPr/>
            </a:pPr>
            <a:endParaRPr lang="en-US" dirty="0" smtClean="0"/>
          </a:p>
          <a:p>
            <a:pPr>
              <a:defRPr/>
            </a:pPr>
            <a:r>
              <a:rPr lang="en-US" dirty="0" smtClean="0"/>
              <a:t>Now before we get to are ten most asked questions we would like to get a feel for the room:</a:t>
            </a:r>
          </a:p>
          <a:p>
            <a:pPr>
              <a:defRPr/>
            </a:pPr>
            <a:r>
              <a:rPr lang="en-US" dirty="0" smtClean="0"/>
              <a:t>How many of you are current GSA contractors?  Of those raising your hands how many of you have had your contract for a year, for five years, more than five years?</a:t>
            </a:r>
          </a:p>
          <a:p>
            <a:pPr>
              <a:defRPr/>
            </a:pPr>
            <a:r>
              <a:rPr lang="en-US" dirty="0" smtClean="0"/>
              <a:t>Of those that are not current GSA contract holders how many of you are thinking of getting a contract? And finally how many of you are federal employees?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What is the future of the VSC?</a:t>
            </a:r>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dirty="0" smtClean="0"/>
              <a:t>The Vendor Support Center is continually expanding the information we provide, including feeds to GSA social media and on-line communities. The VSC will continue to be a one-stop resource to help GSA’s commercial partners succeed in the federal government marketplace.</a:t>
            </a:r>
          </a:p>
          <a:p>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get to the Vendor Toolbox you will see the introduction</a:t>
            </a:r>
            <a:r>
              <a:rPr lang="en-US" baseline="0" dirty="0" smtClean="0"/>
              <a:t> page that will review the purpose behind the toolkit, which basically is:</a:t>
            </a:r>
          </a:p>
          <a:p>
            <a:endParaRPr lang="en-US" baseline="0" dirty="0" smtClean="0"/>
          </a:p>
          <a:p>
            <a:r>
              <a:rPr lang="en-US" baseline="0" dirty="0" smtClean="0"/>
              <a:t>The Vendor Toolbox contains online education, links to vital acquisition portals and sites, and tips for success in the federal market. A key component of the Vendor Toolbox, is the new Readiness Assessment which will help walk potential </a:t>
            </a:r>
            <a:r>
              <a:rPr lang="en-US" baseline="0" dirty="0" err="1" smtClean="0"/>
              <a:t>offerors</a:t>
            </a:r>
            <a:r>
              <a:rPr lang="en-US" baseline="0" dirty="0" smtClean="0"/>
              <a:t> through the process of deciding whether a Schedule contract is </a:t>
            </a:r>
          </a:p>
          <a:p>
            <a:r>
              <a:rPr lang="en-US" baseline="0" dirty="0" smtClean="0"/>
              <a:t>the right decision for them. The Readiness Assessment is now a mandatory part of the process to submit an offer.</a:t>
            </a:r>
          </a:p>
          <a:p>
            <a:endParaRPr lang="en-US" baseline="0" dirty="0" smtClean="0"/>
          </a:p>
          <a:p>
            <a:r>
              <a:rPr lang="en-US" baseline="0" dirty="0" smtClean="0"/>
              <a:t>So if you scroll down you can actually see the links to the Readiness Assessment.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t>Speaker-</a:t>
            </a:r>
          </a:p>
          <a:p>
            <a:endParaRPr lang="en-US" dirty="0" smtClean="0"/>
          </a:p>
          <a:p>
            <a:r>
              <a:rPr lang="en-US" dirty="0" smtClean="0"/>
              <a:t>Also, if you have any ideas for how we can improve the VSC, feel free to let us know.  If you think of questions after you leave Expo, our contact info is provided on the last slide.  Please feel free to contact us.</a:t>
            </a:r>
          </a:p>
          <a:p>
            <a:endParaRPr lang="en-US" dirty="0" smtClean="0"/>
          </a:p>
          <a:p>
            <a:r>
              <a:rPr lang="en-US" dirty="0" smtClean="0"/>
              <a:t>Thank you and have a great afternoon here in sunny San Antonio. </a:t>
            </a:r>
          </a:p>
          <a:p>
            <a:r>
              <a:rPr lang="en-US" dirty="0" smtClean="0"/>
              <a:t>[THE END]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preview, s</a:t>
            </a:r>
            <a:r>
              <a:rPr lang="en-US" dirty="0" smtClean="0"/>
              <a:t>ome of the topics we’ll cover</a:t>
            </a:r>
            <a:r>
              <a:rPr lang="en-US" baseline="0" dirty="0" smtClean="0"/>
              <a:t> today are how to use the VSC when you are considering submitting a proposal to GSA, the administrative responsibilities that can be completed within the VSC once you have a GSA Contract, and finally some helpful marketing information found within the VSC.  Let’s begin.</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Speaker- </a:t>
            </a:r>
          </a:p>
          <a:p>
            <a:endParaRPr lang="en-US" smtClean="0"/>
          </a:p>
          <a:p>
            <a:r>
              <a:rPr lang="en-US" smtClean="0"/>
              <a:t>So what are these “10 questions about the VSC” that have piqued your interest and brought you to register for this training class?  Well, let’s start with #1.</a:t>
            </a:r>
          </a:p>
          <a:p>
            <a:endParaRPr lang="en-US" smtClean="0"/>
          </a:p>
          <a:p>
            <a:r>
              <a:rPr lang="en-US" smtClean="0"/>
              <a:t>“I’m thinking about submitting a proposal to GSA.  What do I do next?”</a:t>
            </a:r>
          </a:p>
          <a:p>
            <a:endParaRPr lang="en-US" smtClean="0"/>
          </a:p>
          <a:p>
            <a:r>
              <a:rPr lang="en-US" smtClean="0"/>
              <a:t>This question is geared toward those in our audience who are thinking about submitting a proposal to GSA or are in the process of doing so; however, the resources that we cover are applicable to everyone.</a:t>
            </a:r>
          </a:p>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Speaker- </a:t>
            </a:r>
          </a:p>
          <a:p>
            <a:endParaRPr lang="en-US" dirty="0" smtClean="0"/>
          </a:p>
          <a:p>
            <a:r>
              <a:rPr lang="en-US" dirty="0" smtClean="0"/>
              <a:t>The Pathway to Success training is required</a:t>
            </a:r>
            <a:r>
              <a:rPr lang="en-US" baseline="0" dirty="0" smtClean="0"/>
              <a:t> to be completed by all </a:t>
            </a:r>
            <a:r>
              <a:rPr lang="en-US" dirty="0" smtClean="0"/>
              <a:t>companies considering the Schedules program.  You must complete the training and provide</a:t>
            </a:r>
            <a:r>
              <a:rPr lang="en-US" baseline="0" dirty="0" smtClean="0"/>
              <a:t> a copy of your certificate of completion with your offer. Pathway to Success is a web-based on-demand training that you can find 24/7 on the VSC. </a:t>
            </a:r>
          </a:p>
          <a:p>
            <a:endParaRPr lang="en-US" baseline="0" dirty="0" smtClean="0"/>
          </a:p>
          <a:p>
            <a:r>
              <a:rPr lang="en-US" dirty="0" smtClean="0"/>
              <a:t>To make an even more educated offer, check out GSA’s Schedules </a:t>
            </a:r>
            <a:r>
              <a:rPr lang="en-US" dirty="0" err="1" smtClean="0"/>
              <a:t>eLibrary</a:t>
            </a:r>
            <a:r>
              <a:rPr lang="en-US" dirty="0" smtClean="0"/>
              <a:t>.  </a:t>
            </a:r>
            <a:r>
              <a:rPr lang="en-US" dirty="0" err="1" smtClean="0"/>
              <a:t>eLibrary</a:t>
            </a:r>
            <a:r>
              <a:rPr lang="en-US" dirty="0" smtClean="0"/>
              <a:t> contains descriptions of GSA’s Schedules and SINs, as well as links to each Schedule solicitation.  In addition, it’s a great place to do some market research on your potential competition as</a:t>
            </a:r>
            <a:r>
              <a:rPr lang="en-US" baseline="0" dirty="0" smtClean="0"/>
              <a:t> you can utilize contractor’s </a:t>
            </a:r>
            <a:r>
              <a:rPr lang="en-US" baseline="0" dirty="0" err="1" smtClean="0"/>
              <a:t>eLibrary</a:t>
            </a:r>
            <a:r>
              <a:rPr lang="en-US" baseline="0" dirty="0" smtClean="0"/>
              <a:t> profiles to view terms and conditions and link to their pricelist in GSA Advantage!®</a:t>
            </a:r>
            <a:r>
              <a:rPr lang="en-US" dirty="0" smtClean="0"/>
              <a:t>.  You can also chose to search by</a:t>
            </a:r>
            <a:r>
              <a:rPr lang="en-US" baseline="0" dirty="0" smtClean="0"/>
              <a:t> specific </a:t>
            </a:r>
            <a:r>
              <a:rPr lang="en-US" dirty="0" smtClean="0"/>
              <a:t>product and service offerings and associated pricing to determine if you can offer the government best value by directly</a:t>
            </a:r>
            <a:r>
              <a:rPr lang="en-US" baseline="0" dirty="0" smtClean="0"/>
              <a:t> searching </a:t>
            </a:r>
            <a:r>
              <a:rPr lang="en-US" dirty="0" smtClean="0"/>
              <a:t>GSA Advantage!®.  </a:t>
            </a:r>
          </a:p>
          <a:p>
            <a:endParaRPr lang="en-US" dirty="0" smtClean="0"/>
          </a:p>
          <a:p>
            <a:r>
              <a:rPr lang="en-US" dirty="0" smtClean="0"/>
              <a:t>Next, take a look at Schedule Sales Query or SSQ, which provides a series of reports that reflect contractors sales by Schedule and Special Item Number.  Note:  these sales are based on what the contractors reported to us in the system.  We’ll talk about this in more detail in a later slide.</a:t>
            </a:r>
          </a:p>
          <a:p>
            <a:endParaRPr lang="en-US" dirty="0" smtClean="0"/>
          </a:p>
          <a:p>
            <a:r>
              <a:rPr lang="en-US" dirty="0" smtClean="0"/>
              <a:t>Finally, one of the newer</a:t>
            </a:r>
            <a:r>
              <a:rPr lang="en-US" baseline="0" dirty="0" smtClean="0"/>
              <a:t> tools provided to contractors on the VSC is the Toolbox, which will provide step by step directions on how to prepare your offer.  We will be discussing this more at the end of the presentation.  </a:t>
            </a:r>
            <a:endParaRPr lang="en-US" dirty="0" smtClean="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mtClean="0"/>
              <a:t>Speaker- </a:t>
            </a:r>
          </a:p>
          <a:p>
            <a:endParaRPr lang="en-US" smtClean="0"/>
          </a:p>
          <a:p>
            <a:r>
              <a:rPr lang="en-US" smtClean="0"/>
              <a:t>The number two question is, I was just awarded my contract, now what should I do?</a:t>
            </a:r>
          </a:p>
          <a:p>
            <a:endParaRPr lang="en-US" smtClean="0"/>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dirty="0" smtClean="0"/>
              <a:t>Speaker- </a:t>
            </a:r>
          </a:p>
          <a:p>
            <a:endParaRPr lang="en-US" dirty="0" smtClean="0"/>
          </a:p>
          <a:p>
            <a:r>
              <a:rPr lang="en-US" dirty="0" smtClean="0"/>
              <a:t>Once you decide to submit a proposal, and your contract is awarded, the next educational tool is the New Contractor Orientation webcast.  It gives you a</a:t>
            </a:r>
            <a:r>
              <a:rPr lang="en-US" baseline="0" dirty="0" smtClean="0"/>
              <a:t> </a:t>
            </a:r>
            <a:r>
              <a:rPr lang="en-US" dirty="0" smtClean="0"/>
              <a:t>lot of the information that you need to know in order to manage your contract effectively. It’s worth pointing out that this orientation is not limited to new contractors.  It’s a valuable refresher for veteran contractors, and can be used as training material for a new personnel in your company who may have assumed contract administration duties.  </a:t>
            </a:r>
          </a:p>
          <a:p>
            <a:endParaRPr lang="en-US" b="1" i="1" dirty="0" smtClean="0"/>
          </a:p>
          <a:p>
            <a:r>
              <a:rPr lang="en-US" dirty="0" smtClean="0"/>
              <a:t>New Contractor Orientation is available on-demand as</a:t>
            </a:r>
            <a:r>
              <a:rPr lang="en-US" baseline="0" dirty="0" smtClean="0"/>
              <a:t> a web-based training on the VSC 24/7</a:t>
            </a:r>
            <a:r>
              <a:rPr lang="en-US" dirty="0" smtClean="0"/>
              <a:t>.</a:t>
            </a:r>
            <a:r>
              <a:rPr lang="en-US" baseline="0" dirty="0" smtClean="0"/>
              <a:t>  Please go to the training tab here to reach it.  </a:t>
            </a:r>
          </a:p>
          <a:p>
            <a:endParaRPr lang="en-US" baseline="0" dirty="0" smtClean="0"/>
          </a:p>
          <a:p>
            <a:r>
              <a:rPr lang="en-US" baseline="0" dirty="0" smtClean="0"/>
              <a:t>Additionally, we have broken up the </a:t>
            </a:r>
            <a:r>
              <a:rPr lang="en-US" dirty="0" smtClean="0"/>
              <a:t>NCO into four</a:t>
            </a:r>
            <a:r>
              <a:rPr lang="en-US" baseline="0" dirty="0" smtClean="0"/>
              <a:t> courses</a:t>
            </a:r>
            <a:r>
              <a:rPr lang="en-US" dirty="0" smtClean="0"/>
              <a:t> available at EXPO,</a:t>
            </a:r>
            <a:r>
              <a:rPr lang="en-US" baseline="0" dirty="0" smtClean="0"/>
              <a:t> which can be found </a:t>
            </a:r>
            <a:r>
              <a:rPr lang="en-US" dirty="0" smtClean="0"/>
              <a:t>on your schedule:</a:t>
            </a:r>
          </a:p>
          <a:p>
            <a:endParaRPr lang="en-US" dirty="0" smtClean="0"/>
          </a:p>
          <a:p>
            <a:endParaRPr lang="en-US" b="1" i="1" dirty="0" smtClean="0"/>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t>Speaker- </a:t>
            </a:r>
          </a:p>
          <a:p>
            <a:endParaRPr lang="en-US" smtClean="0"/>
          </a:p>
          <a:p>
            <a:r>
              <a:rPr lang="en-US" smtClean="0"/>
              <a:t>In addition to the New Contractor Orientation we discussed in a previous slide, check out the GSA iGuide.  It’s a great reference for all contractors – listing critical clauses, their text, marketing resources, and a host of other information.  Finally, the tried and true publication, Steps to Success, which highlights many of the important aspects of contract administration.</a:t>
            </a:r>
            <a:r>
              <a:rPr lang="en-US" b="1" i="1" smtClean="0"/>
              <a:t> </a:t>
            </a:r>
            <a:r>
              <a:rPr lang="en-US" smtClean="0"/>
              <a:t>There are also Steps newsletters that are issued quarterly, giving you the latest and greatest information relating to your GSA contract.  These newsletters are not limited to MAS contractors—they’re for all of GSA’s various contracting programs.  Through the Vendor Support Center website, you can view the most recent edition, in addition to the GSA Steps archive, containing all of the newsletter’s previous editions.  Also, you can receive an email every time a new newsletter is issued.  To be placed on the mailing list, interested contractors should contact the POC on the steps newsletters.  We can then add your email address into the automatic Steps Newsletter notifications.</a:t>
            </a:r>
          </a:p>
          <a:p>
            <a:endParaRPr lang="en-US" smtClean="0"/>
          </a:p>
          <a:p>
            <a:endParaRPr lang="en-US" smtClean="0"/>
          </a:p>
          <a:p>
            <a:endParaRPr lang="en-US" b="1" smtClean="0">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0" descr="Faded blue U.S. flag in background."/>
          <p:cNvPicPr>
            <a:picLocks noChangeAspect="1"/>
          </p:cNvPicPr>
          <p:nvPr/>
        </p:nvPicPr>
        <p:blipFill>
          <a:blip r:embed="rId2" cstate="print"/>
          <a:srcRect l="5556" t="8333" r="20370" b="41667"/>
          <a:stretch>
            <a:fillRect/>
          </a:stretch>
        </p:blipFill>
        <p:spPr bwMode="auto">
          <a:xfrm>
            <a:off x="0" y="2743200"/>
            <a:ext cx="9144000" cy="4114800"/>
          </a:xfrm>
          <a:prstGeom prst="rect">
            <a:avLst/>
          </a:prstGeom>
          <a:noFill/>
          <a:ln w="9525">
            <a:noFill/>
            <a:miter lim="800000"/>
            <a:headEnd/>
            <a:tailEnd/>
          </a:ln>
        </p:spPr>
      </p:pic>
      <p:sp>
        <p:nvSpPr>
          <p:cNvPr id="4" name="Rectangle 53" descr="Blue horizontal band"/>
          <p:cNvSpPr>
            <a:spLocks noChangeArrowheads="1"/>
          </p:cNvSpPr>
          <p:nvPr/>
        </p:nvSpPr>
        <p:spPr bwMode="auto">
          <a:xfrm>
            <a:off x="0" y="1709738"/>
            <a:ext cx="9144000" cy="228600"/>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pic>
        <p:nvPicPr>
          <p:cNvPr id="5" name="Picture 54" descr="GSA Starmark logo"/>
          <p:cNvPicPr>
            <a:picLocks noChangeAspect="1" noChangeArrowheads="1"/>
          </p:cNvPicPr>
          <p:nvPr/>
        </p:nvPicPr>
        <p:blipFill>
          <a:blip r:embed="rId3" cstate="print"/>
          <a:srcRect/>
          <a:stretch>
            <a:fillRect/>
          </a:stretch>
        </p:blipFill>
        <p:spPr bwMode="auto">
          <a:xfrm>
            <a:off x="455613" y="455613"/>
            <a:ext cx="850900" cy="854075"/>
          </a:xfrm>
          <a:prstGeom prst="rect">
            <a:avLst/>
          </a:prstGeom>
          <a:noFill/>
          <a:ln w="9525">
            <a:noFill/>
            <a:miter lim="800000"/>
            <a:headEnd/>
            <a:tailEnd/>
          </a:ln>
        </p:spPr>
      </p:pic>
      <p:sp>
        <p:nvSpPr>
          <p:cNvPr id="6" name="Text Box 55"/>
          <p:cNvSpPr txBox="1">
            <a:spLocks noChangeArrowheads="1"/>
          </p:cNvSpPr>
          <p:nvPr/>
        </p:nvSpPr>
        <p:spPr bwMode="auto">
          <a:xfrm>
            <a:off x="4114800" y="1066800"/>
            <a:ext cx="4445000" cy="304800"/>
          </a:xfrm>
          <a:prstGeom prst="rect">
            <a:avLst/>
          </a:prstGeom>
          <a:noFill/>
          <a:ln w="9525">
            <a:noFill/>
            <a:miter lim="800000"/>
            <a:headEnd/>
            <a:tailEnd/>
          </a:ln>
          <a:effectLst/>
        </p:spPr>
        <p:txBody>
          <a:bodyPr wrap="none" lIns="0" rIns="0"/>
          <a:lstStyle/>
          <a:p>
            <a:pPr algn="r">
              <a:defRPr/>
            </a:pPr>
            <a:r>
              <a:rPr lang="en-US" sz="1200" b="1" dirty="0">
                <a:solidFill>
                  <a:srgbClr val="464646"/>
                </a:solidFill>
                <a:latin typeface="Century Gothic" pitchFamily="34" charset="0"/>
                <a:ea typeface="ヒラギノ角ゴ Pro W3" pitchFamily="1" charset="-128"/>
              </a:rPr>
              <a:t>U.S. General Services Administration</a:t>
            </a:r>
            <a:endParaRPr lang="en-US" sz="1200" dirty="0">
              <a:solidFill>
                <a:srgbClr val="464646"/>
              </a:solidFill>
              <a:latin typeface="Century Gothic" pitchFamily="34" charset="0"/>
              <a:ea typeface="ヒラギノ角ゴ Pro W3" pitchFamily="1" charset="-128"/>
            </a:endParaRPr>
          </a:p>
        </p:txBody>
      </p:sp>
      <p:sp>
        <p:nvSpPr>
          <p:cNvPr id="7" name="Rectangle 53" descr="Blue horizontal band"/>
          <p:cNvSpPr>
            <a:spLocks noChangeArrowheads="1"/>
          </p:cNvSpPr>
          <p:nvPr/>
        </p:nvSpPr>
        <p:spPr bwMode="auto">
          <a:xfrm>
            <a:off x="0" y="2701925"/>
            <a:ext cx="9144000" cy="228600"/>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
        <p:nvSpPr>
          <p:cNvPr id="9" name="Title 8"/>
          <p:cNvSpPr>
            <a:spLocks noGrp="1"/>
          </p:cNvSpPr>
          <p:nvPr>
            <p:ph type="title"/>
          </p:nvPr>
        </p:nvSpPr>
        <p:spPr>
          <a:xfrm>
            <a:off x="-1" y="1938528"/>
            <a:ext cx="9144000" cy="731520"/>
          </a:xfrm>
        </p:spPr>
        <p:txBody>
          <a:bodyPr wrap="none" anchor="ctr" anchorCtr="0">
            <a:noAutofit/>
          </a:bodyPr>
          <a:lstStyle>
            <a:lvl1pPr marL="342900" indent="0">
              <a:defRPr sz="3800" b="0"/>
            </a:lvl1pPr>
          </a:lstStyle>
          <a:p>
            <a:r>
              <a:rPr lang="en-US" smtClean="0"/>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84913" y="2286000"/>
            <a:ext cx="1941512" cy="396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286000"/>
            <a:ext cx="5676900"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fld id="{32979764-BF6D-4EE4-8BDF-61F0C5A1F0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7" name="Picture 68" descr="Flag_more_blue"/>
          <p:cNvPicPr>
            <a:picLocks noChangeAspect="1" noChangeArrowheads="1"/>
          </p:cNvPicPr>
          <p:nvPr userDrawn="1"/>
        </p:nvPicPr>
        <p:blipFill>
          <a:blip r:embed="rId2" cstate="print"/>
          <a:srcRect r="15492"/>
          <a:stretch>
            <a:fillRect/>
          </a:stretch>
        </p:blipFill>
        <p:spPr bwMode="auto">
          <a:xfrm>
            <a:off x="0" y="2722563"/>
            <a:ext cx="9144000" cy="4135437"/>
          </a:xfrm>
          <a:prstGeom prst="rect">
            <a:avLst/>
          </a:prstGeom>
          <a:noFill/>
        </p:spPr>
      </p:pic>
      <p:sp>
        <p:nvSpPr>
          <p:cNvPr id="8" name="Rectangle 53"/>
          <p:cNvSpPr>
            <a:spLocks noChangeArrowheads="1"/>
          </p:cNvSpPr>
          <p:nvPr userDrawn="1"/>
        </p:nvSpPr>
        <p:spPr bwMode="auto">
          <a:xfrm>
            <a:off x="0" y="2514600"/>
            <a:ext cx="9144000" cy="420688"/>
          </a:xfrm>
          <a:prstGeom prst="rect">
            <a:avLst/>
          </a:prstGeom>
          <a:solidFill>
            <a:srgbClr val="013C88"/>
          </a:solidFill>
          <a:ln w="9525">
            <a:noFill/>
            <a:miter lim="800000"/>
            <a:headEnd/>
            <a:tailEnd/>
          </a:ln>
          <a:effectLst/>
        </p:spPr>
        <p:txBody>
          <a:bodyPr wrap="none" anchor="ctr"/>
          <a:lstStyle/>
          <a:p>
            <a:endParaRPr lang="en-US"/>
          </a:p>
        </p:txBody>
      </p:sp>
      <p:sp>
        <p:nvSpPr>
          <p:cNvPr id="9" name="Rectangle 52"/>
          <p:cNvSpPr>
            <a:spLocks noChangeArrowheads="1"/>
          </p:cNvSpPr>
          <p:nvPr userDrawn="1"/>
        </p:nvSpPr>
        <p:spPr bwMode="auto">
          <a:xfrm>
            <a:off x="0" y="1708150"/>
            <a:ext cx="9144000" cy="850900"/>
          </a:xfrm>
          <a:prstGeom prst="rect">
            <a:avLst/>
          </a:prstGeom>
          <a:solidFill>
            <a:srgbClr val="A50021"/>
          </a:solidFill>
          <a:ln w="9525">
            <a:noFill/>
            <a:miter lim="800000"/>
            <a:headEnd/>
            <a:tailEnd/>
          </a:ln>
          <a:effectLst/>
        </p:spPr>
        <p:txBody>
          <a:bodyPr wrap="none" anchor="ctr"/>
          <a:lstStyle/>
          <a:p>
            <a:pPr marL="404813"/>
            <a:endParaRPr lang="en-US" sz="3600" dirty="0">
              <a:solidFill>
                <a:schemeClr val="bg1"/>
              </a:solidFill>
              <a:ea typeface="ヒラギノ角ゴ Pro W3" pitchFamily="1" charset="-128"/>
            </a:endParaRPr>
          </a:p>
        </p:txBody>
      </p:sp>
      <p:pic>
        <p:nvPicPr>
          <p:cNvPr id="10" name="Picture 54"/>
          <p:cNvPicPr>
            <a:picLocks noChangeAspect="1" noChangeArrowheads="1"/>
          </p:cNvPicPr>
          <p:nvPr userDrawn="1"/>
        </p:nvPicPr>
        <p:blipFill>
          <a:blip r:embed="rId3" cstate="print"/>
          <a:srcRect/>
          <a:stretch>
            <a:fillRect/>
          </a:stretch>
        </p:blipFill>
        <p:spPr bwMode="auto">
          <a:xfrm>
            <a:off x="455613" y="455613"/>
            <a:ext cx="850900" cy="854075"/>
          </a:xfrm>
          <a:prstGeom prst="rect">
            <a:avLst/>
          </a:prstGeom>
          <a:noFill/>
        </p:spPr>
      </p:pic>
      <p:sp>
        <p:nvSpPr>
          <p:cNvPr id="11" name="Text Box 55"/>
          <p:cNvSpPr txBox="1">
            <a:spLocks noChangeArrowheads="1"/>
          </p:cNvSpPr>
          <p:nvPr userDrawn="1"/>
        </p:nvSpPr>
        <p:spPr bwMode="auto">
          <a:xfrm>
            <a:off x="4114800" y="1066800"/>
            <a:ext cx="4445000" cy="304800"/>
          </a:xfrm>
          <a:prstGeom prst="rect">
            <a:avLst/>
          </a:prstGeom>
          <a:noFill/>
          <a:ln w="9525">
            <a:noFill/>
            <a:miter lim="800000"/>
            <a:headEnd/>
            <a:tailEnd/>
          </a:ln>
          <a:effectLst/>
        </p:spPr>
        <p:txBody>
          <a:bodyPr wrap="none" lIns="0" rIns="0"/>
          <a:lstStyle/>
          <a:p>
            <a:pPr algn="r"/>
            <a:r>
              <a:rPr lang="en-US" sz="1400" b="1">
                <a:solidFill>
                  <a:srgbClr val="4C4C4C"/>
                </a:solidFill>
                <a:ea typeface="ヒラギノ角ゴ Pro W3" pitchFamily="1" charset="-128"/>
              </a:rPr>
              <a:t>U.S. General Services Administration</a:t>
            </a:r>
            <a:endParaRPr lang="en-US">
              <a:latin typeface="Franklin Gothic Medium" pitchFamily="34" charset="0"/>
              <a:ea typeface="ヒラギノ角ゴ Pro W3" pitchFamily="1"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5613" y="2176272"/>
            <a:ext cx="7769225" cy="3048000"/>
          </a:xfrm>
        </p:spPr>
        <p:txBody>
          <a:bodyPr/>
          <a:lstStyle>
            <a:lvl1pPr>
              <a:defRPr sz="2400">
                <a:latin typeface="Century Gothic" pitchFamily="34" charset="0"/>
              </a:defRPr>
            </a:lvl1pPr>
            <a:lvl2pPr>
              <a:defRPr>
                <a:latin typeface="Century Gothic" pitchFamily="34" charset="0"/>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6"/>
          <p:cNvSpPr>
            <a:spLocks noGrp="1" noChangeArrowheads="1"/>
          </p:cNvSpPr>
          <p:nvPr>
            <p:ph type="sldNum" sz="quarter" idx="10"/>
          </p:nvPr>
        </p:nvSpPr>
        <p:spPr>
          <a:ln/>
        </p:spPr>
        <p:txBody>
          <a:bodyPr/>
          <a:lstStyle>
            <a:lvl1pPr>
              <a:defRPr/>
            </a:lvl1pPr>
          </a:lstStyle>
          <a:p>
            <a:fld id="{34021492-D8A9-4CEE-A327-F99EC7B60D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731520" y="3977640"/>
            <a:ext cx="7772400" cy="646331"/>
          </a:xfrm>
        </p:spPr>
        <p:txBody>
          <a:bodyPr/>
          <a:lstStyle>
            <a:lvl1pPr algn="l">
              <a:defRPr sz="3600" b="1" cap="all"/>
            </a:lvl1pPr>
          </a:lstStyle>
          <a:p>
            <a:r>
              <a:rPr lang="en-US" smtClean="0"/>
              <a:t>Click to edit Master title style</a:t>
            </a:r>
            <a:endParaRPr lang="en-US" dirty="0"/>
          </a:p>
        </p:txBody>
      </p:sp>
      <p:sp>
        <p:nvSpPr>
          <p:cNvPr id="8" name="Text Placeholder 2"/>
          <p:cNvSpPr>
            <a:spLocks noGrp="1"/>
          </p:cNvSpPr>
          <p:nvPr>
            <p:ph type="body" idx="1"/>
          </p:nvPr>
        </p:nvSpPr>
        <p:spPr>
          <a:xfrm>
            <a:off x="731520" y="246888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6"/>
          <p:cNvSpPr>
            <a:spLocks noGrp="1" noChangeArrowheads="1"/>
          </p:cNvSpPr>
          <p:nvPr>
            <p:ph type="sldNum" sz="quarter" idx="10"/>
          </p:nvPr>
        </p:nvSpPr>
        <p:spPr>
          <a:ln/>
        </p:spPr>
        <p:txBody>
          <a:bodyPr/>
          <a:lstStyle>
            <a:lvl1pPr>
              <a:defRPr/>
            </a:lvl1pPr>
          </a:lstStyle>
          <a:p>
            <a:fld id="{FFB4FF86-13BF-4BB8-9742-B75BB5E307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7769225" cy="553998"/>
          </a:xfrm>
        </p:spPr>
        <p:txBody>
          <a:bodyPr/>
          <a:lstStyle>
            <a:lvl1pPr>
              <a:defRPr sz="3000"/>
            </a:lvl1pPr>
          </a:lstStyle>
          <a:p>
            <a:r>
              <a:rPr lang="en-US" smtClean="0"/>
              <a:t>Click to edit Master title style</a:t>
            </a:r>
            <a:endParaRPr lang="en-US" dirty="0"/>
          </a:p>
        </p:txBody>
      </p:sp>
      <p:sp>
        <p:nvSpPr>
          <p:cNvPr id="3" name="Content Placeholder 2"/>
          <p:cNvSpPr>
            <a:spLocks noGrp="1"/>
          </p:cNvSpPr>
          <p:nvPr>
            <p:ph sz="half" idx="1"/>
          </p:nvPr>
        </p:nvSpPr>
        <p:spPr>
          <a:xfrm>
            <a:off x="455613" y="2176272"/>
            <a:ext cx="3808412"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6425" y="2176272"/>
            <a:ext cx="3808413" cy="3048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6"/>
          <p:cNvSpPr>
            <a:spLocks noGrp="1" noChangeArrowheads="1"/>
          </p:cNvSpPr>
          <p:nvPr>
            <p:ph type="sldNum" sz="quarter" idx="10"/>
          </p:nvPr>
        </p:nvSpPr>
        <p:spPr>
          <a:ln/>
        </p:spPr>
        <p:txBody>
          <a:bodyPr/>
          <a:lstStyle>
            <a:lvl1pPr>
              <a:defRPr/>
            </a:lvl1pPr>
          </a:lstStyle>
          <a:p>
            <a:fld id="{BB4AABE7-0016-4AD7-9A67-CFD93CD454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7769225" cy="553998"/>
          </a:xfrm>
        </p:spPr>
        <p:txBody>
          <a:bodyPr/>
          <a:lstStyle>
            <a:lvl1pPr>
              <a:defRPr sz="3000"/>
            </a:lvl1pPr>
          </a:lstStyle>
          <a:p>
            <a:r>
              <a:rPr lang="en-US" smtClean="0"/>
              <a:t>Click to edit Master title style</a:t>
            </a:r>
            <a:endParaRPr lang="en-US" dirty="0"/>
          </a:p>
        </p:txBody>
      </p:sp>
      <p:sp>
        <p:nvSpPr>
          <p:cNvPr id="3" name="Rectangle 46"/>
          <p:cNvSpPr>
            <a:spLocks noGrp="1" noChangeArrowheads="1"/>
          </p:cNvSpPr>
          <p:nvPr>
            <p:ph type="sldNum" sz="quarter" idx="10"/>
          </p:nvPr>
        </p:nvSpPr>
        <p:spPr>
          <a:ln/>
        </p:spPr>
        <p:txBody>
          <a:bodyPr/>
          <a:lstStyle>
            <a:lvl1pPr>
              <a:defRPr/>
            </a:lvl1pPr>
          </a:lstStyle>
          <a:p>
            <a:fld id="{46A62689-93E6-4FE8-94FB-CAA0ACCC457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a:ln/>
        </p:spPr>
        <p:txBody>
          <a:bodyPr/>
          <a:lstStyle>
            <a:lvl1pPr>
              <a:defRPr/>
            </a:lvl1pPr>
          </a:lstStyle>
          <a:p>
            <a:fld id="{E0E081B9-605B-40F4-857E-1A70FD84AE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457200" y="2300286"/>
            <a:ext cx="3008313" cy="685800"/>
          </a:xfrm>
        </p:spPr>
        <p:txBody>
          <a:bodyPr anchor="b"/>
          <a:lstStyle>
            <a:lvl1pPr algn="l">
              <a:defRPr sz="2000" b="1"/>
            </a:lvl1pPr>
          </a:lstStyle>
          <a:p>
            <a:r>
              <a:rPr lang="en-US" smtClean="0"/>
              <a:t>Click to edit Master title style</a:t>
            </a:r>
            <a:endParaRPr lang="en-US" dirty="0"/>
          </a:p>
        </p:txBody>
      </p:sp>
      <p:sp>
        <p:nvSpPr>
          <p:cNvPr id="7" name="Content Placeholder 2"/>
          <p:cNvSpPr>
            <a:spLocks noGrp="1"/>
          </p:cNvSpPr>
          <p:nvPr>
            <p:ph idx="1"/>
          </p:nvPr>
        </p:nvSpPr>
        <p:spPr>
          <a:xfrm>
            <a:off x="3581400" y="2286000"/>
            <a:ext cx="5111750" cy="3886200"/>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half" idx="2"/>
          </p:nvPr>
        </p:nvSpPr>
        <p:spPr>
          <a:xfrm>
            <a:off x="457200" y="2971800"/>
            <a:ext cx="3008313" cy="3200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fld id="{55C7918B-C8A9-483C-B1E7-02B17D9882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6"/>
          <p:cNvSpPr>
            <a:spLocks noGrp="1" noChangeArrowheads="1"/>
          </p:cNvSpPr>
          <p:nvPr>
            <p:ph type="sldNum" sz="quarter" idx="10"/>
          </p:nvPr>
        </p:nvSpPr>
        <p:spPr>
          <a:ln/>
        </p:spPr>
        <p:txBody>
          <a:bodyPr/>
          <a:lstStyle>
            <a:lvl1pPr>
              <a:defRPr/>
            </a:lvl1pPr>
          </a:lstStyle>
          <a:p>
            <a:fld id="{12A055DB-1A29-4C40-8277-756BD26164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6"/>
          <p:cNvSpPr>
            <a:spLocks noGrp="1" noChangeArrowheads="1"/>
          </p:cNvSpPr>
          <p:nvPr>
            <p:ph type="sldNum" sz="quarter" idx="10"/>
          </p:nvPr>
        </p:nvSpPr>
        <p:spPr>
          <a:ln/>
        </p:spPr>
        <p:txBody>
          <a:bodyPr/>
          <a:lstStyle>
            <a:lvl1pPr>
              <a:defRPr/>
            </a:lvl1pPr>
          </a:lstStyle>
          <a:p>
            <a:fld id="{EEB8C612-4645-469C-BF2D-23E7C3B891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Faded blue U.S. flag in background."/>
          <p:cNvPicPr>
            <a:picLocks noChangeAspect="1"/>
          </p:cNvPicPr>
          <p:nvPr/>
        </p:nvPicPr>
        <p:blipFill>
          <a:blip r:embed="rId13" cstate="print"/>
          <a:srcRect l="179" t="20956" r="792" b="-4137"/>
          <a:stretch>
            <a:fillRect/>
          </a:stretch>
        </p:blipFill>
        <p:spPr bwMode="auto">
          <a:xfrm>
            <a:off x="0" y="0"/>
            <a:ext cx="9144000" cy="990600"/>
          </a:xfrm>
          <a:prstGeom prst="rect">
            <a:avLst/>
          </a:prstGeom>
          <a:noFill/>
          <a:ln w="9525">
            <a:noFill/>
            <a:miter lim="800000"/>
            <a:headEnd/>
            <a:tailEnd/>
          </a:ln>
        </p:spPr>
      </p:pic>
      <p:sp>
        <p:nvSpPr>
          <p:cNvPr id="1027" name="Rectangle 13"/>
          <p:cNvSpPr>
            <a:spLocks noGrp="1" noChangeArrowheads="1"/>
          </p:cNvSpPr>
          <p:nvPr>
            <p:ph type="body" idx="1"/>
          </p:nvPr>
        </p:nvSpPr>
        <p:spPr bwMode="auto">
          <a:xfrm>
            <a:off x="455613" y="2176463"/>
            <a:ext cx="7769225"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12"/>
          <p:cNvSpPr>
            <a:spLocks noGrp="1" noChangeArrowheads="1"/>
          </p:cNvSpPr>
          <p:nvPr>
            <p:ph type="title"/>
          </p:nvPr>
        </p:nvSpPr>
        <p:spPr bwMode="auto">
          <a:xfrm>
            <a:off x="457200" y="1371600"/>
            <a:ext cx="7769225" cy="554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207918" name="Rectangle 4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b="1">
                <a:latin typeface="Century Gothic" pitchFamily="34" charset="0"/>
                <a:ea typeface="ヒラギノ角ゴ Pro W3" pitchFamily="1" charset="-128"/>
              </a:defRPr>
            </a:lvl1pPr>
          </a:lstStyle>
          <a:p>
            <a:fld id="{F7BAECE9-551C-4657-A7D6-DF034FF3AEC8}" type="slidenum">
              <a:rPr lang="en-US" smtClean="0"/>
              <a:pPr/>
              <a:t>‹#›</a:t>
            </a:fld>
            <a:endParaRPr lang="en-US"/>
          </a:p>
        </p:txBody>
      </p:sp>
      <p:sp>
        <p:nvSpPr>
          <p:cNvPr id="10" name="Rectangle 48" descr="Red horizontal band"/>
          <p:cNvSpPr>
            <a:spLocks noChangeArrowheads="1"/>
          </p:cNvSpPr>
          <p:nvPr/>
        </p:nvSpPr>
        <p:spPr bwMode="auto">
          <a:xfrm>
            <a:off x="5029200" y="503238"/>
            <a:ext cx="3886200" cy="344487"/>
          </a:xfrm>
          <a:prstGeom prst="rect">
            <a:avLst/>
          </a:prstGeom>
          <a:noFill/>
          <a:ln w="9525">
            <a:noFill/>
            <a:miter lim="800000"/>
            <a:headEnd/>
            <a:tailEnd/>
          </a:ln>
          <a:effectLst/>
        </p:spPr>
        <p:txBody>
          <a:bodyPr wrap="none" anchor="ctr"/>
          <a:lstStyle/>
          <a:p>
            <a:pPr algn="r">
              <a:defRPr/>
            </a:pPr>
            <a:r>
              <a:rPr lang="en-US" sz="2000" dirty="0">
                <a:solidFill>
                  <a:srgbClr val="005390"/>
                </a:solidFill>
                <a:latin typeface="Century Gothic" pitchFamily="34" charset="0"/>
                <a:ea typeface="ヒラギノ角ゴ Pro W3" pitchFamily="1" charset="-128"/>
              </a:rPr>
              <a:t>Federal Acquisition Service</a:t>
            </a:r>
          </a:p>
        </p:txBody>
      </p:sp>
      <p:sp>
        <p:nvSpPr>
          <p:cNvPr id="13" name="Rectangle 53" descr="Blue horizontal band"/>
          <p:cNvSpPr>
            <a:spLocks noChangeArrowheads="1"/>
          </p:cNvSpPr>
          <p:nvPr/>
        </p:nvSpPr>
        <p:spPr bwMode="auto">
          <a:xfrm>
            <a:off x="0" y="838200"/>
            <a:ext cx="9144000" cy="119063"/>
          </a:xfrm>
          <a:prstGeom prst="rect">
            <a:avLst/>
          </a:prstGeom>
          <a:solidFill>
            <a:srgbClr val="990000"/>
          </a:solidFill>
          <a:ln w="9525">
            <a:noFill/>
            <a:miter lim="800000"/>
            <a:headEnd/>
            <a:tailEnd/>
          </a:ln>
          <a:effectLst/>
        </p:spPr>
        <p:txBody>
          <a:bodyPr wrap="none" anchor="ctr"/>
          <a:lstStyle/>
          <a:p>
            <a:pPr>
              <a:defRPr/>
            </a:pPr>
            <a:endParaRPr lang="en-US" dirty="0">
              <a:latin typeface="Arial" charset="0"/>
            </a:endParaRPr>
          </a:p>
        </p:txBody>
      </p:sp>
      <p:sp>
        <p:nvSpPr>
          <p:cNvPr id="15" name="Rectangle 53" descr="Blue horizontal band"/>
          <p:cNvSpPr>
            <a:spLocks noChangeArrowheads="1"/>
          </p:cNvSpPr>
          <p:nvPr/>
        </p:nvSpPr>
        <p:spPr bwMode="auto">
          <a:xfrm>
            <a:off x="0" y="947738"/>
            <a:ext cx="9144000" cy="119062"/>
          </a:xfrm>
          <a:prstGeom prst="rect">
            <a:avLst/>
          </a:prstGeom>
          <a:solidFill>
            <a:srgbClr val="005390"/>
          </a:solidFill>
          <a:ln w="9525">
            <a:noFill/>
            <a:miter lim="800000"/>
            <a:headEnd/>
            <a:tailEnd/>
          </a:ln>
          <a:effectLst/>
        </p:spPr>
        <p:txBody>
          <a:bodyPr wrap="none" anchor="ctr"/>
          <a:lstStyle/>
          <a:p>
            <a:pPr>
              <a:defRPr/>
            </a:pPr>
            <a:endParaRPr lang="en-US" dirty="0">
              <a:latin typeface="Arial" charset="0"/>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l" rtl="0" eaLnBrk="1" fontAlgn="base" hangingPunct="1">
        <a:spcBef>
          <a:spcPct val="0"/>
        </a:spcBef>
        <a:spcAft>
          <a:spcPct val="0"/>
        </a:spcAft>
        <a:defRPr sz="3000" b="1">
          <a:solidFill>
            <a:srgbClr val="005390"/>
          </a:solidFill>
          <a:latin typeface="Century Gothic" pitchFamily="34" charset="0"/>
          <a:ea typeface="+mj-ea"/>
          <a:cs typeface="+mj-cs"/>
        </a:defRPr>
      </a:lvl1pPr>
      <a:lvl2pPr algn="l" rtl="0" eaLnBrk="1" fontAlgn="base" hangingPunct="1">
        <a:spcBef>
          <a:spcPct val="0"/>
        </a:spcBef>
        <a:spcAft>
          <a:spcPct val="0"/>
        </a:spcAft>
        <a:defRPr sz="3000" b="1">
          <a:solidFill>
            <a:srgbClr val="005390"/>
          </a:solidFill>
          <a:latin typeface="Century Gothic" pitchFamily="34" charset="0"/>
        </a:defRPr>
      </a:lvl2pPr>
      <a:lvl3pPr algn="l" rtl="0" eaLnBrk="1" fontAlgn="base" hangingPunct="1">
        <a:spcBef>
          <a:spcPct val="0"/>
        </a:spcBef>
        <a:spcAft>
          <a:spcPct val="0"/>
        </a:spcAft>
        <a:defRPr sz="3000" b="1">
          <a:solidFill>
            <a:srgbClr val="005390"/>
          </a:solidFill>
          <a:latin typeface="Century Gothic" pitchFamily="34" charset="0"/>
        </a:defRPr>
      </a:lvl3pPr>
      <a:lvl4pPr algn="l" rtl="0" eaLnBrk="1" fontAlgn="base" hangingPunct="1">
        <a:spcBef>
          <a:spcPct val="0"/>
        </a:spcBef>
        <a:spcAft>
          <a:spcPct val="0"/>
        </a:spcAft>
        <a:defRPr sz="3000" b="1">
          <a:solidFill>
            <a:srgbClr val="005390"/>
          </a:solidFill>
          <a:latin typeface="Century Gothic" pitchFamily="34" charset="0"/>
        </a:defRPr>
      </a:lvl4pPr>
      <a:lvl5pPr algn="l" rtl="0" eaLnBrk="1" fontAlgn="base" hangingPunct="1">
        <a:spcBef>
          <a:spcPct val="0"/>
        </a:spcBef>
        <a:spcAft>
          <a:spcPct val="0"/>
        </a:spcAft>
        <a:defRPr sz="3000" b="1">
          <a:solidFill>
            <a:srgbClr val="005390"/>
          </a:solidFill>
          <a:latin typeface="Century Gothic" pitchFamily="34" charset="0"/>
        </a:defRPr>
      </a:lvl5pPr>
      <a:lvl6pPr marL="457200" algn="l" rtl="0" eaLnBrk="1" fontAlgn="base" hangingPunct="1">
        <a:spcBef>
          <a:spcPct val="0"/>
        </a:spcBef>
        <a:spcAft>
          <a:spcPct val="0"/>
        </a:spcAft>
        <a:defRPr sz="3000" b="1">
          <a:solidFill>
            <a:srgbClr val="005390"/>
          </a:solidFill>
          <a:latin typeface="Arial" charset="0"/>
        </a:defRPr>
      </a:lvl6pPr>
      <a:lvl7pPr marL="914400" algn="l" rtl="0" eaLnBrk="1" fontAlgn="base" hangingPunct="1">
        <a:spcBef>
          <a:spcPct val="0"/>
        </a:spcBef>
        <a:spcAft>
          <a:spcPct val="0"/>
        </a:spcAft>
        <a:defRPr sz="3000" b="1">
          <a:solidFill>
            <a:srgbClr val="005390"/>
          </a:solidFill>
          <a:latin typeface="Arial" charset="0"/>
        </a:defRPr>
      </a:lvl7pPr>
      <a:lvl8pPr marL="1371600" algn="l" rtl="0" eaLnBrk="1" fontAlgn="base" hangingPunct="1">
        <a:spcBef>
          <a:spcPct val="0"/>
        </a:spcBef>
        <a:spcAft>
          <a:spcPct val="0"/>
        </a:spcAft>
        <a:defRPr sz="3000" b="1">
          <a:solidFill>
            <a:srgbClr val="005390"/>
          </a:solidFill>
          <a:latin typeface="Arial" charset="0"/>
        </a:defRPr>
      </a:lvl8pPr>
      <a:lvl9pPr marL="1828800" algn="l" rtl="0" eaLnBrk="1" fontAlgn="base" hangingPunct="1">
        <a:spcBef>
          <a:spcPct val="0"/>
        </a:spcBef>
        <a:spcAft>
          <a:spcPct val="0"/>
        </a:spcAft>
        <a:defRPr sz="3000" b="1">
          <a:solidFill>
            <a:srgbClr val="005390"/>
          </a:solidFill>
          <a:latin typeface="Arial" charset="0"/>
        </a:defRPr>
      </a:lvl9pPr>
    </p:titleStyle>
    <p:bodyStyle>
      <a:lvl1pPr marL="342900" indent="-342900" algn="l" rtl="0" eaLnBrk="1" fontAlgn="base" hangingPunct="1">
        <a:spcBef>
          <a:spcPct val="20000"/>
        </a:spcBef>
        <a:spcAft>
          <a:spcPct val="0"/>
        </a:spcAft>
        <a:buClr>
          <a:srgbClr val="990033"/>
        </a:buClr>
        <a:buFont typeface="Wingdings" pitchFamily="2" charset="2"/>
        <a:buChar char="Ø"/>
        <a:defRPr sz="2400">
          <a:solidFill>
            <a:srgbClr val="005390"/>
          </a:solidFill>
          <a:latin typeface="Century Gothic" pitchFamily="34" charset="0"/>
          <a:ea typeface="+mn-ea"/>
          <a:cs typeface="+mn-cs"/>
        </a:defRPr>
      </a:lvl1pPr>
      <a:lvl2pPr marL="742950" indent="-220663"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2pPr>
      <a:lvl3pPr marL="1143000" indent="-228600" algn="l" rtl="0" eaLnBrk="1" fontAlgn="base" hangingPunct="1">
        <a:spcBef>
          <a:spcPct val="20000"/>
        </a:spcBef>
        <a:spcAft>
          <a:spcPct val="0"/>
        </a:spcAft>
        <a:buClr>
          <a:srgbClr val="990033"/>
        </a:buClr>
        <a:buFont typeface="Arial" pitchFamily="34" charset="0"/>
        <a:buChar char="–"/>
        <a:defRPr sz="2000">
          <a:solidFill>
            <a:srgbClr val="005390"/>
          </a:solidFill>
          <a:latin typeface="Century Gothic" pitchFamily="34" charset="0"/>
        </a:defRPr>
      </a:lvl3pPr>
      <a:lvl4pPr marL="1600200" indent="-228600" algn="l" rtl="0" eaLnBrk="1" fontAlgn="base" hangingPunct="1">
        <a:spcBef>
          <a:spcPct val="20000"/>
        </a:spcBef>
        <a:spcAft>
          <a:spcPct val="0"/>
        </a:spcAft>
        <a:buClr>
          <a:srgbClr val="990033"/>
        </a:buClr>
        <a:buFont typeface="Wingdings" pitchFamily="2" charset="2"/>
        <a:buChar char="§"/>
        <a:defRPr sz="2000">
          <a:solidFill>
            <a:srgbClr val="005390"/>
          </a:solidFill>
          <a:latin typeface="Century Gothic" pitchFamily="34" charset="0"/>
        </a:defRPr>
      </a:lvl4pPr>
      <a:lvl5pPr marL="2057400" indent="-228600" algn="l" rtl="0" eaLnBrk="1" fontAlgn="base" hangingPunct="1">
        <a:spcBef>
          <a:spcPct val="20000"/>
        </a:spcBef>
        <a:spcAft>
          <a:spcPct val="0"/>
        </a:spcAft>
        <a:buClr>
          <a:srgbClr val="990033"/>
        </a:buClr>
        <a:buFont typeface="Wingdings" pitchFamily="2" charset="2"/>
        <a:buChar char="ú"/>
        <a:defRPr sz="2000">
          <a:solidFill>
            <a:srgbClr val="005390"/>
          </a:solidFill>
          <a:latin typeface="Century Gothic" pitchFamily="34" charset="0"/>
        </a:defRPr>
      </a:lvl5pPr>
      <a:lvl6pPr marL="25146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6pPr>
      <a:lvl7pPr marL="29718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7pPr>
      <a:lvl8pPr marL="34290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8pPr>
      <a:lvl9pPr marL="3886200" indent="-228600" algn="l" rtl="0" eaLnBrk="1" fontAlgn="base" hangingPunct="1">
        <a:spcBef>
          <a:spcPct val="20000"/>
        </a:spcBef>
        <a:spcAft>
          <a:spcPct val="0"/>
        </a:spcAft>
        <a:buClr>
          <a:srgbClr val="990033"/>
        </a:buClr>
        <a:buFont typeface="Wingdings" pitchFamily="2" charset="2"/>
        <a:buChar char="ú"/>
        <a:defRPr sz="2400">
          <a:solidFill>
            <a:srgbClr val="00539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Making the Most of the VSC</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Screenshot of the Vendor Support Center (vsc.gsa.gov)  highlighting the &quot;Publications&quot; drop down menu including the iGuide, Steps to Success and the Steps Newsletters"/>
          <p:cNvGrpSpPr/>
          <p:nvPr/>
        </p:nvGrpSpPr>
        <p:grpSpPr>
          <a:xfrm>
            <a:off x="1" y="0"/>
            <a:ext cx="9143999" cy="6858000"/>
            <a:chOff x="1" y="0"/>
            <a:chExt cx="9143999" cy="6858000"/>
          </a:xfrm>
        </p:grpSpPr>
        <p:pic>
          <p:nvPicPr>
            <p:cNvPr id="1027" name="Picture 3"/>
            <p:cNvPicPr>
              <a:picLocks noChangeAspect="1" noChangeArrowheads="1"/>
            </p:cNvPicPr>
            <p:nvPr/>
          </p:nvPicPr>
          <p:blipFill>
            <a:blip r:embed="rId3" cstate="print"/>
            <a:srcRect t="13077" r="52419" b="2307"/>
            <a:stretch>
              <a:fillRect/>
            </a:stretch>
          </p:blipFill>
          <p:spPr bwMode="auto">
            <a:xfrm>
              <a:off x="1" y="0"/>
              <a:ext cx="9143999" cy="6858000"/>
            </a:xfrm>
            <a:prstGeom prst="rect">
              <a:avLst/>
            </a:prstGeom>
            <a:noFill/>
            <a:ln w="9525">
              <a:noFill/>
              <a:miter lim="800000"/>
              <a:headEnd/>
              <a:tailEnd/>
            </a:ln>
          </p:spPr>
        </p:pic>
        <p:sp>
          <p:nvSpPr>
            <p:cNvPr id="13" name="Rectangle 12"/>
            <p:cNvSpPr/>
            <p:nvPr/>
          </p:nvSpPr>
          <p:spPr bwMode="auto">
            <a:xfrm>
              <a:off x="2362200" y="2057400"/>
              <a:ext cx="18288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4191000" y="1600200"/>
              <a:ext cx="1676400" cy="1600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Down Arrow 14"/>
            <p:cNvSpPr/>
            <p:nvPr/>
          </p:nvSpPr>
          <p:spPr bwMode="auto">
            <a:xfrm>
              <a:off x="5486400" y="381000"/>
              <a:ext cx="457200" cy="7620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429000" y="3352800"/>
            <a:ext cx="5410200" cy="2543115"/>
          </a:xfrm>
        </p:spPr>
        <p:txBody>
          <a:bodyPr/>
          <a:lstStyle/>
          <a:p>
            <a:pPr algn="ctr">
              <a:defRPr/>
            </a:pPr>
            <a:r>
              <a:rPr lang="en-US" sz="3200" dirty="0" smtClean="0"/>
              <a:t>How do I find out about what’s going on in the Federal procurement arena?</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dirty="0" smtClean="0"/>
              <a:t/>
            </a:r>
            <a:br>
              <a:rPr lang="en-US" dirty="0" smtClean="0"/>
            </a:br>
            <a:endParaRPr lang="en-US" dirty="0" smtClean="0"/>
          </a:p>
        </p:txBody>
      </p:sp>
      <p:pic>
        <p:nvPicPr>
          <p:cNvPr id="27651" name="Picture 4" descr="This is a picture of a person pointing."/>
          <p:cNvPicPr>
            <a:picLocks noChangeAspect="1" noChangeArrowheads="1"/>
          </p:cNvPicPr>
          <p:nvPr/>
        </p:nvPicPr>
        <p:blipFill>
          <a:blip r:embed="rId3" cstate="print"/>
          <a:srcRect/>
          <a:stretch>
            <a:fillRect/>
          </a:stretch>
        </p:blipFill>
        <p:spPr bwMode="auto">
          <a:xfrm>
            <a:off x="762000" y="2286000"/>
            <a:ext cx="1905000" cy="4289425"/>
          </a:xfrm>
          <a:prstGeom prst="rect">
            <a:avLst/>
          </a:prstGeom>
          <a:noFill/>
          <a:ln w="9525">
            <a:noFill/>
            <a:miter lim="800000"/>
            <a:headEnd/>
            <a:tailEnd/>
          </a:ln>
        </p:spPr>
      </p:pic>
      <p:pic>
        <p:nvPicPr>
          <p:cNvPr id="4098" name="Picture 2" descr="C:\Documents and Settings\stephanieshutt\Local Settings\Temporary Internet Files\Content.IE5\EGX2HGRX\MC900437052[1].png"/>
          <p:cNvPicPr>
            <a:picLocks noChangeAspect="1" noChangeArrowheads="1"/>
          </p:cNvPicPr>
          <p:nvPr/>
        </p:nvPicPr>
        <p:blipFill>
          <a:blip r:embed="rId4" cstate="print"/>
          <a:srcRect/>
          <a:stretch>
            <a:fillRect/>
          </a:stretch>
        </p:blipFill>
        <p:spPr bwMode="auto">
          <a:xfrm>
            <a:off x="2819400" y="1143000"/>
            <a:ext cx="1714500" cy="18478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shot of the Vendor Support Center (vsc.gsa.gov) highlighting the &quot;Business Opportunities&quot; including ASAP, FedBizOpps, Schedule Sales Query, Federal Procurement Data System, and Advantage Sales."/>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cstate="print"/>
            <a:srcRect l="3326" t="11718" r="54952" b="8594"/>
            <a:stretch>
              <a:fillRect/>
            </a:stretch>
          </p:blipFill>
          <p:spPr bwMode="auto">
            <a:xfrm>
              <a:off x="0" y="0"/>
              <a:ext cx="9144000" cy="6858000"/>
            </a:xfrm>
            <a:prstGeom prst="rect">
              <a:avLst/>
            </a:prstGeom>
            <a:noFill/>
            <a:ln w="9525">
              <a:noFill/>
              <a:miter lim="800000"/>
              <a:headEnd/>
              <a:tailEnd/>
            </a:ln>
          </p:spPr>
        </p:pic>
        <p:sp>
          <p:nvSpPr>
            <p:cNvPr id="4" name="Down Arrow 3"/>
            <p:cNvSpPr/>
            <p:nvPr/>
          </p:nvSpPr>
          <p:spPr bwMode="auto">
            <a:xfrm>
              <a:off x="8153400" y="152400"/>
              <a:ext cx="533400" cy="9144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5257800" y="3124200"/>
              <a:ext cx="1883664"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5239512" y="1490472"/>
              <a:ext cx="1828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257800" y="2590800"/>
              <a:ext cx="1883664"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41464" y="2587752"/>
              <a:ext cx="17526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81000" y="2971800"/>
            <a:ext cx="5410200" cy="5509200"/>
          </a:xfrm>
        </p:spPr>
        <p:txBody>
          <a:bodyPr/>
          <a:lstStyle/>
          <a:p>
            <a:pPr algn="ctr">
              <a:defRPr/>
            </a:pPr>
            <a:r>
              <a:rPr lang="en-US" sz="3200" dirty="0" smtClean="0"/>
              <a:t/>
            </a:r>
            <a:br>
              <a:rPr lang="en-US" sz="3200" dirty="0" smtClean="0"/>
            </a:br>
            <a:r>
              <a:rPr lang="en-US" sz="3200" dirty="0" smtClean="0"/>
              <a:t>How can GSA help me sell my products and services to the Government?</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dirty="0" smtClean="0"/>
              <a:t/>
            </a:r>
            <a:br>
              <a:rPr lang="en-US" dirty="0" smtClean="0"/>
            </a:br>
            <a:endParaRPr lang="en-US" dirty="0" smtClean="0"/>
          </a:p>
        </p:txBody>
      </p:sp>
      <p:pic>
        <p:nvPicPr>
          <p:cNvPr id="29699" name="Picture 2" descr="This is a picture of two people helping each other."/>
          <p:cNvPicPr>
            <a:picLocks noChangeAspect="1" noChangeArrowheads="1"/>
          </p:cNvPicPr>
          <p:nvPr/>
        </p:nvPicPr>
        <p:blipFill>
          <a:blip r:embed="rId3" cstate="print"/>
          <a:srcRect/>
          <a:stretch>
            <a:fillRect/>
          </a:stretch>
        </p:blipFill>
        <p:spPr bwMode="auto">
          <a:xfrm>
            <a:off x="5257800" y="2514600"/>
            <a:ext cx="3735388" cy="3792538"/>
          </a:xfrm>
          <a:prstGeom prst="rect">
            <a:avLst/>
          </a:prstGeom>
          <a:noFill/>
          <a:ln w="9525">
            <a:noFill/>
            <a:miter lim="800000"/>
            <a:headEnd/>
            <a:tailEnd/>
          </a:ln>
        </p:spPr>
      </p:pic>
      <p:pic>
        <p:nvPicPr>
          <p:cNvPr id="6146" name="Picture 2" descr="C:\Documents and Settings\stephanieshutt\Local Settings\Temporary Internet Files\Content.IE5\O1FUJCS5\MC900437053[1].png"/>
          <p:cNvPicPr>
            <a:picLocks noChangeAspect="1" noChangeArrowheads="1"/>
          </p:cNvPicPr>
          <p:nvPr/>
        </p:nvPicPr>
        <p:blipFill>
          <a:blip r:embed="rId4" cstate="print"/>
          <a:srcRect/>
          <a:stretch>
            <a:fillRect/>
          </a:stretch>
        </p:blipFill>
        <p:spPr bwMode="auto">
          <a:xfrm>
            <a:off x="685800" y="1295400"/>
            <a:ext cx="1714500" cy="17145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Screenshot of the Vendor Support Center (vsc.gsa.gov) highlighting the &quot;Government Marketplace&quot; including the FAS Outreach Programs."/>
          <p:cNvGrpSpPr/>
          <p:nvPr/>
        </p:nvGrpSpPr>
        <p:grpSpPr>
          <a:xfrm>
            <a:off x="0" y="0"/>
            <a:ext cx="9144000" cy="6858000"/>
            <a:chOff x="0" y="0"/>
            <a:chExt cx="9144000" cy="6858000"/>
          </a:xfrm>
        </p:grpSpPr>
        <p:pic>
          <p:nvPicPr>
            <p:cNvPr id="2050" name="Picture 2"/>
            <p:cNvPicPr>
              <a:picLocks noChangeAspect="1" noChangeArrowheads="1"/>
            </p:cNvPicPr>
            <p:nvPr/>
          </p:nvPicPr>
          <p:blipFill>
            <a:blip r:embed="rId3" cstate="print"/>
            <a:srcRect l="3326" t="11719" r="54951" b="8594"/>
            <a:stretch>
              <a:fillRect/>
            </a:stretch>
          </p:blipFill>
          <p:spPr bwMode="auto">
            <a:xfrm>
              <a:off x="0" y="0"/>
              <a:ext cx="9144000" cy="6858000"/>
            </a:xfrm>
            <a:prstGeom prst="rect">
              <a:avLst/>
            </a:prstGeom>
            <a:noFill/>
            <a:ln w="9525">
              <a:noFill/>
              <a:miter lim="800000"/>
              <a:headEnd/>
              <a:tailEnd/>
            </a:ln>
          </p:spPr>
        </p:pic>
        <p:sp>
          <p:nvSpPr>
            <p:cNvPr id="9" name="Down Arrow 8"/>
            <p:cNvSpPr/>
            <p:nvPr/>
          </p:nvSpPr>
          <p:spPr bwMode="auto">
            <a:xfrm>
              <a:off x="6781800" y="2286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Down Arrow 9"/>
            <p:cNvSpPr/>
            <p:nvPr/>
          </p:nvSpPr>
          <p:spPr bwMode="auto">
            <a:xfrm>
              <a:off x="609600" y="23622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657600" y="1472184"/>
              <a:ext cx="1905000" cy="2209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shot of the Vendor Support Center (vsc.gsa.gov) highlighting eBuy"/>
          <p:cNvGrpSpPr/>
          <p:nvPr/>
        </p:nvGrpSpPr>
        <p:grpSpPr>
          <a:xfrm>
            <a:off x="0" y="0"/>
            <a:ext cx="9144000" cy="6858000"/>
            <a:chOff x="0" y="0"/>
            <a:chExt cx="9144000" cy="6858000"/>
          </a:xfrm>
        </p:grpSpPr>
        <p:pic>
          <p:nvPicPr>
            <p:cNvPr id="2" name="Picture 2"/>
            <p:cNvPicPr>
              <a:picLocks noChangeAspect="1" noChangeArrowheads="1"/>
            </p:cNvPicPr>
            <p:nvPr/>
          </p:nvPicPr>
          <p:blipFill>
            <a:blip r:embed="rId3" cstate="print"/>
            <a:srcRect l="3326" t="11718" r="54952" b="8594"/>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bwMode="auto">
            <a:xfrm>
              <a:off x="7010400" y="1524000"/>
              <a:ext cx="1752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Down Arrow 3"/>
            <p:cNvSpPr/>
            <p:nvPr/>
          </p:nvSpPr>
          <p:spPr bwMode="auto">
            <a:xfrm>
              <a:off x="8153400" y="152400"/>
              <a:ext cx="533400" cy="9144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276600" y="2514600"/>
            <a:ext cx="5715000" cy="2554545"/>
          </a:xfrm>
        </p:spPr>
        <p:txBody>
          <a:bodyPr/>
          <a:lstStyle/>
          <a:p>
            <a:pPr algn="ctr">
              <a:defRPr/>
            </a:pPr>
            <a:r>
              <a:rPr lang="en-US" sz="3200" dirty="0" smtClean="0"/>
              <a:t>How do I report my sales and pay the Industrial Funding Fee (IFF)?</a:t>
            </a:r>
            <a:br>
              <a:rPr lang="en-US" sz="3200" dirty="0" smtClean="0"/>
            </a:br>
            <a:r>
              <a:rPr lang="en-US" dirty="0" smtClean="0"/>
              <a:t/>
            </a:r>
            <a:br>
              <a:rPr lang="en-US" dirty="0" smtClean="0"/>
            </a:br>
            <a:endParaRPr lang="en-US" dirty="0" smtClean="0"/>
          </a:p>
        </p:txBody>
      </p:sp>
      <p:pic>
        <p:nvPicPr>
          <p:cNvPr id="15363" name="Picture 2" descr="This is a picture of a person sending a piece of mail."/>
          <p:cNvPicPr>
            <a:picLocks noChangeAspect="1" noChangeArrowheads="1"/>
          </p:cNvPicPr>
          <p:nvPr/>
        </p:nvPicPr>
        <p:blipFill>
          <a:blip r:embed="rId3" cstate="print"/>
          <a:srcRect/>
          <a:stretch>
            <a:fillRect/>
          </a:stretch>
        </p:blipFill>
        <p:spPr bwMode="auto">
          <a:xfrm>
            <a:off x="304800" y="2057400"/>
            <a:ext cx="3733800" cy="4648200"/>
          </a:xfrm>
          <a:prstGeom prst="rect">
            <a:avLst/>
          </a:prstGeom>
          <a:noFill/>
          <a:ln w="9525">
            <a:noFill/>
            <a:miter lim="800000"/>
            <a:headEnd/>
            <a:tailEnd/>
          </a:ln>
        </p:spPr>
      </p:pic>
      <p:pic>
        <p:nvPicPr>
          <p:cNvPr id="7170" name="Picture 2" descr="C:\Documents and Settings\stephanieshutt\Local Settings\Temporary Internet Files\Content.IE5\EGX2HGRX\MC900437054[1].png"/>
          <p:cNvPicPr>
            <a:picLocks noChangeAspect="1" noChangeArrowheads="1"/>
          </p:cNvPicPr>
          <p:nvPr/>
        </p:nvPicPr>
        <p:blipFill>
          <a:blip r:embed="rId4" cstate="print"/>
          <a:srcRect/>
          <a:stretch>
            <a:fillRect/>
          </a:stretch>
        </p:blipFill>
        <p:spPr bwMode="auto">
          <a:xfrm>
            <a:off x="2057400" y="1143000"/>
            <a:ext cx="1714500" cy="17145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reenshot of the Vendor Support Center (vsc.gsa.gov) highlighting the &quot;Reporting Sales&quot; dropdown menu including the 72 Online Reporting"/>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cstate="print"/>
            <a:srcRect l="16398" t="11458" r="17423" b="11458"/>
            <a:stretch>
              <a:fillRect/>
            </a:stretch>
          </p:blipFill>
          <p:spPr bwMode="auto">
            <a:xfrm>
              <a:off x="0" y="0"/>
              <a:ext cx="9144000" cy="6858000"/>
            </a:xfrm>
            <a:prstGeom prst="rect">
              <a:avLst/>
            </a:prstGeom>
            <a:noFill/>
            <a:ln w="9525">
              <a:noFill/>
              <a:miter lim="800000"/>
              <a:headEnd/>
              <a:tailEnd/>
            </a:ln>
          </p:spPr>
        </p:pic>
        <p:sp>
          <p:nvSpPr>
            <p:cNvPr id="16389" name="Right Arrow 5"/>
            <p:cNvSpPr>
              <a:spLocks noChangeArrowheads="1"/>
            </p:cNvSpPr>
            <p:nvPr/>
          </p:nvSpPr>
          <p:spPr bwMode="auto">
            <a:xfrm rot="5400000">
              <a:off x="2496344" y="551656"/>
              <a:ext cx="977900" cy="484188"/>
            </a:xfrm>
            <a:prstGeom prst="rightArrow">
              <a:avLst>
                <a:gd name="adj1" fmla="val 50000"/>
                <a:gd name="adj2" fmla="val 50024"/>
              </a:avLst>
            </a:prstGeom>
            <a:solidFill>
              <a:srgbClr val="FF0000"/>
            </a:solidFill>
            <a:ln w="9525" algn="ctr">
              <a:solidFill>
                <a:schemeClr val="tx1"/>
              </a:solidFill>
              <a:round/>
              <a:headEnd/>
              <a:tailEnd/>
            </a:ln>
          </p:spPr>
          <p:txBody>
            <a:bodyPr/>
            <a:lstStyle/>
            <a:p>
              <a:pPr eaLnBrk="0" hangingPunct="0"/>
              <a:endParaRPr lang="en-US"/>
            </a:p>
          </p:txBody>
        </p:sp>
        <p:sp>
          <p:nvSpPr>
            <p:cNvPr id="16390" name="Rectangle 6"/>
            <p:cNvSpPr>
              <a:spLocks noChangeArrowheads="1"/>
            </p:cNvSpPr>
            <p:nvPr/>
          </p:nvSpPr>
          <p:spPr bwMode="auto">
            <a:xfrm>
              <a:off x="2362200" y="1676400"/>
              <a:ext cx="1371600" cy="381000"/>
            </a:xfrm>
            <a:prstGeom prst="rect">
              <a:avLst/>
            </a:prstGeom>
            <a:noFill/>
            <a:ln w="44450" algn="ctr">
              <a:solidFill>
                <a:srgbClr val="FF0000"/>
              </a:solidFill>
              <a:round/>
              <a:headEnd/>
              <a:tailEnd/>
            </a:ln>
          </p:spPr>
          <p:txBody>
            <a:bodyPr/>
            <a:lstStyle/>
            <a:p>
              <a:pPr eaLnBrk="0" hangingPunct="0"/>
              <a:endParaRPr 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shot of the 72 Online Reporting System"/>
          <p:cNvPicPr>
            <a:picLocks noChangeAspect="1" noChangeArrowheads="1"/>
          </p:cNvPicPr>
          <p:nvPr/>
        </p:nvPicPr>
        <p:blipFill>
          <a:blip r:embed="rId3" cstate="print"/>
          <a:srcRect t="11458" r="1025" b="625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his is a picture of a person pondering a question."/>
          <p:cNvPicPr>
            <a:picLocks noChangeAspect="1" noChangeArrowheads="1"/>
          </p:cNvPicPr>
          <p:nvPr/>
        </p:nvPicPr>
        <p:blipFill>
          <a:blip r:embed="rId3" cstate="print"/>
          <a:srcRect/>
          <a:stretch>
            <a:fillRect/>
          </a:stretch>
        </p:blipFill>
        <p:spPr bwMode="auto">
          <a:xfrm>
            <a:off x="6553200" y="2743200"/>
            <a:ext cx="1622425" cy="3933825"/>
          </a:xfrm>
          <a:prstGeom prst="rect">
            <a:avLst/>
          </a:prstGeom>
          <a:noFill/>
          <a:ln w="9525">
            <a:noFill/>
            <a:miter lim="800000"/>
            <a:headEnd/>
            <a:tailEnd/>
          </a:ln>
        </p:spPr>
      </p:pic>
      <p:sp>
        <p:nvSpPr>
          <p:cNvPr id="4099" name="Rectangle 2"/>
          <p:cNvSpPr>
            <a:spLocks noGrp="1" noChangeArrowheads="1"/>
          </p:cNvSpPr>
          <p:nvPr>
            <p:ph type="title"/>
          </p:nvPr>
        </p:nvSpPr>
        <p:spPr>
          <a:xfrm>
            <a:off x="609600" y="3352800"/>
            <a:ext cx="4953000" cy="2286000"/>
          </a:xfrm>
        </p:spPr>
        <p:txBody>
          <a:bodyPr/>
          <a:lstStyle/>
          <a:p>
            <a:pPr algn="ctr">
              <a:defRPr/>
            </a:pPr>
            <a:r>
              <a:rPr lang="en-US" sz="3200" dirty="0" smtClean="0"/>
              <a:t>I am confused by the different types of modifications. </a:t>
            </a:r>
            <a:br>
              <a:rPr lang="en-US" sz="3200" dirty="0" smtClean="0"/>
            </a:br>
            <a:r>
              <a:rPr lang="en-US" sz="3200" dirty="0" smtClean="0"/>
              <a:t>Isn’t a “mod” a “mod”?  </a:t>
            </a:r>
            <a:br>
              <a:rPr lang="en-US" sz="3200" dirty="0" smtClean="0"/>
            </a:br>
            <a:r>
              <a:rPr lang="en-US" sz="3200" dirty="0" smtClean="0"/>
              <a:t/>
            </a:r>
            <a:br>
              <a:rPr lang="en-US" sz="3200" dirty="0" smtClean="0"/>
            </a:br>
            <a:r>
              <a:rPr lang="en-US" sz="3200" dirty="0" smtClean="0"/>
              <a:t/>
            </a:r>
            <a:br>
              <a:rPr lang="en-US" sz="3200" dirty="0" smtClean="0"/>
            </a:br>
            <a:r>
              <a:rPr lang="en-US" dirty="0" smtClean="0"/>
              <a:t/>
            </a:r>
            <a:br>
              <a:rPr lang="en-US" dirty="0" smtClean="0"/>
            </a:br>
            <a:endParaRPr lang="en-US" dirty="0" smtClean="0"/>
          </a:p>
        </p:txBody>
      </p:sp>
      <p:pic>
        <p:nvPicPr>
          <p:cNvPr id="8194" name="Picture 2" descr="C:\Documents and Settings\stephanieshutt\Local Settings\Temporary Internet Files\Content.IE5\ER8WRJA5\MC900437055[1].png"/>
          <p:cNvPicPr>
            <a:picLocks noChangeAspect="1" noChangeArrowheads="1"/>
          </p:cNvPicPr>
          <p:nvPr/>
        </p:nvPicPr>
        <p:blipFill>
          <a:blip r:embed="rId4" cstate="print"/>
          <a:srcRect/>
          <a:stretch>
            <a:fillRect/>
          </a:stretch>
        </p:blipFill>
        <p:spPr bwMode="auto">
          <a:xfrm>
            <a:off x="2209800" y="1447800"/>
            <a:ext cx="1714500" cy="1714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p>
            <a:fld id="{984CD78D-701C-464B-ABD5-32D4733E0723}" type="slidenum">
              <a:rPr lang="en-US" smtClean="0">
                <a:ea typeface="ヒラギノ角ゴ Pro W3"/>
                <a:cs typeface="ヒラギノ角ゴ Pro W3"/>
              </a:rPr>
              <a:pPr/>
              <a:t>2</a:t>
            </a:fld>
            <a:endParaRPr lang="en-US" dirty="0" smtClean="0">
              <a:ea typeface="ヒラギノ角ゴ Pro W3"/>
              <a:cs typeface="ヒラギノ角ゴ Pro W3"/>
            </a:endParaRPr>
          </a:p>
        </p:txBody>
      </p:sp>
      <p:sp>
        <p:nvSpPr>
          <p:cNvPr id="6147" name="Rectangle 2"/>
          <p:cNvSpPr>
            <a:spLocks noGrp="1" noChangeArrowheads="1"/>
          </p:cNvSpPr>
          <p:nvPr>
            <p:ph type="title"/>
          </p:nvPr>
        </p:nvSpPr>
        <p:spPr>
          <a:xfrm>
            <a:off x="0" y="1066800"/>
            <a:ext cx="9144000" cy="1077218"/>
          </a:xfrm>
        </p:spPr>
        <p:txBody>
          <a:bodyPr/>
          <a:lstStyle/>
          <a:p>
            <a:pPr algn="ctr"/>
            <a:r>
              <a:rPr lang="en-US" sz="3200" dirty="0" smtClean="0"/>
              <a:t>GSA Mission Statement</a:t>
            </a:r>
            <a:r>
              <a:rPr lang="en-US" sz="1600" dirty="0" smtClean="0"/>
              <a:t/>
            </a:r>
            <a:br>
              <a:rPr lang="en-US" sz="1600" dirty="0" smtClean="0"/>
            </a:br>
            <a:r>
              <a:rPr lang="en-US" sz="1600" dirty="0" smtClean="0"/>
              <a:t>“The mission of GSA is to deliver the best value in real estate, acquisition, and technology services to government and the American people.”</a:t>
            </a:r>
          </a:p>
        </p:txBody>
      </p:sp>
      <p:sp>
        <p:nvSpPr>
          <p:cNvPr id="6148" name="Rectangle 3"/>
          <p:cNvSpPr>
            <a:spLocks noGrp="1" noChangeArrowheads="1"/>
          </p:cNvSpPr>
          <p:nvPr>
            <p:ph type="body" idx="1"/>
          </p:nvPr>
        </p:nvSpPr>
        <p:spPr>
          <a:xfrm>
            <a:off x="457200" y="2057400"/>
            <a:ext cx="8686800" cy="3048000"/>
          </a:xfrm>
        </p:spPr>
        <p:txBody>
          <a:bodyPr/>
          <a:lstStyle/>
          <a:p>
            <a:r>
              <a:rPr lang="en-US" dirty="0" smtClean="0"/>
              <a:t>Savings</a:t>
            </a:r>
          </a:p>
          <a:p>
            <a:pPr lvl="1"/>
            <a:r>
              <a:rPr lang="en-US" dirty="0" smtClean="0"/>
              <a:t>Provide information to contractors to reduce time during the acquisition process</a:t>
            </a:r>
          </a:p>
          <a:p>
            <a:r>
              <a:rPr lang="en-US" dirty="0" smtClean="0"/>
              <a:t>Sustainable Solutions</a:t>
            </a:r>
          </a:p>
          <a:p>
            <a:pPr lvl="1"/>
            <a:r>
              <a:rPr lang="en-US" dirty="0" smtClean="0"/>
              <a:t>Create awareness of sustainable efforts by GSA including identifying environmental icons correctly and proactively.</a:t>
            </a:r>
          </a:p>
          <a:p>
            <a:r>
              <a:rPr lang="en-US" dirty="0" smtClean="0"/>
              <a:t>Small Business</a:t>
            </a:r>
          </a:p>
          <a:p>
            <a:pPr lvl="1"/>
            <a:r>
              <a:rPr lang="en-US" dirty="0" smtClean="0"/>
              <a:t>Discusses the importance of subcontracting to small business.  Encouraging small businesses to team together to create one stop solutions.</a:t>
            </a:r>
          </a:p>
          <a:p>
            <a:r>
              <a:rPr lang="en-US" dirty="0" smtClean="0"/>
              <a:t>Innovation</a:t>
            </a:r>
          </a:p>
          <a:p>
            <a:pPr lvl="1"/>
            <a:r>
              <a:rPr lang="en-US" dirty="0" smtClean="0"/>
              <a:t>Ensures contractors are aware of new directions within GSA and information that will allow them to grow as well.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Screen shot of the Vendor Support Center (vsc.gsa.gov).  Highlighting the &quot;Contract Administration&quot; tab drop down menu.  Highlighting modifications through eMod and Mass Mods."/>
          <p:cNvGrpSpPr/>
          <p:nvPr/>
        </p:nvGrpSpPr>
        <p:grpSpPr>
          <a:xfrm>
            <a:off x="0" y="0"/>
            <a:ext cx="9144000" cy="6858000"/>
            <a:chOff x="0" y="0"/>
            <a:chExt cx="9144000" cy="6858000"/>
          </a:xfrm>
        </p:grpSpPr>
        <p:pic>
          <p:nvPicPr>
            <p:cNvPr id="1026" name="Picture 2"/>
            <p:cNvPicPr>
              <a:picLocks noChangeAspect="1" noChangeArrowheads="1"/>
            </p:cNvPicPr>
            <p:nvPr/>
          </p:nvPicPr>
          <p:blipFill>
            <a:blip r:embed="rId3" cstate="print"/>
            <a:srcRect l="16667" t="11429" r="17619" b="9333"/>
            <a:stretch>
              <a:fillRect/>
            </a:stretch>
          </p:blipFill>
          <p:spPr bwMode="auto">
            <a:xfrm>
              <a:off x="0" y="0"/>
              <a:ext cx="9144000" cy="6858000"/>
            </a:xfrm>
            <a:prstGeom prst="rect">
              <a:avLst/>
            </a:prstGeom>
            <a:noFill/>
            <a:ln w="9525">
              <a:noFill/>
              <a:miter lim="800000"/>
              <a:headEnd/>
              <a:tailEnd/>
            </a:ln>
          </p:spPr>
        </p:pic>
        <p:sp>
          <p:nvSpPr>
            <p:cNvPr id="10" name="Rectangle 9"/>
            <p:cNvSpPr/>
            <p:nvPr/>
          </p:nvSpPr>
          <p:spPr bwMode="auto">
            <a:xfrm>
              <a:off x="5943600" y="1447800"/>
              <a:ext cx="1600200" cy="4114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5943600" y="2514600"/>
              <a:ext cx="1600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Down Arrow 12"/>
            <p:cNvSpPr/>
            <p:nvPr/>
          </p:nvSpPr>
          <p:spPr bwMode="auto">
            <a:xfrm>
              <a:off x="4191000" y="381000"/>
              <a:ext cx="381000" cy="6858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Screen Shot of the eOffer/eMod website at eoffer.gsa.gov.  Highlights the eOffer/eMod User Guide"/>
          <p:cNvGrpSpPr/>
          <p:nvPr/>
        </p:nvGrpSpPr>
        <p:grpSpPr>
          <a:xfrm>
            <a:off x="-42863" y="0"/>
            <a:ext cx="9186863" cy="6858000"/>
            <a:chOff x="-42863" y="0"/>
            <a:chExt cx="9186863" cy="6858000"/>
          </a:xfrm>
        </p:grpSpPr>
        <p:pic>
          <p:nvPicPr>
            <p:cNvPr id="20484" name="Picture 2" descr="This is a picture of the eOffer homepage.  "/>
            <p:cNvPicPr>
              <a:picLocks noChangeAspect="1" noChangeArrowheads="1"/>
            </p:cNvPicPr>
            <p:nvPr/>
          </p:nvPicPr>
          <p:blipFill>
            <a:blip r:embed="rId3" cstate="print"/>
            <a:srcRect/>
            <a:stretch>
              <a:fillRect/>
            </a:stretch>
          </p:blipFill>
          <p:spPr bwMode="auto">
            <a:xfrm>
              <a:off x="-42863" y="0"/>
              <a:ext cx="9186863" cy="6858000"/>
            </a:xfrm>
            <a:prstGeom prst="rect">
              <a:avLst/>
            </a:prstGeom>
            <a:noFill/>
            <a:ln w="9525">
              <a:noFill/>
              <a:miter lim="800000"/>
              <a:headEnd/>
              <a:tailEnd/>
            </a:ln>
          </p:spPr>
        </p:pic>
        <p:sp>
          <p:nvSpPr>
            <p:cNvPr id="5" name="Right Arrow 4"/>
            <p:cNvSpPr/>
            <p:nvPr/>
          </p:nvSpPr>
          <p:spPr bwMode="auto">
            <a:xfrm>
              <a:off x="2895600" y="3145536"/>
              <a:ext cx="533400" cy="3048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04800" y="3276600"/>
            <a:ext cx="5943600" cy="2554545"/>
          </a:xfrm>
        </p:spPr>
        <p:txBody>
          <a:bodyPr/>
          <a:lstStyle/>
          <a:p>
            <a:pPr algn="ctr">
              <a:defRPr/>
            </a:pPr>
            <a:r>
              <a:rPr lang="en-US" sz="3200" dirty="0" smtClean="0"/>
              <a:t>How do I get my pricelist on </a:t>
            </a:r>
            <a:br>
              <a:rPr lang="en-US" sz="3200" dirty="0" smtClean="0"/>
            </a:br>
            <a:r>
              <a:rPr lang="en-US" sz="3200" i="1" dirty="0" smtClean="0"/>
              <a:t>GSA Advantage!</a:t>
            </a:r>
            <a:r>
              <a:rPr lang="en-US" sz="3200" i="1" baseline="30000" dirty="0" smtClean="0"/>
              <a:t>®</a:t>
            </a:r>
            <a:r>
              <a:rPr lang="en-US" sz="3200" dirty="0" smtClean="0"/>
              <a:t>?</a:t>
            </a:r>
            <a:br>
              <a:rPr lang="en-US" sz="3200" dirty="0" smtClean="0"/>
            </a:br>
            <a:r>
              <a:rPr lang="en-US" sz="3200" dirty="0" smtClean="0"/>
              <a:t/>
            </a:r>
            <a:br>
              <a:rPr lang="en-US" sz="3200" dirty="0" smtClean="0"/>
            </a:br>
            <a:r>
              <a:rPr lang="en-US" dirty="0" smtClean="0"/>
              <a:t/>
            </a:r>
            <a:br>
              <a:rPr lang="en-US" dirty="0" smtClean="0"/>
            </a:br>
            <a:endParaRPr lang="en-US" dirty="0" smtClean="0"/>
          </a:p>
        </p:txBody>
      </p:sp>
      <p:pic>
        <p:nvPicPr>
          <p:cNvPr id="13315" name="Picture 3" descr="This is a picture of a person looking at a piece of paper."/>
          <p:cNvPicPr>
            <a:picLocks noChangeAspect="1" noChangeArrowheads="1"/>
          </p:cNvPicPr>
          <p:nvPr/>
        </p:nvPicPr>
        <p:blipFill>
          <a:blip r:embed="rId3" cstate="print"/>
          <a:srcRect/>
          <a:stretch>
            <a:fillRect/>
          </a:stretch>
        </p:blipFill>
        <p:spPr bwMode="auto">
          <a:xfrm>
            <a:off x="5943600" y="2590800"/>
            <a:ext cx="2819400" cy="4032250"/>
          </a:xfrm>
          <a:prstGeom prst="rect">
            <a:avLst/>
          </a:prstGeom>
          <a:noFill/>
          <a:ln w="9525">
            <a:noFill/>
            <a:miter lim="800000"/>
            <a:headEnd/>
            <a:tailEnd/>
          </a:ln>
        </p:spPr>
      </p:pic>
      <p:pic>
        <p:nvPicPr>
          <p:cNvPr id="9218" name="Picture 2" descr="C:\Documents and Settings\stephanieshutt\Local Settings\Temporary Internet Files\Content.IE5\O3ZZ40XV\MC900437056[1].png"/>
          <p:cNvPicPr>
            <a:picLocks noChangeAspect="1" noChangeArrowheads="1"/>
          </p:cNvPicPr>
          <p:nvPr/>
        </p:nvPicPr>
        <p:blipFill>
          <a:blip r:embed="rId4" cstate="print"/>
          <a:srcRect/>
          <a:stretch>
            <a:fillRect/>
          </a:stretch>
        </p:blipFill>
        <p:spPr bwMode="auto">
          <a:xfrm>
            <a:off x="381000" y="1295400"/>
            <a:ext cx="1714500" cy="17145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descr="A screenshot of the Vendor Support Center (vsc.gsa.gov) Highlighting the steps including in the &quot;Getting on Advantage&quot; drop down menu.  Including the Vendor Startup Kit, Register, SIP Training, and Check your File Status"/>
          <p:cNvGrpSpPr/>
          <p:nvPr/>
        </p:nvGrpSpPr>
        <p:grpSpPr>
          <a:xfrm>
            <a:off x="0" y="-1"/>
            <a:ext cx="9144000" cy="6858001"/>
            <a:chOff x="0" y="-1"/>
            <a:chExt cx="9144000" cy="6858001"/>
          </a:xfrm>
        </p:grpSpPr>
        <p:pic>
          <p:nvPicPr>
            <p:cNvPr id="2050" name="Picture 2"/>
            <p:cNvPicPr>
              <a:picLocks noChangeAspect="1" noChangeArrowheads="1"/>
            </p:cNvPicPr>
            <p:nvPr/>
          </p:nvPicPr>
          <p:blipFill>
            <a:blip r:embed="rId3" cstate="print"/>
            <a:srcRect l="16667" t="11429" r="17619" b="9333"/>
            <a:stretch>
              <a:fillRect/>
            </a:stretch>
          </p:blipFill>
          <p:spPr bwMode="auto">
            <a:xfrm>
              <a:off x="0" y="-1"/>
              <a:ext cx="9144000" cy="6858001"/>
            </a:xfrm>
            <a:prstGeom prst="rect">
              <a:avLst/>
            </a:prstGeom>
            <a:noFill/>
            <a:ln w="9525">
              <a:noFill/>
              <a:miter lim="800000"/>
              <a:headEnd/>
              <a:tailEnd/>
            </a:ln>
          </p:spPr>
        </p:pic>
        <p:sp>
          <p:nvSpPr>
            <p:cNvPr id="13" name="Down Arrow 12"/>
            <p:cNvSpPr/>
            <p:nvPr/>
          </p:nvSpPr>
          <p:spPr bwMode="auto">
            <a:xfrm>
              <a:off x="1143000" y="2286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838200" y="1447800"/>
              <a:ext cx="16002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838200" y="2907792"/>
              <a:ext cx="16002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Screen Shot of the Vendor Support Center (vsc.gsa.gov) that highlights the link for the pricing pilot schedules 520 and 599"/>
          <p:cNvGrpSpPr/>
          <p:nvPr/>
        </p:nvGrpSpPr>
        <p:grpSpPr>
          <a:xfrm>
            <a:off x="0" y="0"/>
            <a:ext cx="9144000" cy="6858000"/>
            <a:chOff x="0" y="0"/>
            <a:chExt cx="9144000" cy="6858000"/>
          </a:xfrm>
        </p:grpSpPr>
        <p:pic>
          <p:nvPicPr>
            <p:cNvPr id="3074" name="Picture 2"/>
            <p:cNvPicPr>
              <a:picLocks noChangeAspect="1" noChangeArrowheads="1"/>
            </p:cNvPicPr>
            <p:nvPr/>
          </p:nvPicPr>
          <p:blipFill>
            <a:blip r:embed="rId3" cstate="print"/>
            <a:srcRect l="16667" t="10667" r="17619" b="8571"/>
            <a:stretch>
              <a:fillRect/>
            </a:stretch>
          </p:blipFill>
          <p:spPr bwMode="auto">
            <a:xfrm>
              <a:off x="0" y="0"/>
              <a:ext cx="9144000" cy="6858000"/>
            </a:xfrm>
            <a:prstGeom prst="rect">
              <a:avLst/>
            </a:prstGeom>
            <a:noFill/>
            <a:ln w="9525">
              <a:noFill/>
              <a:miter lim="800000"/>
              <a:headEnd/>
              <a:tailEnd/>
            </a:ln>
          </p:spPr>
        </p:pic>
        <p:sp>
          <p:nvSpPr>
            <p:cNvPr id="6" name="Down Arrow 5"/>
            <p:cNvSpPr/>
            <p:nvPr/>
          </p:nvSpPr>
          <p:spPr bwMode="auto">
            <a:xfrm>
              <a:off x="4648200" y="2590800"/>
              <a:ext cx="533400" cy="6858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09600" y="3200400"/>
            <a:ext cx="5410200" cy="2062103"/>
          </a:xfrm>
        </p:spPr>
        <p:txBody>
          <a:bodyPr/>
          <a:lstStyle/>
          <a:p>
            <a:pPr algn="ctr">
              <a:defRPr/>
            </a:pPr>
            <a:r>
              <a:rPr lang="en-US" sz="3200" dirty="0" smtClean="0"/>
              <a:t>What websites </a:t>
            </a:r>
            <a:br>
              <a:rPr lang="en-US" sz="3200" dirty="0" smtClean="0"/>
            </a:br>
            <a:r>
              <a:rPr lang="en-US" sz="3200" dirty="0" smtClean="0"/>
              <a:t>will I have to update if </a:t>
            </a:r>
            <a:br>
              <a:rPr lang="en-US" sz="3200" dirty="0" smtClean="0"/>
            </a:br>
            <a:r>
              <a:rPr lang="en-US" sz="3200" dirty="0" smtClean="0"/>
              <a:t>my company information changes?</a:t>
            </a:r>
            <a:endParaRPr lang="en-US" dirty="0" smtClean="0"/>
          </a:p>
        </p:txBody>
      </p:sp>
      <p:pic>
        <p:nvPicPr>
          <p:cNvPr id="25603" name="Picture 2" descr="This is a picture of a person pondering a question."/>
          <p:cNvPicPr>
            <a:picLocks noChangeAspect="1" noChangeArrowheads="1"/>
          </p:cNvPicPr>
          <p:nvPr/>
        </p:nvPicPr>
        <p:blipFill>
          <a:blip r:embed="rId3" cstate="print"/>
          <a:srcRect/>
          <a:stretch>
            <a:fillRect/>
          </a:stretch>
        </p:blipFill>
        <p:spPr bwMode="auto">
          <a:xfrm>
            <a:off x="6172200" y="2514600"/>
            <a:ext cx="1622425" cy="3933825"/>
          </a:xfrm>
          <a:prstGeom prst="rect">
            <a:avLst/>
          </a:prstGeom>
          <a:noFill/>
          <a:ln w="9525">
            <a:noFill/>
            <a:miter lim="800000"/>
            <a:headEnd/>
            <a:tailEnd/>
          </a:ln>
        </p:spPr>
      </p:pic>
      <p:pic>
        <p:nvPicPr>
          <p:cNvPr id="10242" name="Picture 2" descr="C:\Documents and Settings\stephanieshutt\Local Settings\Temporary Internet Files\Content.IE5\O1FUJCS5\MC900437057[1].png"/>
          <p:cNvPicPr>
            <a:picLocks noChangeAspect="1" noChangeArrowheads="1"/>
          </p:cNvPicPr>
          <p:nvPr/>
        </p:nvPicPr>
        <p:blipFill>
          <a:blip r:embed="rId4" cstate="print"/>
          <a:srcRect/>
          <a:stretch>
            <a:fillRect/>
          </a:stretch>
        </p:blipFill>
        <p:spPr bwMode="auto">
          <a:xfrm>
            <a:off x="2438400" y="1295400"/>
            <a:ext cx="1714500" cy="1714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Screenshot of the Vendor Support Center (vsc.gsa.gov) highlighting the &quot;Business Opportunities&quot; drop down menu, including eLibrary, GSA Advantage and the Business Partner Network"/>
          <p:cNvGrpSpPr/>
          <p:nvPr/>
        </p:nvGrpSpPr>
        <p:grpSpPr>
          <a:xfrm>
            <a:off x="0" y="0"/>
            <a:ext cx="9144000" cy="6858000"/>
            <a:chOff x="0" y="0"/>
            <a:chExt cx="9144000" cy="6858000"/>
          </a:xfrm>
        </p:grpSpPr>
        <p:pic>
          <p:nvPicPr>
            <p:cNvPr id="4098" name="Picture 2"/>
            <p:cNvPicPr>
              <a:picLocks noChangeAspect="1" noChangeArrowheads="1"/>
            </p:cNvPicPr>
            <p:nvPr/>
          </p:nvPicPr>
          <p:blipFill>
            <a:blip r:embed="rId3" cstate="print"/>
            <a:srcRect l="16667" t="10667" r="17619" b="9333"/>
            <a:stretch>
              <a:fillRect/>
            </a:stretch>
          </p:blipFill>
          <p:spPr bwMode="auto">
            <a:xfrm>
              <a:off x="0" y="0"/>
              <a:ext cx="9144000" cy="6858000"/>
            </a:xfrm>
            <a:prstGeom prst="rect">
              <a:avLst/>
            </a:prstGeom>
            <a:noFill/>
            <a:ln w="9525">
              <a:noFill/>
              <a:miter lim="800000"/>
              <a:headEnd/>
              <a:tailEnd/>
            </a:ln>
          </p:spPr>
        </p:pic>
        <p:sp>
          <p:nvSpPr>
            <p:cNvPr id="12" name="Down Arrow 11"/>
            <p:cNvSpPr/>
            <p:nvPr/>
          </p:nvSpPr>
          <p:spPr bwMode="auto">
            <a:xfrm>
              <a:off x="8229600" y="0"/>
              <a:ext cx="685800" cy="10668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5257800" y="2057400"/>
              <a:ext cx="18288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5257800" y="2819400"/>
              <a:ext cx="1828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581400" y="3048000"/>
            <a:ext cx="5562600" cy="3046988"/>
          </a:xfrm>
        </p:spPr>
        <p:txBody>
          <a:bodyPr/>
          <a:lstStyle/>
          <a:p>
            <a:pPr algn="ctr">
              <a:defRPr/>
            </a:pPr>
            <a:r>
              <a:rPr lang="en-US" sz="3200" dirty="0" smtClean="0"/>
              <a:t>If I’m a large business, where do I go to submit my </a:t>
            </a:r>
            <a:br>
              <a:rPr lang="en-US" sz="3200" dirty="0" smtClean="0"/>
            </a:br>
            <a:r>
              <a:rPr lang="en-US" sz="3200" dirty="0" smtClean="0"/>
              <a:t>subcontracting reports?</a:t>
            </a:r>
            <a:br>
              <a:rPr lang="en-US" sz="3200" dirty="0" smtClean="0"/>
            </a:br>
            <a:r>
              <a:rPr lang="en-US" sz="3200" dirty="0" smtClean="0"/>
              <a:t/>
            </a:r>
            <a:br>
              <a:rPr lang="en-US" sz="3200" dirty="0" smtClean="0"/>
            </a:br>
            <a:r>
              <a:rPr lang="en-US" dirty="0" smtClean="0"/>
              <a:t/>
            </a:r>
            <a:br>
              <a:rPr lang="en-US" dirty="0" smtClean="0"/>
            </a:br>
            <a:endParaRPr lang="en-US" dirty="0" smtClean="0"/>
          </a:p>
        </p:txBody>
      </p:sp>
      <p:pic>
        <p:nvPicPr>
          <p:cNvPr id="21507" name="Picture 2" descr="This is a picture of a person at a mail box."/>
          <p:cNvPicPr>
            <a:picLocks noChangeAspect="1" noChangeArrowheads="1"/>
          </p:cNvPicPr>
          <p:nvPr/>
        </p:nvPicPr>
        <p:blipFill>
          <a:blip r:embed="rId3" cstate="print"/>
          <a:srcRect/>
          <a:stretch>
            <a:fillRect/>
          </a:stretch>
        </p:blipFill>
        <p:spPr bwMode="auto">
          <a:xfrm>
            <a:off x="304800" y="2362200"/>
            <a:ext cx="3270250" cy="4051300"/>
          </a:xfrm>
          <a:prstGeom prst="rect">
            <a:avLst/>
          </a:prstGeom>
          <a:noFill/>
          <a:ln w="9525">
            <a:noFill/>
            <a:miter lim="800000"/>
            <a:headEnd/>
            <a:tailEnd/>
          </a:ln>
        </p:spPr>
      </p:pic>
      <p:pic>
        <p:nvPicPr>
          <p:cNvPr id="11266" name="Picture 2" descr="C:\Documents and Settings\stephanieshutt\Local Settings\Temporary Internet Files\Content.IE5\EGX2HGRX\MC900437058[1].png"/>
          <p:cNvPicPr>
            <a:picLocks noChangeAspect="1" noChangeArrowheads="1"/>
          </p:cNvPicPr>
          <p:nvPr/>
        </p:nvPicPr>
        <p:blipFill>
          <a:blip r:embed="rId4" cstate="print"/>
          <a:srcRect/>
          <a:stretch>
            <a:fillRect/>
          </a:stretch>
        </p:blipFill>
        <p:spPr bwMode="auto">
          <a:xfrm>
            <a:off x="3733800" y="1219200"/>
            <a:ext cx="1714500" cy="1714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descr="Screenshot of the Vendor Support Center (vsc.gsa.gov), highlighting the &quot;Contract Administration&quot; drop down menu including the Electronic Subcontracting Reporting System"/>
          <p:cNvGrpSpPr/>
          <p:nvPr/>
        </p:nvGrpSpPr>
        <p:grpSpPr>
          <a:xfrm>
            <a:off x="0" y="0"/>
            <a:ext cx="9144000" cy="6858000"/>
            <a:chOff x="0" y="0"/>
            <a:chExt cx="9144000" cy="6858000"/>
          </a:xfrm>
        </p:grpSpPr>
        <p:pic>
          <p:nvPicPr>
            <p:cNvPr id="5122" name="Picture 2"/>
            <p:cNvPicPr>
              <a:picLocks noChangeAspect="1" noChangeArrowheads="1"/>
            </p:cNvPicPr>
            <p:nvPr/>
          </p:nvPicPr>
          <p:blipFill>
            <a:blip r:embed="rId3" cstate="print"/>
            <a:srcRect l="16667" t="11429" r="17619" b="9333"/>
            <a:stretch>
              <a:fillRect/>
            </a:stretch>
          </p:blipFill>
          <p:spPr bwMode="auto">
            <a:xfrm>
              <a:off x="0" y="0"/>
              <a:ext cx="9144000" cy="6858000"/>
            </a:xfrm>
            <a:prstGeom prst="rect">
              <a:avLst/>
            </a:prstGeom>
            <a:noFill/>
            <a:ln w="9525">
              <a:noFill/>
              <a:miter lim="800000"/>
              <a:headEnd/>
              <a:tailEnd/>
            </a:ln>
          </p:spPr>
        </p:pic>
        <p:sp>
          <p:nvSpPr>
            <p:cNvPr id="10" name="Down Arrow 9"/>
            <p:cNvSpPr/>
            <p:nvPr/>
          </p:nvSpPr>
          <p:spPr bwMode="auto">
            <a:xfrm>
              <a:off x="4191000" y="228600"/>
              <a:ext cx="4572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611880" y="2133600"/>
              <a:ext cx="21336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1752600"/>
            <a:ext cx="8001000" cy="2062103"/>
          </a:xfrm>
        </p:spPr>
        <p:txBody>
          <a:bodyPr/>
          <a:lstStyle/>
          <a:p>
            <a:pPr algn="ctr">
              <a:defRPr/>
            </a:pPr>
            <a:r>
              <a:rPr lang="en-US" sz="3200" dirty="0" smtClean="0"/>
              <a:t>I forgot my passwords, </a:t>
            </a:r>
            <a:br>
              <a:rPr lang="en-US" sz="3200" dirty="0" smtClean="0"/>
            </a:br>
            <a:r>
              <a:rPr lang="en-US" sz="3200" dirty="0" smtClean="0"/>
              <a:t>and I don’t know </a:t>
            </a:r>
            <a:br>
              <a:rPr lang="en-US" sz="3200" dirty="0" smtClean="0"/>
            </a:br>
            <a:r>
              <a:rPr lang="en-US" sz="3200" dirty="0" smtClean="0"/>
              <a:t>who to contact.  </a:t>
            </a:r>
            <a:br>
              <a:rPr lang="en-US" sz="3200" dirty="0" smtClean="0"/>
            </a:br>
            <a:r>
              <a:rPr lang="en-US" sz="3200" dirty="0" smtClean="0"/>
              <a:t>What should I do?</a:t>
            </a:r>
            <a:endParaRPr lang="en-US" dirty="0" smtClean="0"/>
          </a:p>
        </p:txBody>
      </p:sp>
      <p:pic>
        <p:nvPicPr>
          <p:cNvPr id="23555" name="Picture 3" descr="This is a picture of two people communicating."/>
          <p:cNvPicPr>
            <a:picLocks noChangeAspect="1" noChangeArrowheads="1"/>
          </p:cNvPicPr>
          <p:nvPr/>
        </p:nvPicPr>
        <p:blipFill>
          <a:blip r:embed="rId3" cstate="print"/>
          <a:srcRect/>
          <a:stretch>
            <a:fillRect/>
          </a:stretch>
        </p:blipFill>
        <p:spPr bwMode="auto">
          <a:xfrm>
            <a:off x="2133600" y="3933825"/>
            <a:ext cx="4962525" cy="2924175"/>
          </a:xfrm>
          <a:prstGeom prst="rect">
            <a:avLst/>
          </a:prstGeom>
          <a:noFill/>
          <a:ln w="9525">
            <a:noFill/>
            <a:miter lim="800000"/>
            <a:headEnd/>
            <a:tailEnd/>
          </a:ln>
        </p:spPr>
      </p:pic>
      <p:pic>
        <p:nvPicPr>
          <p:cNvPr id="12290" name="Picture 2" descr="C:\Documents and Settings\stephanieshutt\Local Settings\Temporary Internet Files\Content.IE5\ER8WRJA5\MC900437059[1].png"/>
          <p:cNvPicPr>
            <a:picLocks noChangeAspect="1" noChangeArrowheads="1"/>
          </p:cNvPicPr>
          <p:nvPr/>
        </p:nvPicPr>
        <p:blipFill>
          <a:blip r:embed="rId4" cstate="print"/>
          <a:srcRect/>
          <a:stretch>
            <a:fillRect/>
          </a:stretch>
        </p:blipFill>
        <p:spPr bwMode="auto">
          <a:xfrm>
            <a:off x="685800" y="2057400"/>
            <a:ext cx="1714500" cy="1714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04800" y="1828800"/>
            <a:ext cx="5638800" cy="2062103"/>
          </a:xfrm>
        </p:spPr>
        <p:txBody>
          <a:bodyPr/>
          <a:lstStyle/>
          <a:p>
            <a:pPr algn="ctr">
              <a:defRPr/>
            </a:pPr>
            <a:r>
              <a:rPr lang="en-US" sz="3200" dirty="0" smtClean="0"/>
              <a:t>What is the </a:t>
            </a:r>
            <a:br>
              <a:rPr lang="en-US" sz="3200" dirty="0" smtClean="0"/>
            </a:br>
            <a:r>
              <a:rPr lang="en-US" sz="3200" dirty="0" smtClean="0"/>
              <a:t>Vendor Support Center (VSC)?</a:t>
            </a:r>
            <a:r>
              <a:rPr lang="en-US" dirty="0" smtClean="0"/>
              <a:t/>
            </a:r>
            <a:br>
              <a:rPr lang="en-US" dirty="0" smtClean="0"/>
            </a:br>
            <a:endParaRPr lang="en-US" dirty="0" smtClean="0"/>
          </a:p>
        </p:txBody>
      </p:sp>
      <p:pic>
        <p:nvPicPr>
          <p:cNvPr id="2" name="Picture 2" descr="This is a picture of a person juggling paperwork."/>
          <p:cNvPicPr>
            <a:picLocks noChangeAspect="1" noChangeArrowheads="1"/>
          </p:cNvPicPr>
          <p:nvPr/>
        </p:nvPicPr>
        <p:blipFill>
          <a:blip r:embed="rId3" cstate="print"/>
          <a:srcRect/>
          <a:stretch>
            <a:fillRect/>
          </a:stretch>
        </p:blipFill>
        <p:spPr bwMode="auto">
          <a:xfrm>
            <a:off x="5410200" y="2133600"/>
            <a:ext cx="3052763"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descr="Screenshot of the Vendor Support Center (vsc.gsa.gov) Highlighting the &quot;Contract Administration&quot; drop down menu including the ACO Locator and the Electronic Subcontracting Reporting System.  Also the contact information for the VSC"/>
          <p:cNvGrpSpPr/>
          <p:nvPr/>
        </p:nvGrpSpPr>
        <p:grpSpPr>
          <a:xfrm>
            <a:off x="0" y="0"/>
            <a:ext cx="9144000" cy="6858000"/>
            <a:chOff x="0" y="0"/>
            <a:chExt cx="9144000" cy="6858000"/>
          </a:xfrm>
        </p:grpSpPr>
        <p:pic>
          <p:nvPicPr>
            <p:cNvPr id="6146" name="Picture 2"/>
            <p:cNvPicPr>
              <a:picLocks noChangeAspect="1" noChangeArrowheads="1"/>
            </p:cNvPicPr>
            <p:nvPr/>
          </p:nvPicPr>
          <p:blipFill>
            <a:blip r:embed="rId3" cstate="print"/>
            <a:srcRect l="16667" t="10667" r="17619" b="9333"/>
            <a:stretch>
              <a:fillRect/>
            </a:stretch>
          </p:blipFill>
          <p:spPr bwMode="auto">
            <a:xfrm>
              <a:off x="0" y="0"/>
              <a:ext cx="9144000" cy="6858000"/>
            </a:xfrm>
            <a:prstGeom prst="rect">
              <a:avLst/>
            </a:prstGeom>
            <a:noFill/>
            <a:ln w="9525">
              <a:noFill/>
              <a:miter lim="800000"/>
              <a:headEnd/>
              <a:tailEnd/>
            </a:ln>
          </p:spPr>
        </p:pic>
        <p:sp>
          <p:nvSpPr>
            <p:cNvPr id="18" name="Down Arrow 17"/>
            <p:cNvSpPr/>
            <p:nvPr/>
          </p:nvSpPr>
          <p:spPr bwMode="auto">
            <a:xfrm>
              <a:off x="4114800" y="228600"/>
              <a:ext cx="6096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Down Arrow 18"/>
            <p:cNvSpPr/>
            <p:nvPr/>
          </p:nvSpPr>
          <p:spPr bwMode="auto">
            <a:xfrm rot="16200000">
              <a:off x="5524500" y="5295900"/>
              <a:ext cx="6096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3593592" y="1524000"/>
              <a:ext cx="22098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3593592" y="2209800"/>
              <a:ext cx="220980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6324600" y="5410200"/>
              <a:ext cx="28194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4" name="Picture 12" descr="C:\Documents and Settings\stephanieshutt\Local Settings\Temporary Internet Files\Content.IE5\O1FUJCS5\MP910216399[1].png"/>
          <p:cNvPicPr>
            <a:picLocks noChangeAspect="1" noChangeArrowheads="1"/>
          </p:cNvPicPr>
          <p:nvPr/>
        </p:nvPicPr>
        <p:blipFill>
          <a:blip r:embed="rId3" cstate="print"/>
          <a:srcRect/>
          <a:stretch>
            <a:fillRect/>
          </a:stretch>
        </p:blipFill>
        <p:spPr bwMode="auto">
          <a:xfrm>
            <a:off x="0" y="1981200"/>
            <a:ext cx="4362450" cy="4105275"/>
          </a:xfrm>
          <a:prstGeom prst="rect">
            <a:avLst/>
          </a:prstGeom>
          <a:noFill/>
        </p:spPr>
      </p:pic>
      <p:sp>
        <p:nvSpPr>
          <p:cNvPr id="3" name="Title 2"/>
          <p:cNvSpPr>
            <a:spLocks noGrp="1"/>
          </p:cNvSpPr>
          <p:nvPr>
            <p:ph type="title"/>
          </p:nvPr>
        </p:nvSpPr>
        <p:spPr>
          <a:xfrm>
            <a:off x="4114800" y="2590800"/>
            <a:ext cx="4800600" cy="1569660"/>
          </a:xfrm>
        </p:spPr>
        <p:txBody>
          <a:bodyPr/>
          <a:lstStyle/>
          <a:p>
            <a:r>
              <a:rPr lang="en-US" dirty="0" smtClean="0"/>
              <a:t>What’s New with the Vendor Support Center?</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l="3325" t="13077" r="55253" b="8462"/>
          <a:stretch>
            <a:fillRect/>
          </a:stretch>
        </p:blipFill>
        <p:spPr bwMode="auto">
          <a:xfrm>
            <a:off x="0" y="0"/>
            <a:ext cx="9144000" cy="6858000"/>
          </a:xfrm>
          <a:prstGeom prst="rect">
            <a:avLst/>
          </a:prstGeom>
          <a:noFill/>
          <a:ln w="9525">
            <a:noFill/>
            <a:miter lim="800000"/>
            <a:headEnd/>
            <a:tailEnd/>
          </a:ln>
        </p:spPr>
      </p:pic>
      <p:sp>
        <p:nvSpPr>
          <p:cNvPr id="9" name="Oval 8"/>
          <p:cNvSpPr/>
          <p:nvPr/>
        </p:nvSpPr>
        <p:spPr bwMode="auto">
          <a:xfrm>
            <a:off x="0" y="914400"/>
            <a:ext cx="914400" cy="7620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3326" t="13077" r="55253" b="10000"/>
          <a:stretch>
            <a:fillRect/>
          </a:stretch>
        </p:blipFill>
        <p:spPr bwMode="auto">
          <a:xfrm>
            <a:off x="0" y="0"/>
            <a:ext cx="9144000" cy="6858000"/>
          </a:xfrm>
          <a:prstGeom prst="rect">
            <a:avLst/>
          </a:prstGeom>
          <a:noFill/>
          <a:ln w="9525">
            <a:noFill/>
            <a:miter lim="800000"/>
            <a:headEnd/>
            <a:tailEnd/>
          </a:ln>
        </p:spPr>
      </p:pic>
      <p:sp>
        <p:nvSpPr>
          <p:cNvPr id="3" name="Down Arrow 2"/>
          <p:cNvSpPr/>
          <p:nvPr/>
        </p:nvSpPr>
        <p:spPr bwMode="auto">
          <a:xfrm>
            <a:off x="8305800" y="2438400"/>
            <a:ext cx="381000" cy="32766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a:xfrm rot="20191597">
            <a:off x="6597656" y="4332998"/>
            <a:ext cx="1676400" cy="954107"/>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Scroll Down</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l="3326" t="13077" r="55253" b="100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295400"/>
            <a:ext cx="7924800" cy="584200"/>
          </a:xfrm>
        </p:spPr>
        <p:txBody>
          <a:bodyPr/>
          <a:lstStyle/>
          <a:p>
            <a:pPr>
              <a:defRPr/>
            </a:pPr>
            <a:r>
              <a:rPr lang="en-US" sz="3200" dirty="0" smtClean="0">
                <a:solidFill>
                  <a:schemeClr val="accent3"/>
                </a:solidFill>
              </a:rPr>
              <a:t>Contact information</a:t>
            </a:r>
          </a:p>
        </p:txBody>
      </p:sp>
      <p:sp>
        <p:nvSpPr>
          <p:cNvPr id="6148" name="Rectangle 3"/>
          <p:cNvSpPr>
            <a:spLocks noGrp="1" noChangeArrowheads="1"/>
          </p:cNvSpPr>
          <p:nvPr>
            <p:ph idx="1"/>
          </p:nvPr>
        </p:nvSpPr>
        <p:spPr>
          <a:xfrm>
            <a:off x="381000" y="1752600"/>
            <a:ext cx="8382000" cy="4724400"/>
          </a:xfrm>
        </p:spPr>
        <p:txBody>
          <a:bodyPr/>
          <a:lstStyle/>
          <a:p>
            <a:pPr>
              <a:lnSpc>
                <a:spcPct val="90000"/>
              </a:lnSpc>
              <a:buFont typeface="Wingdings" pitchFamily="2" charset="2"/>
              <a:buNone/>
              <a:defRPr/>
            </a:pPr>
            <a:endParaRPr lang="en-US" dirty="0" smtClean="0"/>
          </a:p>
          <a:p>
            <a:pPr lvl="1" indent="-285750">
              <a:lnSpc>
                <a:spcPct val="90000"/>
              </a:lnSpc>
              <a:defRPr/>
            </a:pPr>
            <a:endParaRPr lang="en-US" sz="2800" dirty="0" smtClean="0"/>
          </a:p>
          <a:p>
            <a:pPr lvl="1" indent="-285750">
              <a:lnSpc>
                <a:spcPct val="90000"/>
              </a:lnSpc>
              <a:defRPr/>
            </a:pPr>
            <a:r>
              <a:rPr lang="en-US" sz="3200" b="1" dirty="0" smtClean="0"/>
              <a:t>Vendor Support Center Help Desk</a:t>
            </a:r>
          </a:p>
          <a:p>
            <a:pPr lvl="1" indent="-285750">
              <a:lnSpc>
                <a:spcPct val="90000"/>
              </a:lnSpc>
              <a:buFontTx/>
              <a:buNone/>
              <a:defRPr/>
            </a:pPr>
            <a:r>
              <a:rPr lang="en-US" sz="3200" b="1" dirty="0" smtClean="0"/>
              <a:t>	1.877.495.4849</a:t>
            </a:r>
          </a:p>
          <a:p>
            <a:pPr lvl="1" indent="-285750">
              <a:lnSpc>
                <a:spcPct val="90000"/>
              </a:lnSpc>
              <a:buFontTx/>
              <a:buNone/>
              <a:defRPr/>
            </a:pPr>
            <a:r>
              <a:rPr lang="en-US" sz="3200" b="1" dirty="0" smtClean="0"/>
              <a:t>	</a:t>
            </a:r>
            <a:r>
              <a:rPr lang="en-US" sz="3200" u="sng" dirty="0" smtClean="0"/>
              <a:t>https://vsc.gsa.gov</a:t>
            </a:r>
          </a:p>
          <a:p>
            <a:pPr lvl="1" indent="-285750">
              <a:lnSpc>
                <a:spcPct val="90000"/>
              </a:lnSpc>
              <a:buFont typeface="Arial" pitchFamily="34" charset="0"/>
              <a:buChar char="•"/>
              <a:defRPr/>
            </a:pPr>
            <a:endParaRPr lang="en-US" sz="3200"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of the Vendor Support Center (vsc.gsa.gov)"/>
          <p:cNvPicPr>
            <a:picLocks noChangeAspect="1" noChangeArrowheads="1"/>
          </p:cNvPicPr>
          <p:nvPr/>
        </p:nvPicPr>
        <p:blipFill>
          <a:blip r:embed="rId3" cstate="print"/>
          <a:srcRect l="11031" t="10667" r="56139" b="17715"/>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81000" y="2286000"/>
            <a:ext cx="8382000" cy="3785652"/>
          </a:xfrm>
          <a:prstGeom prst="rect">
            <a:avLst/>
          </a:prstGeom>
          <a:noFill/>
          <a:ln w="9525">
            <a:noFill/>
            <a:miter lim="800000"/>
            <a:headEnd/>
            <a:tailEnd/>
          </a:ln>
        </p:spPr>
        <p:txBody>
          <a:bodyPr>
            <a:spAutoFit/>
          </a:bodyPr>
          <a:lstStyle/>
          <a:p>
            <a:pPr marL="457200" indent="-457200" eaLnBrk="0" hangingPunct="0">
              <a:buFont typeface="Arial" pitchFamily="34" charset="0"/>
              <a:buChar char="•"/>
            </a:pPr>
            <a:r>
              <a:rPr lang="en-US" dirty="0">
                <a:solidFill>
                  <a:srgbClr val="013C88"/>
                </a:solidFill>
                <a:latin typeface="+mj-lt"/>
              </a:rPr>
              <a:t>First </a:t>
            </a:r>
            <a:r>
              <a:rPr lang="en-US" dirty="0" smtClean="0">
                <a:solidFill>
                  <a:srgbClr val="013C88"/>
                </a:solidFill>
                <a:latin typeface="+mj-lt"/>
              </a:rPr>
              <a:t>Steps</a:t>
            </a:r>
          </a:p>
          <a:p>
            <a:pPr marL="457200" indent="-457200" eaLnBrk="0" hangingPunct="0">
              <a:buFont typeface="Arial" pitchFamily="34" charset="0"/>
              <a:buChar char="•"/>
            </a:pPr>
            <a:endParaRPr lang="en-US" dirty="0" smtClean="0">
              <a:solidFill>
                <a:srgbClr val="013C88"/>
              </a:solidFill>
              <a:latin typeface="+mj-lt"/>
            </a:endParaRPr>
          </a:p>
          <a:p>
            <a:pPr marL="457200" indent="-457200" eaLnBrk="0" hangingPunct="0">
              <a:buFont typeface="Arial" pitchFamily="34" charset="0"/>
              <a:buChar char="•"/>
            </a:pPr>
            <a:r>
              <a:rPr lang="en-US" dirty="0" smtClean="0">
                <a:solidFill>
                  <a:srgbClr val="013C88"/>
                </a:solidFill>
                <a:latin typeface="+mj-lt"/>
              </a:rPr>
              <a:t>Marketing</a:t>
            </a:r>
          </a:p>
          <a:p>
            <a:pPr marL="457200" indent="-457200" eaLnBrk="0" hangingPunct="0">
              <a:buFont typeface="Arial" pitchFamily="34" charset="0"/>
              <a:buChar char="•"/>
            </a:pPr>
            <a:endParaRPr lang="en-US" dirty="0" smtClean="0">
              <a:solidFill>
                <a:srgbClr val="013C88"/>
              </a:solidFill>
              <a:latin typeface="+mj-lt"/>
            </a:endParaRPr>
          </a:p>
          <a:p>
            <a:pPr marL="457200" indent="-457200" eaLnBrk="0" hangingPunct="0">
              <a:buFont typeface="Arial" pitchFamily="34" charset="0"/>
              <a:buChar char="•"/>
            </a:pPr>
            <a:r>
              <a:rPr lang="en-US" dirty="0" smtClean="0">
                <a:solidFill>
                  <a:srgbClr val="013C88"/>
                </a:solidFill>
                <a:latin typeface="+mj-lt"/>
              </a:rPr>
              <a:t>Administrative Responsibilities</a:t>
            </a:r>
            <a:endParaRPr lang="en-US" dirty="0">
              <a:solidFill>
                <a:srgbClr val="013C88"/>
              </a:solidFill>
              <a:latin typeface="+mj-lt"/>
            </a:endParaRPr>
          </a:p>
          <a:p>
            <a:pPr marL="914400" lvl="1" indent="-457200" eaLnBrk="0" hangingPunct="0">
              <a:buFont typeface="Arial" pitchFamily="34" charset="0"/>
              <a:buChar char="•"/>
            </a:pPr>
            <a:r>
              <a:rPr lang="en-US" dirty="0" smtClean="0">
                <a:solidFill>
                  <a:srgbClr val="013C88"/>
                </a:solidFill>
                <a:latin typeface="+mj-lt"/>
              </a:rPr>
              <a:t>Reporting</a:t>
            </a:r>
          </a:p>
          <a:p>
            <a:pPr marL="914400" lvl="1" indent="-457200" eaLnBrk="0" hangingPunct="0">
              <a:buFont typeface="Arial" pitchFamily="34" charset="0"/>
              <a:buChar char="•"/>
            </a:pPr>
            <a:r>
              <a:rPr lang="en-US" dirty="0" smtClean="0">
                <a:solidFill>
                  <a:srgbClr val="013C88"/>
                </a:solidFill>
                <a:latin typeface="+mj-lt"/>
              </a:rPr>
              <a:t>Updates</a:t>
            </a:r>
          </a:p>
          <a:p>
            <a:pPr marL="914400" lvl="1" indent="-457200" eaLnBrk="0" hangingPunct="0">
              <a:buFont typeface="Arial" pitchFamily="34" charset="0"/>
              <a:buChar char="•"/>
            </a:pPr>
            <a:r>
              <a:rPr lang="en-US" dirty="0" smtClean="0">
                <a:solidFill>
                  <a:srgbClr val="013C88"/>
                </a:solidFill>
                <a:latin typeface="+mj-lt"/>
              </a:rPr>
              <a:t>Advantage</a:t>
            </a:r>
            <a:endParaRPr lang="en-US" dirty="0">
              <a:solidFill>
                <a:srgbClr val="013C88"/>
              </a:solidFill>
              <a:latin typeface="+mj-lt"/>
            </a:endParaRPr>
          </a:p>
          <a:p>
            <a:pPr marL="914400" lvl="1" indent="-457200" eaLnBrk="0" hangingPunct="0">
              <a:buFont typeface="Arial" pitchFamily="34" charset="0"/>
              <a:buChar char="•"/>
            </a:pPr>
            <a:r>
              <a:rPr lang="en-US" dirty="0" smtClean="0">
                <a:solidFill>
                  <a:srgbClr val="013C88"/>
                </a:solidFill>
                <a:latin typeface="+mj-lt"/>
              </a:rPr>
              <a:t>Subcontracting</a:t>
            </a:r>
            <a:endParaRPr lang="en-US" dirty="0">
              <a:solidFill>
                <a:srgbClr val="013C88"/>
              </a:solidFill>
              <a:latin typeface="+mj-lt"/>
            </a:endParaRPr>
          </a:p>
          <a:p>
            <a:pPr marL="457200" indent="-457200" eaLnBrk="0" hangingPunct="0"/>
            <a:endParaRPr lang="en-US" dirty="0">
              <a:solidFill>
                <a:srgbClr val="013C88"/>
              </a:solidFill>
              <a:latin typeface="+mj-lt"/>
            </a:endParaRPr>
          </a:p>
        </p:txBody>
      </p:sp>
      <p:sp>
        <p:nvSpPr>
          <p:cNvPr id="5" name="Rectangle 4"/>
          <p:cNvSpPr/>
          <p:nvPr/>
        </p:nvSpPr>
        <p:spPr>
          <a:xfrm>
            <a:off x="550149" y="1143000"/>
            <a:ext cx="4939109" cy="523220"/>
          </a:xfrm>
          <a:prstGeom prst="rect">
            <a:avLst/>
          </a:prstGeom>
          <a:noFill/>
        </p:spPr>
        <p:txBody>
          <a:bodyPr wrap="none">
            <a:spAutoFit/>
          </a:bodyPr>
          <a:lstStyle/>
          <a:p>
            <a:pPr algn="ctr" eaLnBrk="0" hangingPunct="0">
              <a:defRPr/>
            </a:pPr>
            <a:r>
              <a:rPr lang="en-US" sz="2800" b="1" dirty="0">
                <a:ln w="19050">
                  <a:noFill/>
                  <a:prstDash val="solid"/>
                </a:ln>
                <a:solidFill>
                  <a:srgbClr val="013C88"/>
                </a:solidFill>
                <a:latin typeface="+mj-lt"/>
              </a:rPr>
              <a:t>Making the Most of the VSC…</a:t>
            </a:r>
          </a:p>
        </p:txBody>
      </p:sp>
      <p:sp>
        <p:nvSpPr>
          <p:cNvPr id="7" name="Rectangle 6"/>
          <p:cNvSpPr/>
          <p:nvPr/>
        </p:nvSpPr>
        <p:spPr>
          <a:xfrm>
            <a:off x="5566582" y="1524000"/>
            <a:ext cx="2021644" cy="523220"/>
          </a:xfrm>
          <a:prstGeom prst="rect">
            <a:avLst/>
          </a:prstGeom>
          <a:noFill/>
        </p:spPr>
        <p:txBody>
          <a:bodyPr wrap="none">
            <a:spAutoFit/>
          </a:bodyPr>
          <a:lstStyle/>
          <a:p>
            <a:pPr algn="ctr" eaLnBrk="0" hangingPunct="0">
              <a:defRPr/>
            </a:pPr>
            <a:r>
              <a:rPr lang="en-US" sz="2800" b="1" dirty="0">
                <a:ln w="19050">
                  <a:noFill/>
                  <a:prstDash val="solid"/>
                </a:ln>
                <a:solidFill>
                  <a:srgbClr val="013C88"/>
                </a:solidFill>
                <a:latin typeface="+mj-lt"/>
              </a:rPr>
              <a:t>…a preview</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This is a picture of a person asking a question."/>
          <p:cNvPicPr>
            <a:picLocks noChangeAspect="1" noChangeArrowheads="1"/>
          </p:cNvPicPr>
          <p:nvPr/>
        </p:nvPicPr>
        <p:blipFill>
          <a:blip r:embed="rId3" cstate="print"/>
          <a:srcRect/>
          <a:stretch>
            <a:fillRect/>
          </a:stretch>
        </p:blipFill>
        <p:spPr bwMode="auto">
          <a:xfrm>
            <a:off x="838200" y="1905000"/>
            <a:ext cx="1857375" cy="3995738"/>
          </a:xfrm>
          <a:prstGeom prst="rect">
            <a:avLst/>
          </a:prstGeom>
          <a:noFill/>
          <a:ln w="9525">
            <a:noFill/>
            <a:miter lim="800000"/>
            <a:headEnd/>
            <a:tailEnd/>
          </a:ln>
        </p:spPr>
      </p:pic>
      <p:sp>
        <p:nvSpPr>
          <p:cNvPr id="4099" name="Rectangle 2"/>
          <p:cNvSpPr>
            <a:spLocks noGrp="1" noChangeArrowheads="1"/>
          </p:cNvSpPr>
          <p:nvPr>
            <p:ph type="title"/>
          </p:nvPr>
        </p:nvSpPr>
        <p:spPr>
          <a:xfrm>
            <a:off x="3886200" y="3581400"/>
            <a:ext cx="4419600" cy="2062103"/>
          </a:xfrm>
        </p:spPr>
        <p:txBody>
          <a:bodyPr/>
          <a:lstStyle/>
          <a:p>
            <a:pPr algn="ctr">
              <a:defRPr/>
            </a:pPr>
            <a:r>
              <a:rPr lang="en-US" sz="3200" dirty="0" smtClean="0"/>
              <a:t>I’m thinking about submitting a proposal. </a:t>
            </a:r>
            <a:br>
              <a:rPr lang="en-US" sz="3200" dirty="0" smtClean="0"/>
            </a:br>
            <a:r>
              <a:rPr lang="en-US" sz="3200" dirty="0" smtClean="0"/>
              <a:t>What do I do first?</a:t>
            </a:r>
            <a:r>
              <a:rPr lang="en-US" dirty="0" smtClean="0"/>
              <a:t/>
            </a:r>
            <a:br>
              <a:rPr lang="en-US" dirty="0" smtClean="0"/>
            </a:br>
            <a:endParaRPr lang="en-US" dirty="0" smtClean="0"/>
          </a:p>
        </p:txBody>
      </p:sp>
      <p:pic>
        <p:nvPicPr>
          <p:cNvPr id="2051" name="Picture 3" descr="C:\Documents and Settings\stephanieshutt\Local Settings\Temporary Internet Files\Content.IE5\O3ZZ40XV\MC900437050[1].png"/>
          <p:cNvPicPr>
            <a:picLocks noChangeAspect="1" noChangeArrowheads="1"/>
          </p:cNvPicPr>
          <p:nvPr/>
        </p:nvPicPr>
        <p:blipFill>
          <a:blip r:embed="rId4" cstate="print"/>
          <a:srcRect/>
          <a:stretch>
            <a:fillRect/>
          </a:stretch>
        </p:blipFill>
        <p:spPr bwMode="auto">
          <a:xfrm>
            <a:off x="5181600" y="1524000"/>
            <a:ext cx="1714500" cy="18669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Screenshot of the Vendor Support Center (vsc.gsa.gov) highlighting the &quot;Business Opportunities&quot; Dropdown menu including eLibrary, GSA Advantage and Schedule Sales Query.  Also highlights the Toolbox and also the training the Pathways to Success."/>
          <p:cNvGrpSpPr/>
          <p:nvPr/>
        </p:nvGrpSpPr>
        <p:grpSpPr>
          <a:xfrm>
            <a:off x="0" y="0"/>
            <a:ext cx="9144000" cy="6858000"/>
            <a:chOff x="0" y="0"/>
            <a:chExt cx="9144000" cy="6858000"/>
          </a:xfrm>
        </p:grpSpPr>
        <p:pic>
          <p:nvPicPr>
            <p:cNvPr id="7171" name="Picture 3"/>
            <p:cNvPicPr>
              <a:picLocks noChangeAspect="1" noChangeArrowheads="1"/>
            </p:cNvPicPr>
            <p:nvPr/>
          </p:nvPicPr>
          <p:blipFill>
            <a:blip r:embed="rId3" cstate="print"/>
            <a:srcRect l="17143" t="11143" r="17619" b="11905"/>
            <a:stretch>
              <a:fillRect/>
            </a:stretch>
          </p:blipFill>
          <p:spPr bwMode="auto">
            <a:xfrm>
              <a:off x="0" y="0"/>
              <a:ext cx="9144000" cy="6858000"/>
            </a:xfrm>
            <a:prstGeom prst="rect">
              <a:avLst/>
            </a:prstGeom>
            <a:noFill/>
            <a:ln w="9525">
              <a:noFill/>
              <a:miter lim="800000"/>
              <a:headEnd/>
              <a:tailEnd/>
            </a:ln>
          </p:spPr>
        </p:pic>
        <p:sp>
          <p:nvSpPr>
            <p:cNvPr id="14" name="Down Arrow 13"/>
            <p:cNvSpPr/>
            <p:nvPr/>
          </p:nvSpPr>
          <p:spPr bwMode="auto">
            <a:xfrm>
              <a:off x="152400" y="228600"/>
              <a:ext cx="5334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Down Arrow 14"/>
            <p:cNvSpPr/>
            <p:nvPr/>
          </p:nvSpPr>
          <p:spPr bwMode="auto">
            <a:xfrm>
              <a:off x="8153400" y="304800"/>
              <a:ext cx="533400" cy="8382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5312664" y="2057400"/>
              <a:ext cx="18288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Rectangle 16"/>
            <p:cNvSpPr/>
            <p:nvPr/>
          </p:nvSpPr>
          <p:spPr bwMode="auto">
            <a:xfrm>
              <a:off x="5312664" y="3191256"/>
              <a:ext cx="1828800" cy="23774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Rectangle 17"/>
            <p:cNvSpPr/>
            <p:nvPr/>
          </p:nvSpPr>
          <p:spPr bwMode="auto">
            <a:xfrm>
              <a:off x="2057400" y="4419600"/>
              <a:ext cx="18288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is is a picture of a person pondering a question."/>
          <p:cNvPicPr>
            <a:picLocks noChangeAspect="1" noChangeArrowheads="1"/>
          </p:cNvPicPr>
          <p:nvPr/>
        </p:nvPicPr>
        <p:blipFill>
          <a:blip r:embed="rId3" cstate="print"/>
          <a:srcRect/>
          <a:stretch>
            <a:fillRect/>
          </a:stretch>
        </p:blipFill>
        <p:spPr bwMode="auto">
          <a:xfrm>
            <a:off x="6553200" y="2743200"/>
            <a:ext cx="1622425" cy="3933825"/>
          </a:xfrm>
          <a:prstGeom prst="rect">
            <a:avLst/>
          </a:prstGeom>
          <a:noFill/>
          <a:ln w="9525">
            <a:noFill/>
            <a:miter lim="800000"/>
            <a:headEnd/>
            <a:tailEnd/>
          </a:ln>
        </p:spPr>
      </p:pic>
      <p:sp>
        <p:nvSpPr>
          <p:cNvPr id="4099" name="Rectangle 2"/>
          <p:cNvSpPr>
            <a:spLocks noGrp="1" noChangeArrowheads="1"/>
          </p:cNvSpPr>
          <p:nvPr>
            <p:ph type="title"/>
          </p:nvPr>
        </p:nvSpPr>
        <p:spPr>
          <a:xfrm>
            <a:off x="304800" y="3352800"/>
            <a:ext cx="5867400" cy="2739211"/>
          </a:xfrm>
        </p:spPr>
        <p:txBody>
          <a:bodyPr/>
          <a:lstStyle/>
          <a:p>
            <a:pPr algn="ctr">
              <a:defRPr/>
            </a:pPr>
            <a:r>
              <a:rPr lang="en-US" sz="3600" dirty="0" smtClean="0"/>
              <a:t>I was just awarded my contract.  </a:t>
            </a:r>
            <a:br>
              <a:rPr lang="en-US" sz="3600" dirty="0" smtClean="0"/>
            </a:br>
            <a:r>
              <a:rPr lang="en-US" sz="3600" dirty="0" smtClean="0"/>
              <a:t>Now what?</a:t>
            </a:r>
            <a:r>
              <a:rPr lang="en-US" sz="3200" dirty="0" smtClean="0"/>
              <a:t/>
            </a:r>
            <a:br>
              <a:rPr lang="en-US" sz="3200" dirty="0" smtClean="0"/>
            </a:br>
            <a:r>
              <a:rPr lang="en-US" dirty="0" smtClean="0"/>
              <a:t/>
            </a:r>
            <a:br>
              <a:rPr lang="en-US" dirty="0" smtClean="0"/>
            </a:br>
            <a:endParaRPr lang="en-US" dirty="0" smtClean="0"/>
          </a:p>
        </p:txBody>
      </p:sp>
      <p:pic>
        <p:nvPicPr>
          <p:cNvPr id="3074" name="Picture 2" descr="C:\Documents and Settings\stephanieshutt\Local Settings\Temporary Internet Files\Content.IE5\O1FUJCS5\MC900437051[1].png"/>
          <p:cNvPicPr>
            <a:picLocks noChangeAspect="1" noChangeArrowheads="1"/>
          </p:cNvPicPr>
          <p:nvPr/>
        </p:nvPicPr>
        <p:blipFill>
          <a:blip r:embed="rId4" cstate="print"/>
          <a:srcRect/>
          <a:stretch>
            <a:fillRect/>
          </a:stretch>
        </p:blipFill>
        <p:spPr bwMode="auto">
          <a:xfrm>
            <a:off x="2438400" y="1219200"/>
            <a:ext cx="1714500" cy="1905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reenshot of the Vendor Support Center (vsc.gsa.gov) highlighting training and the New Contractor Orientation"/>
          <p:cNvGrpSpPr/>
          <p:nvPr/>
        </p:nvGrpSpPr>
        <p:grpSpPr>
          <a:xfrm>
            <a:off x="0" y="0"/>
            <a:ext cx="9144000" cy="6858000"/>
            <a:chOff x="0" y="0"/>
            <a:chExt cx="9144000" cy="6858000"/>
          </a:xfrm>
        </p:grpSpPr>
        <p:pic>
          <p:nvPicPr>
            <p:cNvPr id="4098" name="Picture 2"/>
            <p:cNvPicPr>
              <a:picLocks noChangeAspect="1" noChangeArrowheads="1"/>
            </p:cNvPicPr>
            <p:nvPr/>
          </p:nvPicPr>
          <p:blipFill>
            <a:blip r:embed="rId3" cstate="print"/>
            <a:srcRect l="11031" t="10667" r="55877" b="19238"/>
            <a:stretch>
              <a:fillRect/>
            </a:stretch>
          </p:blipFill>
          <p:spPr bwMode="auto">
            <a:xfrm>
              <a:off x="0" y="0"/>
              <a:ext cx="9144000" cy="6858000"/>
            </a:xfrm>
            <a:prstGeom prst="rect">
              <a:avLst/>
            </a:prstGeom>
            <a:noFill/>
            <a:ln w="38100">
              <a:solidFill>
                <a:schemeClr val="tx1"/>
              </a:solidFill>
              <a:miter lim="800000"/>
              <a:headEnd/>
              <a:tailEnd/>
            </a:ln>
          </p:spPr>
        </p:pic>
        <p:sp>
          <p:nvSpPr>
            <p:cNvPr id="7" name="Down Arrow 6"/>
            <p:cNvSpPr/>
            <p:nvPr/>
          </p:nvSpPr>
          <p:spPr bwMode="auto">
            <a:xfrm>
              <a:off x="3429000" y="2743200"/>
              <a:ext cx="381000" cy="609600"/>
            </a:xfrm>
            <a:prstGeom prst="downArrow">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45720" y="4828032"/>
              <a:ext cx="16002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2013 GSA Official Theme">
  <a:themeElements>
    <a:clrScheme name="GSA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SA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SA Powerpoin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A Powerpoin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SA Powerpoin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A Powerpoin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A Powerpoin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A Powerpoin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SA Powerpoin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HD:Loose Destop files:powerpoint:GSA Powerpoint template.ppt</Template>
  <TotalTime>11276</TotalTime>
  <Words>5365</Words>
  <Application>Microsoft Office PowerPoint</Application>
  <PresentationFormat>On-screen Show (4:3)</PresentationFormat>
  <Paragraphs>254</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2013 GSA Official Theme</vt:lpstr>
      <vt:lpstr>Making the Most of the VSC</vt:lpstr>
      <vt:lpstr>GSA Mission Statement “The mission of GSA is to deliver the best value in real estate, acquisition, and technology services to government and the American people.”</vt:lpstr>
      <vt:lpstr>What is the  Vendor Support Center (VSC)? </vt:lpstr>
      <vt:lpstr>Slide 4</vt:lpstr>
      <vt:lpstr>Slide 5</vt:lpstr>
      <vt:lpstr>I’m thinking about submitting a proposal.  What do I do first? </vt:lpstr>
      <vt:lpstr>Slide 7</vt:lpstr>
      <vt:lpstr>I was just awarded my contract.   Now what?  </vt:lpstr>
      <vt:lpstr>Slide 9</vt:lpstr>
      <vt:lpstr>Slide 10</vt:lpstr>
      <vt:lpstr>How do I find out about what’s going on in the Federal procurement arena?      </vt:lpstr>
      <vt:lpstr>Slide 12</vt:lpstr>
      <vt:lpstr> How can GSA help me sell my products and services to the Government?       </vt:lpstr>
      <vt:lpstr>Slide 14</vt:lpstr>
      <vt:lpstr>Slide 15</vt:lpstr>
      <vt:lpstr>How do I report my sales and pay the Industrial Funding Fee (IFF)?  </vt:lpstr>
      <vt:lpstr>Slide 17</vt:lpstr>
      <vt:lpstr>Slide 18</vt:lpstr>
      <vt:lpstr>I am confused by the different types of modifications.  Isn’t a “mod” a “mod”?      </vt:lpstr>
      <vt:lpstr>Slide 20</vt:lpstr>
      <vt:lpstr>Slide 21</vt:lpstr>
      <vt:lpstr>How do I get my pricelist on  GSA Advantage!®?   </vt:lpstr>
      <vt:lpstr>Slide 23</vt:lpstr>
      <vt:lpstr>Slide 24</vt:lpstr>
      <vt:lpstr>What websites  will I have to update if  my company information changes?</vt:lpstr>
      <vt:lpstr>Slide 26</vt:lpstr>
      <vt:lpstr>If I’m a large business, where do I go to submit my  subcontracting reports?   </vt:lpstr>
      <vt:lpstr>Slide 28</vt:lpstr>
      <vt:lpstr>I forgot my passwords,  and I don’t know  who to contact.   What should I do?</vt:lpstr>
      <vt:lpstr>Slide 30</vt:lpstr>
      <vt:lpstr>What’s New with the Vendor Support Center?</vt:lpstr>
      <vt:lpstr>Slide 32</vt:lpstr>
      <vt:lpstr>Slide 33</vt:lpstr>
      <vt:lpstr>Slide 34</vt:lpstr>
      <vt:lpstr>Contact information</vt:lpstr>
    </vt:vector>
  </TitlesOfParts>
  <Company>GSA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Most of the Vendor Support Center (VSC)</dc:title>
  <dc:subject>Making the Most of the Vendor Support Center (VSC)</dc:subject>
  <dc:creator>GSA</dc:creator>
  <cp:keywords>Vendor Support Center, VSC</cp:keywords>
  <cp:lastModifiedBy>DavidRZickgraf</cp:lastModifiedBy>
  <cp:revision>310</cp:revision>
  <cp:lastPrinted>2000-10-09T13:28:30Z</cp:lastPrinted>
  <dcterms:created xsi:type="dcterms:W3CDTF">2000-04-20T12:10:32Z</dcterms:created>
  <dcterms:modified xsi:type="dcterms:W3CDTF">2013-05-13T15:00:34Z</dcterms:modified>
  <cp:category>GSA Expo 2011 Power Point Presentation</cp:category>
  <cp:contentStatus>Draft</cp:contentStatus>
</cp:coreProperties>
</file>