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35"/>
  </p:notesMasterIdLst>
  <p:sldIdLst>
    <p:sldId id="309" r:id="rId2"/>
    <p:sldId id="310" r:id="rId3"/>
    <p:sldId id="296" r:id="rId4"/>
    <p:sldId id="308" r:id="rId5"/>
    <p:sldId id="263" r:id="rId6"/>
    <p:sldId id="256" r:id="rId7"/>
    <p:sldId id="257" r:id="rId8"/>
    <p:sldId id="259" r:id="rId9"/>
    <p:sldId id="260" r:id="rId10"/>
    <p:sldId id="261" r:id="rId11"/>
    <p:sldId id="264" r:id="rId12"/>
    <p:sldId id="291" r:id="rId13"/>
    <p:sldId id="299" r:id="rId14"/>
    <p:sldId id="266" r:id="rId15"/>
    <p:sldId id="262" r:id="rId16"/>
    <p:sldId id="295" r:id="rId17"/>
    <p:sldId id="267" r:id="rId18"/>
    <p:sldId id="273" r:id="rId19"/>
    <p:sldId id="304" r:id="rId20"/>
    <p:sldId id="305" r:id="rId21"/>
    <p:sldId id="306" r:id="rId22"/>
    <p:sldId id="288" r:id="rId23"/>
    <p:sldId id="277" r:id="rId24"/>
    <p:sldId id="293" r:id="rId25"/>
    <p:sldId id="279" r:id="rId26"/>
    <p:sldId id="280" r:id="rId27"/>
    <p:sldId id="294" r:id="rId28"/>
    <p:sldId id="281" r:id="rId29"/>
    <p:sldId id="282" r:id="rId30"/>
    <p:sldId id="283" r:id="rId31"/>
    <p:sldId id="284" r:id="rId32"/>
    <p:sldId id="274" r:id="rId33"/>
    <p:sldId id="29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C1DB"/>
    <a:srgbClr val="4F81BD"/>
    <a:srgbClr val="00539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0470" autoAdjust="0"/>
  </p:normalViewPr>
  <p:slideViewPr>
    <p:cSldViewPr>
      <p:cViewPr varScale="1">
        <p:scale>
          <a:sx n="95" d="100"/>
          <a:sy n="95" d="100"/>
        </p:scale>
        <p:origin x="-1458" y="-90"/>
      </p:cViewPr>
      <p:guideLst>
        <p:guide orient="horz" pos="2160"/>
        <p:guide pos="2880"/>
      </p:guideLst>
    </p:cSldViewPr>
  </p:slideViewPr>
  <p:outlineViewPr>
    <p:cViewPr>
      <p:scale>
        <a:sx n="33" d="100"/>
        <a:sy n="33" d="100"/>
      </p:scale>
      <p:origin x="0" y="795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C6F8C8-6447-48D8-83DE-EF077198157F}" type="doc">
      <dgm:prSet loTypeId="urn:microsoft.com/office/officeart/2005/8/layout/hList7" loCatId="list" qsTypeId="urn:microsoft.com/office/officeart/2005/8/quickstyle/simple1" qsCatId="simple" csTypeId="urn:microsoft.com/office/officeart/2005/8/colors/accent1_2" csCatId="accent1" phldr="1"/>
      <dgm:spPr/>
    </dgm:pt>
    <dgm:pt modelId="{6CFE8C03-A292-42A7-AC67-BC1A75B38F4E}">
      <dgm:prSet phldrT="[Text]"/>
      <dgm:spPr/>
      <dgm:t>
        <a:bodyPr/>
        <a:lstStyle/>
        <a:p>
          <a:r>
            <a:rPr lang="en-US" dirty="0" smtClean="0"/>
            <a:t>Fit</a:t>
          </a:r>
          <a:endParaRPr lang="en-US" dirty="0"/>
        </a:p>
      </dgm:t>
    </dgm:pt>
    <dgm:pt modelId="{CE732CE9-0267-46FF-9251-BC0F7C8DAEA5}" type="parTrans" cxnId="{B9810833-E2B0-4A9E-90E2-1077A2031BC1}">
      <dgm:prSet/>
      <dgm:spPr/>
      <dgm:t>
        <a:bodyPr/>
        <a:lstStyle/>
        <a:p>
          <a:endParaRPr lang="en-US"/>
        </a:p>
      </dgm:t>
    </dgm:pt>
    <dgm:pt modelId="{D123197F-1AFE-4FD2-B38E-4D790F30BCDE}" type="sibTrans" cxnId="{B9810833-E2B0-4A9E-90E2-1077A2031BC1}">
      <dgm:prSet/>
      <dgm:spPr/>
      <dgm:t>
        <a:bodyPr/>
        <a:lstStyle/>
        <a:p>
          <a:endParaRPr lang="en-US"/>
        </a:p>
      </dgm:t>
    </dgm:pt>
    <dgm:pt modelId="{AE8B7B73-9CE3-41AE-84BE-A41296C0E079}">
      <dgm:prSet phldrT="[Text]"/>
      <dgm:spPr/>
      <dgm:t>
        <a:bodyPr/>
        <a:lstStyle/>
        <a:p>
          <a:r>
            <a:rPr lang="en-US" dirty="0" smtClean="0"/>
            <a:t>Price</a:t>
          </a:r>
          <a:endParaRPr lang="en-US" dirty="0"/>
        </a:p>
      </dgm:t>
    </dgm:pt>
    <dgm:pt modelId="{53828B1E-F39A-42DF-83F4-355D95F24540}" type="parTrans" cxnId="{C311F0C8-BE4C-4274-9850-D4393AB7C61B}">
      <dgm:prSet/>
      <dgm:spPr/>
      <dgm:t>
        <a:bodyPr/>
        <a:lstStyle/>
        <a:p>
          <a:endParaRPr lang="en-US"/>
        </a:p>
      </dgm:t>
    </dgm:pt>
    <dgm:pt modelId="{10D84531-6F87-4989-9FDD-C3FD61E64B90}" type="sibTrans" cxnId="{C311F0C8-BE4C-4274-9850-D4393AB7C61B}">
      <dgm:prSet/>
      <dgm:spPr/>
      <dgm:t>
        <a:bodyPr/>
        <a:lstStyle/>
        <a:p>
          <a:endParaRPr lang="en-US"/>
        </a:p>
      </dgm:t>
    </dgm:pt>
    <dgm:pt modelId="{0BD159EF-29E9-4D97-B428-7BA12E6AEFA0}">
      <dgm:prSet phldrT="[Text]"/>
      <dgm:spPr/>
      <dgm:t>
        <a:bodyPr/>
        <a:lstStyle/>
        <a:p>
          <a:r>
            <a:rPr lang="en-US" dirty="0" smtClean="0"/>
            <a:t>Time</a:t>
          </a:r>
          <a:endParaRPr lang="en-US" dirty="0"/>
        </a:p>
      </dgm:t>
    </dgm:pt>
    <dgm:pt modelId="{9E7B0CF0-05C4-437C-A050-A8E2DE16EB6B}" type="parTrans" cxnId="{5E499774-20C3-426D-8668-F977FCC742FD}">
      <dgm:prSet/>
      <dgm:spPr/>
      <dgm:t>
        <a:bodyPr/>
        <a:lstStyle/>
        <a:p>
          <a:endParaRPr lang="en-US"/>
        </a:p>
      </dgm:t>
    </dgm:pt>
    <dgm:pt modelId="{59BCAA9E-F360-4E36-87E2-B11B98038B7E}" type="sibTrans" cxnId="{5E499774-20C3-426D-8668-F977FCC742FD}">
      <dgm:prSet/>
      <dgm:spPr/>
      <dgm:t>
        <a:bodyPr/>
        <a:lstStyle/>
        <a:p>
          <a:endParaRPr lang="en-US"/>
        </a:p>
      </dgm:t>
    </dgm:pt>
    <dgm:pt modelId="{9CB7CFBC-B80C-485B-8FD1-58BAADCD68C6}" type="pres">
      <dgm:prSet presAssocID="{BAC6F8C8-6447-48D8-83DE-EF077198157F}" presName="Name0" presStyleCnt="0">
        <dgm:presLayoutVars>
          <dgm:dir/>
          <dgm:resizeHandles val="exact"/>
        </dgm:presLayoutVars>
      </dgm:prSet>
      <dgm:spPr/>
    </dgm:pt>
    <dgm:pt modelId="{1D344F6D-F4BE-42A8-997A-540BD2D87A56}" type="pres">
      <dgm:prSet presAssocID="{BAC6F8C8-6447-48D8-83DE-EF077198157F}" presName="fgShape" presStyleLbl="fgShp" presStyleIdx="0" presStyleCnt="1"/>
      <dgm:spPr/>
    </dgm:pt>
    <dgm:pt modelId="{C73F4F74-7A76-44A5-8341-2E357EC0632E}" type="pres">
      <dgm:prSet presAssocID="{BAC6F8C8-6447-48D8-83DE-EF077198157F}" presName="linComp" presStyleCnt="0"/>
      <dgm:spPr/>
    </dgm:pt>
    <dgm:pt modelId="{41036DCC-46DC-481A-A4B9-CB8EF7B21FC0}" type="pres">
      <dgm:prSet presAssocID="{6CFE8C03-A292-42A7-AC67-BC1A75B38F4E}" presName="compNode" presStyleCnt="0"/>
      <dgm:spPr/>
    </dgm:pt>
    <dgm:pt modelId="{662B4CAC-518A-49B6-876A-F676C49B8015}" type="pres">
      <dgm:prSet presAssocID="{6CFE8C03-A292-42A7-AC67-BC1A75B38F4E}" presName="bkgdShape" presStyleLbl="node1" presStyleIdx="0" presStyleCnt="3"/>
      <dgm:spPr/>
      <dgm:t>
        <a:bodyPr/>
        <a:lstStyle/>
        <a:p>
          <a:endParaRPr lang="en-US"/>
        </a:p>
      </dgm:t>
    </dgm:pt>
    <dgm:pt modelId="{FCE8D36E-642B-47FA-BE8F-DD167358D7FD}" type="pres">
      <dgm:prSet presAssocID="{6CFE8C03-A292-42A7-AC67-BC1A75B38F4E}" presName="nodeTx" presStyleLbl="node1" presStyleIdx="0" presStyleCnt="3">
        <dgm:presLayoutVars>
          <dgm:bulletEnabled val="1"/>
        </dgm:presLayoutVars>
      </dgm:prSet>
      <dgm:spPr/>
      <dgm:t>
        <a:bodyPr/>
        <a:lstStyle/>
        <a:p>
          <a:endParaRPr lang="en-US"/>
        </a:p>
      </dgm:t>
    </dgm:pt>
    <dgm:pt modelId="{BA48A916-28FB-4130-86E5-C914D57121E1}" type="pres">
      <dgm:prSet presAssocID="{6CFE8C03-A292-42A7-AC67-BC1A75B38F4E}" presName="invisiNode" presStyleLbl="node1" presStyleIdx="0" presStyleCnt="3"/>
      <dgm:spPr/>
    </dgm:pt>
    <dgm:pt modelId="{958796E9-CD3E-44B9-9313-CB58D6AA0C16}" type="pres">
      <dgm:prSet presAssocID="{6CFE8C03-A292-42A7-AC67-BC1A75B38F4E}" presName="imagNode" presStyleLbl="fgImgPlace1" presStyleIdx="0" presStyleCnt="3"/>
      <dgm:spPr>
        <a:blipFill rotWithShape="0">
          <a:blip xmlns:r="http://schemas.openxmlformats.org/officeDocument/2006/relationships" r:embed="rId1"/>
          <a:stretch>
            <a:fillRect/>
          </a:stretch>
        </a:blipFill>
      </dgm:spPr>
    </dgm:pt>
    <dgm:pt modelId="{2A6DD5E0-2EC8-4154-BE55-DB3063379C30}" type="pres">
      <dgm:prSet presAssocID="{D123197F-1AFE-4FD2-B38E-4D790F30BCDE}" presName="sibTrans" presStyleLbl="sibTrans2D1" presStyleIdx="0" presStyleCnt="0"/>
      <dgm:spPr/>
      <dgm:t>
        <a:bodyPr/>
        <a:lstStyle/>
        <a:p>
          <a:endParaRPr lang="en-US"/>
        </a:p>
      </dgm:t>
    </dgm:pt>
    <dgm:pt modelId="{FB0932AC-43BD-4E20-A385-4C1ED86D6D06}" type="pres">
      <dgm:prSet presAssocID="{AE8B7B73-9CE3-41AE-84BE-A41296C0E079}" presName="compNode" presStyleCnt="0"/>
      <dgm:spPr/>
    </dgm:pt>
    <dgm:pt modelId="{6493F6FA-D066-40DE-A026-BE810C95CD3D}" type="pres">
      <dgm:prSet presAssocID="{AE8B7B73-9CE3-41AE-84BE-A41296C0E079}" presName="bkgdShape" presStyleLbl="node1" presStyleIdx="1" presStyleCnt="3"/>
      <dgm:spPr/>
      <dgm:t>
        <a:bodyPr/>
        <a:lstStyle/>
        <a:p>
          <a:endParaRPr lang="en-US"/>
        </a:p>
      </dgm:t>
    </dgm:pt>
    <dgm:pt modelId="{9ABB6C36-9816-4800-BE94-855D8B749B40}" type="pres">
      <dgm:prSet presAssocID="{AE8B7B73-9CE3-41AE-84BE-A41296C0E079}" presName="nodeTx" presStyleLbl="node1" presStyleIdx="1" presStyleCnt="3">
        <dgm:presLayoutVars>
          <dgm:bulletEnabled val="1"/>
        </dgm:presLayoutVars>
      </dgm:prSet>
      <dgm:spPr/>
      <dgm:t>
        <a:bodyPr/>
        <a:lstStyle/>
        <a:p>
          <a:endParaRPr lang="en-US"/>
        </a:p>
      </dgm:t>
    </dgm:pt>
    <dgm:pt modelId="{56031EB3-4F6C-4E28-9574-C5E96FB9111E}" type="pres">
      <dgm:prSet presAssocID="{AE8B7B73-9CE3-41AE-84BE-A41296C0E079}" presName="invisiNode" presStyleLbl="node1" presStyleIdx="1" presStyleCnt="3"/>
      <dgm:spPr/>
    </dgm:pt>
    <dgm:pt modelId="{55D5B281-B563-4C6A-AB9A-5A8D01802A73}" type="pres">
      <dgm:prSet presAssocID="{AE8B7B73-9CE3-41AE-84BE-A41296C0E079}" presName="imagNode" presStyleLbl="fgImgPlace1" presStyleIdx="1" presStyleCnt="3"/>
      <dgm:spPr>
        <a:blipFill rotWithShape="0">
          <a:blip xmlns:r="http://schemas.openxmlformats.org/officeDocument/2006/relationships" r:embed="rId2"/>
          <a:stretch>
            <a:fillRect/>
          </a:stretch>
        </a:blipFill>
      </dgm:spPr>
    </dgm:pt>
    <dgm:pt modelId="{0F11CBEA-6C50-443F-A7C6-99F06DCAC8E1}" type="pres">
      <dgm:prSet presAssocID="{10D84531-6F87-4989-9FDD-C3FD61E64B90}" presName="sibTrans" presStyleLbl="sibTrans2D1" presStyleIdx="0" presStyleCnt="0"/>
      <dgm:spPr/>
      <dgm:t>
        <a:bodyPr/>
        <a:lstStyle/>
        <a:p>
          <a:endParaRPr lang="en-US"/>
        </a:p>
      </dgm:t>
    </dgm:pt>
    <dgm:pt modelId="{5DBED097-8722-4EC9-96ED-587F4F4BC3A0}" type="pres">
      <dgm:prSet presAssocID="{0BD159EF-29E9-4D97-B428-7BA12E6AEFA0}" presName="compNode" presStyleCnt="0"/>
      <dgm:spPr/>
    </dgm:pt>
    <dgm:pt modelId="{4B2541E2-5BF3-43EC-8981-4BC3B5D6EA48}" type="pres">
      <dgm:prSet presAssocID="{0BD159EF-29E9-4D97-B428-7BA12E6AEFA0}" presName="bkgdShape" presStyleLbl="node1" presStyleIdx="2" presStyleCnt="3"/>
      <dgm:spPr/>
      <dgm:t>
        <a:bodyPr/>
        <a:lstStyle/>
        <a:p>
          <a:endParaRPr lang="en-US"/>
        </a:p>
      </dgm:t>
    </dgm:pt>
    <dgm:pt modelId="{34171C7B-1060-40DA-8386-D03B50EC94FB}" type="pres">
      <dgm:prSet presAssocID="{0BD159EF-29E9-4D97-B428-7BA12E6AEFA0}" presName="nodeTx" presStyleLbl="node1" presStyleIdx="2" presStyleCnt="3">
        <dgm:presLayoutVars>
          <dgm:bulletEnabled val="1"/>
        </dgm:presLayoutVars>
      </dgm:prSet>
      <dgm:spPr/>
      <dgm:t>
        <a:bodyPr/>
        <a:lstStyle/>
        <a:p>
          <a:endParaRPr lang="en-US"/>
        </a:p>
      </dgm:t>
    </dgm:pt>
    <dgm:pt modelId="{77D18165-9FE5-4647-BCD3-6615670BCEA5}" type="pres">
      <dgm:prSet presAssocID="{0BD159EF-29E9-4D97-B428-7BA12E6AEFA0}" presName="invisiNode" presStyleLbl="node1" presStyleIdx="2" presStyleCnt="3"/>
      <dgm:spPr/>
    </dgm:pt>
    <dgm:pt modelId="{E07D5566-90FF-4A5A-85B3-E983B5E38468}" type="pres">
      <dgm:prSet presAssocID="{0BD159EF-29E9-4D97-B428-7BA12E6AEFA0}" presName="imagNode" presStyleLbl="fgImgPlace1" presStyleIdx="2" presStyleCnt="3"/>
      <dgm:spPr>
        <a:blipFill rotWithShape="0">
          <a:blip xmlns:r="http://schemas.openxmlformats.org/officeDocument/2006/relationships" r:embed="rId3"/>
          <a:stretch>
            <a:fillRect/>
          </a:stretch>
        </a:blipFill>
      </dgm:spPr>
    </dgm:pt>
  </dgm:ptLst>
  <dgm:cxnLst>
    <dgm:cxn modelId="{B9810833-E2B0-4A9E-90E2-1077A2031BC1}" srcId="{BAC6F8C8-6447-48D8-83DE-EF077198157F}" destId="{6CFE8C03-A292-42A7-AC67-BC1A75B38F4E}" srcOrd="0" destOrd="0" parTransId="{CE732CE9-0267-46FF-9251-BC0F7C8DAEA5}" sibTransId="{D123197F-1AFE-4FD2-B38E-4D790F30BCDE}"/>
    <dgm:cxn modelId="{409AF4A5-C4E4-4A9E-8D45-AA1FB2F4C6E7}" type="presOf" srcId="{6CFE8C03-A292-42A7-AC67-BC1A75B38F4E}" destId="{FCE8D36E-642B-47FA-BE8F-DD167358D7FD}" srcOrd="1" destOrd="0" presId="urn:microsoft.com/office/officeart/2005/8/layout/hList7"/>
    <dgm:cxn modelId="{2115BCD4-F6DC-4B0E-AD62-959BD0520E65}" type="presOf" srcId="{AE8B7B73-9CE3-41AE-84BE-A41296C0E079}" destId="{6493F6FA-D066-40DE-A026-BE810C95CD3D}" srcOrd="0" destOrd="0" presId="urn:microsoft.com/office/officeart/2005/8/layout/hList7"/>
    <dgm:cxn modelId="{9C44AB4E-0722-45C4-A661-CC89A6BA9D94}" type="presOf" srcId="{10D84531-6F87-4989-9FDD-C3FD61E64B90}" destId="{0F11CBEA-6C50-443F-A7C6-99F06DCAC8E1}" srcOrd="0" destOrd="0" presId="urn:microsoft.com/office/officeart/2005/8/layout/hList7"/>
    <dgm:cxn modelId="{2147CA2A-ACA0-46E6-BAC2-BEDE0977A780}" type="presOf" srcId="{6CFE8C03-A292-42A7-AC67-BC1A75B38F4E}" destId="{662B4CAC-518A-49B6-876A-F676C49B8015}" srcOrd="0" destOrd="0" presId="urn:microsoft.com/office/officeart/2005/8/layout/hList7"/>
    <dgm:cxn modelId="{5E499774-20C3-426D-8668-F977FCC742FD}" srcId="{BAC6F8C8-6447-48D8-83DE-EF077198157F}" destId="{0BD159EF-29E9-4D97-B428-7BA12E6AEFA0}" srcOrd="2" destOrd="0" parTransId="{9E7B0CF0-05C4-437C-A050-A8E2DE16EB6B}" sibTransId="{59BCAA9E-F360-4E36-87E2-B11B98038B7E}"/>
    <dgm:cxn modelId="{E6A35FF4-B7C9-4A8E-9F27-8A20CA8E52CC}" type="presOf" srcId="{D123197F-1AFE-4FD2-B38E-4D790F30BCDE}" destId="{2A6DD5E0-2EC8-4154-BE55-DB3063379C30}" srcOrd="0" destOrd="0" presId="urn:microsoft.com/office/officeart/2005/8/layout/hList7"/>
    <dgm:cxn modelId="{29C1F370-985F-4E25-8349-33F78070F6FB}" type="presOf" srcId="{AE8B7B73-9CE3-41AE-84BE-A41296C0E079}" destId="{9ABB6C36-9816-4800-BE94-855D8B749B40}" srcOrd="1" destOrd="0" presId="urn:microsoft.com/office/officeart/2005/8/layout/hList7"/>
    <dgm:cxn modelId="{66A73450-EC74-4A2E-9A8E-15CF56934F1F}" type="presOf" srcId="{0BD159EF-29E9-4D97-B428-7BA12E6AEFA0}" destId="{34171C7B-1060-40DA-8386-D03B50EC94FB}" srcOrd="1" destOrd="0" presId="urn:microsoft.com/office/officeart/2005/8/layout/hList7"/>
    <dgm:cxn modelId="{5A8719B3-1464-48E0-83A3-ACB6E872FCC2}" type="presOf" srcId="{0BD159EF-29E9-4D97-B428-7BA12E6AEFA0}" destId="{4B2541E2-5BF3-43EC-8981-4BC3B5D6EA48}" srcOrd="0" destOrd="0" presId="urn:microsoft.com/office/officeart/2005/8/layout/hList7"/>
    <dgm:cxn modelId="{F084C866-E61D-44B5-A75A-46CC3365A02C}" type="presOf" srcId="{BAC6F8C8-6447-48D8-83DE-EF077198157F}" destId="{9CB7CFBC-B80C-485B-8FD1-58BAADCD68C6}" srcOrd="0" destOrd="0" presId="urn:microsoft.com/office/officeart/2005/8/layout/hList7"/>
    <dgm:cxn modelId="{C311F0C8-BE4C-4274-9850-D4393AB7C61B}" srcId="{BAC6F8C8-6447-48D8-83DE-EF077198157F}" destId="{AE8B7B73-9CE3-41AE-84BE-A41296C0E079}" srcOrd="1" destOrd="0" parTransId="{53828B1E-F39A-42DF-83F4-355D95F24540}" sibTransId="{10D84531-6F87-4989-9FDD-C3FD61E64B90}"/>
    <dgm:cxn modelId="{FE90196E-A3D5-4FC0-9404-BF7DDC8B6F3F}" type="presParOf" srcId="{9CB7CFBC-B80C-485B-8FD1-58BAADCD68C6}" destId="{1D344F6D-F4BE-42A8-997A-540BD2D87A56}" srcOrd="0" destOrd="0" presId="urn:microsoft.com/office/officeart/2005/8/layout/hList7"/>
    <dgm:cxn modelId="{0E4D4558-886F-485E-95F6-B50B27BC091E}" type="presParOf" srcId="{9CB7CFBC-B80C-485B-8FD1-58BAADCD68C6}" destId="{C73F4F74-7A76-44A5-8341-2E357EC0632E}" srcOrd="1" destOrd="0" presId="urn:microsoft.com/office/officeart/2005/8/layout/hList7"/>
    <dgm:cxn modelId="{36846B1D-E828-4FCF-B025-5ED56B041BCD}" type="presParOf" srcId="{C73F4F74-7A76-44A5-8341-2E357EC0632E}" destId="{41036DCC-46DC-481A-A4B9-CB8EF7B21FC0}" srcOrd="0" destOrd="0" presId="urn:microsoft.com/office/officeart/2005/8/layout/hList7"/>
    <dgm:cxn modelId="{4B862158-6C4B-429B-BE42-14B6A0FDA4A8}" type="presParOf" srcId="{41036DCC-46DC-481A-A4B9-CB8EF7B21FC0}" destId="{662B4CAC-518A-49B6-876A-F676C49B8015}" srcOrd="0" destOrd="0" presId="urn:microsoft.com/office/officeart/2005/8/layout/hList7"/>
    <dgm:cxn modelId="{EAE7334B-85D0-4929-87C0-1345E7638172}" type="presParOf" srcId="{41036DCC-46DC-481A-A4B9-CB8EF7B21FC0}" destId="{FCE8D36E-642B-47FA-BE8F-DD167358D7FD}" srcOrd="1" destOrd="0" presId="urn:microsoft.com/office/officeart/2005/8/layout/hList7"/>
    <dgm:cxn modelId="{BBAE9E60-A70D-4EC4-87F2-2A07118581A0}" type="presParOf" srcId="{41036DCC-46DC-481A-A4B9-CB8EF7B21FC0}" destId="{BA48A916-28FB-4130-86E5-C914D57121E1}" srcOrd="2" destOrd="0" presId="urn:microsoft.com/office/officeart/2005/8/layout/hList7"/>
    <dgm:cxn modelId="{5C213747-566E-46C1-AF4A-A8F0E7D5F5EF}" type="presParOf" srcId="{41036DCC-46DC-481A-A4B9-CB8EF7B21FC0}" destId="{958796E9-CD3E-44B9-9313-CB58D6AA0C16}" srcOrd="3" destOrd="0" presId="urn:microsoft.com/office/officeart/2005/8/layout/hList7"/>
    <dgm:cxn modelId="{E4345F69-BA99-4D45-9C7C-294E1DEB610E}" type="presParOf" srcId="{C73F4F74-7A76-44A5-8341-2E357EC0632E}" destId="{2A6DD5E0-2EC8-4154-BE55-DB3063379C30}" srcOrd="1" destOrd="0" presId="urn:microsoft.com/office/officeart/2005/8/layout/hList7"/>
    <dgm:cxn modelId="{C1BDAD38-B1AE-469B-84A9-0505055638F0}" type="presParOf" srcId="{C73F4F74-7A76-44A5-8341-2E357EC0632E}" destId="{FB0932AC-43BD-4E20-A385-4C1ED86D6D06}" srcOrd="2" destOrd="0" presId="urn:microsoft.com/office/officeart/2005/8/layout/hList7"/>
    <dgm:cxn modelId="{762F3782-803E-45BB-866F-746EACB45AF3}" type="presParOf" srcId="{FB0932AC-43BD-4E20-A385-4C1ED86D6D06}" destId="{6493F6FA-D066-40DE-A026-BE810C95CD3D}" srcOrd="0" destOrd="0" presId="urn:microsoft.com/office/officeart/2005/8/layout/hList7"/>
    <dgm:cxn modelId="{4E3D4D2A-9E2C-4F0F-A42F-70BD521525F5}" type="presParOf" srcId="{FB0932AC-43BD-4E20-A385-4C1ED86D6D06}" destId="{9ABB6C36-9816-4800-BE94-855D8B749B40}" srcOrd="1" destOrd="0" presId="urn:microsoft.com/office/officeart/2005/8/layout/hList7"/>
    <dgm:cxn modelId="{098393C8-296D-4644-999B-3B8F4C10A819}" type="presParOf" srcId="{FB0932AC-43BD-4E20-A385-4C1ED86D6D06}" destId="{56031EB3-4F6C-4E28-9574-C5E96FB9111E}" srcOrd="2" destOrd="0" presId="urn:microsoft.com/office/officeart/2005/8/layout/hList7"/>
    <dgm:cxn modelId="{5B32F913-B38A-4CA3-819A-450D75DA6682}" type="presParOf" srcId="{FB0932AC-43BD-4E20-A385-4C1ED86D6D06}" destId="{55D5B281-B563-4C6A-AB9A-5A8D01802A73}" srcOrd="3" destOrd="0" presId="urn:microsoft.com/office/officeart/2005/8/layout/hList7"/>
    <dgm:cxn modelId="{9E3BDD02-204D-46A5-A8EA-92383AA2B81D}" type="presParOf" srcId="{C73F4F74-7A76-44A5-8341-2E357EC0632E}" destId="{0F11CBEA-6C50-443F-A7C6-99F06DCAC8E1}" srcOrd="3" destOrd="0" presId="urn:microsoft.com/office/officeart/2005/8/layout/hList7"/>
    <dgm:cxn modelId="{B6E1F969-BE57-4674-9A4E-83B8A03176C7}" type="presParOf" srcId="{C73F4F74-7A76-44A5-8341-2E357EC0632E}" destId="{5DBED097-8722-4EC9-96ED-587F4F4BC3A0}" srcOrd="4" destOrd="0" presId="urn:microsoft.com/office/officeart/2005/8/layout/hList7"/>
    <dgm:cxn modelId="{2611B433-C030-4D77-A93E-DF77E8AC3E03}" type="presParOf" srcId="{5DBED097-8722-4EC9-96ED-587F4F4BC3A0}" destId="{4B2541E2-5BF3-43EC-8981-4BC3B5D6EA48}" srcOrd="0" destOrd="0" presId="urn:microsoft.com/office/officeart/2005/8/layout/hList7"/>
    <dgm:cxn modelId="{46FAEEAF-0FE6-4EFB-BE9B-093D82FD1AC8}" type="presParOf" srcId="{5DBED097-8722-4EC9-96ED-587F4F4BC3A0}" destId="{34171C7B-1060-40DA-8386-D03B50EC94FB}" srcOrd="1" destOrd="0" presId="urn:microsoft.com/office/officeart/2005/8/layout/hList7"/>
    <dgm:cxn modelId="{EC7C7394-4B5A-4191-954E-76DC4B57687C}" type="presParOf" srcId="{5DBED097-8722-4EC9-96ED-587F4F4BC3A0}" destId="{77D18165-9FE5-4647-BCD3-6615670BCEA5}" srcOrd="2" destOrd="0" presId="urn:microsoft.com/office/officeart/2005/8/layout/hList7"/>
    <dgm:cxn modelId="{24188647-5797-41BD-A803-9859681051E0}" type="presParOf" srcId="{5DBED097-8722-4EC9-96ED-587F4F4BC3A0}" destId="{E07D5566-90FF-4A5A-85B3-E983B5E38468}" srcOrd="3" destOrd="0" presId="urn:microsoft.com/office/officeart/2005/8/layout/hList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CE097B-86D6-4B9D-B279-EF01237461ED}" type="doc">
      <dgm:prSet loTypeId="urn:microsoft.com/office/officeart/2005/8/layout/cycle8" loCatId="cycle" qsTypeId="urn:microsoft.com/office/officeart/2005/8/quickstyle/simple1" qsCatId="simple" csTypeId="urn:microsoft.com/office/officeart/2005/8/colors/accent1_2" csCatId="accent1" phldr="1"/>
      <dgm:spPr/>
    </dgm:pt>
    <dgm:pt modelId="{E93B1BF3-F086-448D-B205-BC7A682F3428}">
      <dgm:prSet phldrT="[Text]"/>
      <dgm:spPr/>
      <dgm:t>
        <a:bodyPr/>
        <a:lstStyle/>
        <a:p>
          <a:r>
            <a:rPr lang="en-US" dirty="0" smtClean="0"/>
            <a:t>Administer Contract</a:t>
          </a:r>
          <a:endParaRPr lang="en-US" dirty="0"/>
        </a:p>
      </dgm:t>
    </dgm:pt>
    <dgm:pt modelId="{77B3B056-DCE3-4F74-BDDD-AF73B2BF16A6}" type="parTrans" cxnId="{1E5BCE66-6DBA-4415-B1B1-61DBF7428537}">
      <dgm:prSet/>
      <dgm:spPr/>
      <dgm:t>
        <a:bodyPr/>
        <a:lstStyle/>
        <a:p>
          <a:endParaRPr lang="en-US"/>
        </a:p>
      </dgm:t>
    </dgm:pt>
    <dgm:pt modelId="{9FBD26BA-6BF0-438C-82F8-DF9568230598}" type="sibTrans" cxnId="{1E5BCE66-6DBA-4415-B1B1-61DBF7428537}">
      <dgm:prSet/>
      <dgm:spPr/>
      <dgm:t>
        <a:bodyPr/>
        <a:lstStyle/>
        <a:p>
          <a:endParaRPr lang="en-US"/>
        </a:p>
      </dgm:t>
    </dgm:pt>
    <dgm:pt modelId="{42661561-7026-45C9-BA65-2B48C2EC171B}">
      <dgm:prSet phldrT="[Text]"/>
      <dgm:spPr/>
      <dgm:t>
        <a:bodyPr/>
        <a:lstStyle/>
        <a:p>
          <a:r>
            <a:rPr lang="en-US" dirty="0" smtClean="0"/>
            <a:t>Respond to Solicitation</a:t>
          </a:r>
          <a:endParaRPr lang="en-US" dirty="0"/>
        </a:p>
      </dgm:t>
    </dgm:pt>
    <dgm:pt modelId="{A2E55A0F-E470-4DC6-9BA2-33EA9727EF7E}" type="parTrans" cxnId="{396A1873-8D5E-46D5-99A8-66046806EC74}">
      <dgm:prSet/>
      <dgm:spPr/>
      <dgm:t>
        <a:bodyPr/>
        <a:lstStyle/>
        <a:p>
          <a:endParaRPr lang="en-US"/>
        </a:p>
      </dgm:t>
    </dgm:pt>
    <dgm:pt modelId="{70A09854-092F-4F04-961D-349FDE3C5A9D}" type="sibTrans" cxnId="{396A1873-8D5E-46D5-99A8-66046806EC74}">
      <dgm:prSet/>
      <dgm:spPr/>
      <dgm:t>
        <a:bodyPr/>
        <a:lstStyle/>
        <a:p>
          <a:endParaRPr lang="en-US"/>
        </a:p>
      </dgm:t>
    </dgm:pt>
    <dgm:pt modelId="{4FA9E669-680E-4EE0-9DCA-90DB0410D34B}">
      <dgm:prSet phldrT="[Text]"/>
      <dgm:spPr/>
      <dgm:t>
        <a:bodyPr/>
        <a:lstStyle/>
        <a:p>
          <a:r>
            <a:rPr lang="en-US" smtClean="0"/>
            <a:t>Marketing</a:t>
          </a:r>
          <a:endParaRPr lang="en-US" dirty="0"/>
        </a:p>
      </dgm:t>
    </dgm:pt>
    <dgm:pt modelId="{9FE80F35-24D5-4499-8A59-3C3CCD8C4489}" type="parTrans" cxnId="{0511407E-344C-4B20-97C9-954C2F809066}">
      <dgm:prSet/>
      <dgm:spPr/>
      <dgm:t>
        <a:bodyPr/>
        <a:lstStyle/>
        <a:p>
          <a:endParaRPr lang="en-US"/>
        </a:p>
      </dgm:t>
    </dgm:pt>
    <dgm:pt modelId="{5F82F245-9008-4599-88F5-B30B73A782EB}" type="sibTrans" cxnId="{0511407E-344C-4B20-97C9-954C2F809066}">
      <dgm:prSet/>
      <dgm:spPr/>
      <dgm:t>
        <a:bodyPr/>
        <a:lstStyle/>
        <a:p>
          <a:endParaRPr lang="en-US"/>
        </a:p>
      </dgm:t>
    </dgm:pt>
    <dgm:pt modelId="{3D2E3A4E-1731-4765-A8F8-5EF55C96AF66}" type="pres">
      <dgm:prSet presAssocID="{3ECE097B-86D6-4B9D-B279-EF01237461ED}" presName="compositeShape" presStyleCnt="0">
        <dgm:presLayoutVars>
          <dgm:chMax val="7"/>
          <dgm:dir/>
          <dgm:resizeHandles val="exact"/>
        </dgm:presLayoutVars>
      </dgm:prSet>
      <dgm:spPr/>
    </dgm:pt>
    <dgm:pt modelId="{FDC471A1-B7F9-457A-98C6-EB2C8103D989}" type="pres">
      <dgm:prSet presAssocID="{3ECE097B-86D6-4B9D-B279-EF01237461ED}" presName="wedge1" presStyleLbl="node1" presStyleIdx="0" presStyleCnt="3"/>
      <dgm:spPr/>
      <dgm:t>
        <a:bodyPr/>
        <a:lstStyle/>
        <a:p>
          <a:endParaRPr lang="en-US"/>
        </a:p>
      </dgm:t>
    </dgm:pt>
    <dgm:pt modelId="{928CE251-D105-40F6-8099-FC7BCCF69235}" type="pres">
      <dgm:prSet presAssocID="{3ECE097B-86D6-4B9D-B279-EF01237461ED}" presName="dummy1a" presStyleCnt="0"/>
      <dgm:spPr/>
    </dgm:pt>
    <dgm:pt modelId="{77D24F55-B23F-4EAC-B2C4-0E544E4A614F}" type="pres">
      <dgm:prSet presAssocID="{3ECE097B-86D6-4B9D-B279-EF01237461ED}" presName="dummy1b" presStyleCnt="0"/>
      <dgm:spPr/>
    </dgm:pt>
    <dgm:pt modelId="{4BBF1ED4-B17F-4B10-8EE6-5AF4B5A528B9}" type="pres">
      <dgm:prSet presAssocID="{3ECE097B-86D6-4B9D-B279-EF01237461ED}" presName="wedge1Tx" presStyleLbl="node1" presStyleIdx="0" presStyleCnt="3">
        <dgm:presLayoutVars>
          <dgm:chMax val="0"/>
          <dgm:chPref val="0"/>
          <dgm:bulletEnabled val="1"/>
        </dgm:presLayoutVars>
      </dgm:prSet>
      <dgm:spPr/>
      <dgm:t>
        <a:bodyPr/>
        <a:lstStyle/>
        <a:p>
          <a:endParaRPr lang="en-US"/>
        </a:p>
      </dgm:t>
    </dgm:pt>
    <dgm:pt modelId="{4060953C-83A8-4ADC-8DA0-51EEDB496AD3}" type="pres">
      <dgm:prSet presAssocID="{3ECE097B-86D6-4B9D-B279-EF01237461ED}" presName="wedge2" presStyleLbl="node1" presStyleIdx="1" presStyleCnt="3"/>
      <dgm:spPr/>
      <dgm:t>
        <a:bodyPr/>
        <a:lstStyle/>
        <a:p>
          <a:endParaRPr lang="en-US"/>
        </a:p>
      </dgm:t>
    </dgm:pt>
    <dgm:pt modelId="{C0FE6BB5-EC9B-4567-8D3F-2A635A57CD6E}" type="pres">
      <dgm:prSet presAssocID="{3ECE097B-86D6-4B9D-B279-EF01237461ED}" presName="dummy2a" presStyleCnt="0"/>
      <dgm:spPr/>
    </dgm:pt>
    <dgm:pt modelId="{6BC8C24E-0DC7-48D7-ABE4-2C7A2399C425}" type="pres">
      <dgm:prSet presAssocID="{3ECE097B-86D6-4B9D-B279-EF01237461ED}" presName="dummy2b" presStyleCnt="0"/>
      <dgm:spPr/>
    </dgm:pt>
    <dgm:pt modelId="{89F672C5-5AAB-4A49-9E35-A9E080143E37}" type="pres">
      <dgm:prSet presAssocID="{3ECE097B-86D6-4B9D-B279-EF01237461ED}" presName="wedge2Tx" presStyleLbl="node1" presStyleIdx="1" presStyleCnt="3">
        <dgm:presLayoutVars>
          <dgm:chMax val="0"/>
          <dgm:chPref val="0"/>
          <dgm:bulletEnabled val="1"/>
        </dgm:presLayoutVars>
      </dgm:prSet>
      <dgm:spPr/>
      <dgm:t>
        <a:bodyPr/>
        <a:lstStyle/>
        <a:p>
          <a:endParaRPr lang="en-US"/>
        </a:p>
      </dgm:t>
    </dgm:pt>
    <dgm:pt modelId="{074CFEE6-B9E5-4994-8EC7-6CE96F62981D}" type="pres">
      <dgm:prSet presAssocID="{3ECE097B-86D6-4B9D-B279-EF01237461ED}" presName="wedge3" presStyleLbl="node1" presStyleIdx="2" presStyleCnt="3"/>
      <dgm:spPr/>
      <dgm:t>
        <a:bodyPr/>
        <a:lstStyle/>
        <a:p>
          <a:endParaRPr lang="en-US"/>
        </a:p>
      </dgm:t>
    </dgm:pt>
    <dgm:pt modelId="{51A04D5E-109D-42D7-B6A8-F26906EEC8D2}" type="pres">
      <dgm:prSet presAssocID="{3ECE097B-86D6-4B9D-B279-EF01237461ED}" presName="dummy3a" presStyleCnt="0"/>
      <dgm:spPr/>
    </dgm:pt>
    <dgm:pt modelId="{3616C625-8DC2-466D-B866-5000D6541C0A}" type="pres">
      <dgm:prSet presAssocID="{3ECE097B-86D6-4B9D-B279-EF01237461ED}" presName="dummy3b" presStyleCnt="0"/>
      <dgm:spPr/>
    </dgm:pt>
    <dgm:pt modelId="{D26E2C00-1902-465F-BD8A-A21ACC2E3D58}" type="pres">
      <dgm:prSet presAssocID="{3ECE097B-86D6-4B9D-B279-EF01237461ED}" presName="wedge3Tx" presStyleLbl="node1" presStyleIdx="2" presStyleCnt="3">
        <dgm:presLayoutVars>
          <dgm:chMax val="0"/>
          <dgm:chPref val="0"/>
          <dgm:bulletEnabled val="1"/>
        </dgm:presLayoutVars>
      </dgm:prSet>
      <dgm:spPr/>
      <dgm:t>
        <a:bodyPr/>
        <a:lstStyle/>
        <a:p>
          <a:endParaRPr lang="en-US"/>
        </a:p>
      </dgm:t>
    </dgm:pt>
    <dgm:pt modelId="{4B605B20-36CD-4303-976B-B43F16B0C9E2}" type="pres">
      <dgm:prSet presAssocID="{9FBD26BA-6BF0-438C-82F8-DF9568230598}" presName="arrowWedge1" presStyleLbl="fgSibTrans2D1" presStyleIdx="0" presStyleCnt="3"/>
      <dgm:spPr/>
    </dgm:pt>
    <dgm:pt modelId="{5CEF76DF-1BAF-40AD-A5AD-AB737408AAFA}" type="pres">
      <dgm:prSet presAssocID="{5F82F245-9008-4599-88F5-B30B73A782EB}" presName="arrowWedge2" presStyleLbl="fgSibTrans2D1" presStyleIdx="1" presStyleCnt="3"/>
      <dgm:spPr/>
    </dgm:pt>
    <dgm:pt modelId="{BDF4CB71-6ABF-432E-897C-0CFE19021E11}" type="pres">
      <dgm:prSet presAssocID="{70A09854-092F-4F04-961D-349FDE3C5A9D}" presName="arrowWedge3" presStyleLbl="fgSibTrans2D1" presStyleIdx="2" presStyleCnt="3"/>
      <dgm:spPr/>
    </dgm:pt>
  </dgm:ptLst>
  <dgm:cxnLst>
    <dgm:cxn modelId="{0511407E-344C-4B20-97C9-954C2F809066}" srcId="{3ECE097B-86D6-4B9D-B279-EF01237461ED}" destId="{4FA9E669-680E-4EE0-9DCA-90DB0410D34B}" srcOrd="1" destOrd="0" parTransId="{9FE80F35-24D5-4499-8A59-3C3CCD8C4489}" sibTransId="{5F82F245-9008-4599-88F5-B30B73A782EB}"/>
    <dgm:cxn modelId="{109E2849-E50C-4780-8F62-2801FC79BB99}" type="presOf" srcId="{42661561-7026-45C9-BA65-2B48C2EC171B}" destId="{074CFEE6-B9E5-4994-8EC7-6CE96F62981D}" srcOrd="0" destOrd="0" presId="urn:microsoft.com/office/officeart/2005/8/layout/cycle8"/>
    <dgm:cxn modelId="{A65B17F0-6196-4066-851C-B54B6BF85410}" type="presOf" srcId="{E93B1BF3-F086-448D-B205-BC7A682F3428}" destId="{4BBF1ED4-B17F-4B10-8EE6-5AF4B5A528B9}" srcOrd="1" destOrd="0" presId="urn:microsoft.com/office/officeart/2005/8/layout/cycle8"/>
    <dgm:cxn modelId="{C92EDD73-F750-4CEB-8EDC-CDFB2A60D61A}" type="presOf" srcId="{E93B1BF3-F086-448D-B205-BC7A682F3428}" destId="{FDC471A1-B7F9-457A-98C6-EB2C8103D989}" srcOrd="0" destOrd="0" presId="urn:microsoft.com/office/officeart/2005/8/layout/cycle8"/>
    <dgm:cxn modelId="{1E5BCE66-6DBA-4415-B1B1-61DBF7428537}" srcId="{3ECE097B-86D6-4B9D-B279-EF01237461ED}" destId="{E93B1BF3-F086-448D-B205-BC7A682F3428}" srcOrd="0" destOrd="0" parTransId="{77B3B056-DCE3-4F74-BDDD-AF73B2BF16A6}" sibTransId="{9FBD26BA-6BF0-438C-82F8-DF9568230598}"/>
    <dgm:cxn modelId="{51C42D49-150F-4FA7-92CD-ACEAB0DA196D}" type="presOf" srcId="{4FA9E669-680E-4EE0-9DCA-90DB0410D34B}" destId="{89F672C5-5AAB-4A49-9E35-A9E080143E37}" srcOrd="1" destOrd="0" presId="urn:microsoft.com/office/officeart/2005/8/layout/cycle8"/>
    <dgm:cxn modelId="{396A1873-8D5E-46D5-99A8-66046806EC74}" srcId="{3ECE097B-86D6-4B9D-B279-EF01237461ED}" destId="{42661561-7026-45C9-BA65-2B48C2EC171B}" srcOrd="2" destOrd="0" parTransId="{A2E55A0F-E470-4DC6-9BA2-33EA9727EF7E}" sibTransId="{70A09854-092F-4F04-961D-349FDE3C5A9D}"/>
    <dgm:cxn modelId="{6EC03F26-D74C-45A1-9371-86C6D79931E7}" type="presOf" srcId="{3ECE097B-86D6-4B9D-B279-EF01237461ED}" destId="{3D2E3A4E-1731-4765-A8F8-5EF55C96AF66}" srcOrd="0" destOrd="0" presId="urn:microsoft.com/office/officeart/2005/8/layout/cycle8"/>
    <dgm:cxn modelId="{98C5242C-CF3A-45C1-AD6D-AE7F166AB7EE}" type="presOf" srcId="{4FA9E669-680E-4EE0-9DCA-90DB0410D34B}" destId="{4060953C-83A8-4ADC-8DA0-51EEDB496AD3}" srcOrd="0" destOrd="0" presId="urn:microsoft.com/office/officeart/2005/8/layout/cycle8"/>
    <dgm:cxn modelId="{B3376B4D-F004-48DF-9ADF-81E204C4F189}" type="presOf" srcId="{42661561-7026-45C9-BA65-2B48C2EC171B}" destId="{D26E2C00-1902-465F-BD8A-A21ACC2E3D58}" srcOrd="1" destOrd="0" presId="urn:microsoft.com/office/officeart/2005/8/layout/cycle8"/>
    <dgm:cxn modelId="{9CDB094D-229A-4A79-953F-4A7843508EAA}" type="presParOf" srcId="{3D2E3A4E-1731-4765-A8F8-5EF55C96AF66}" destId="{FDC471A1-B7F9-457A-98C6-EB2C8103D989}" srcOrd="0" destOrd="0" presId="urn:microsoft.com/office/officeart/2005/8/layout/cycle8"/>
    <dgm:cxn modelId="{484771AC-245E-4626-85C2-41220CA781FE}" type="presParOf" srcId="{3D2E3A4E-1731-4765-A8F8-5EF55C96AF66}" destId="{928CE251-D105-40F6-8099-FC7BCCF69235}" srcOrd="1" destOrd="0" presId="urn:microsoft.com/office/officeart/2005/8/layout/cycle8"/>
    <dgm:cxn modelId="{75C5B441-7C68-4452-9BA4-24547018A1AC}" type="presParOf" srcId="{3D2E3A4E-1731-4765-A8F8-5EF55C96AF66}" destId="{77D24F55-B23F-4EAC-B2C4-0E544E4A614F}" srcOrd="2" destOrd="0" presId="urn:microsoft.com/office/officeart/2005/8/layout/cycle8"/>
    <dgm:cxn modelId="{E6C4D18A-67DD-4C96-A2B6-06CFC4A9310E}" type="presParOf" srcId="{3D2E3A4E-1731-4765-A8F8-5EF55C96AF66}" destId="{4BBF1ED4-B17F-4B10-8EE6-5AF4B5A528B9}" srcOrd="3" destOrd="0" presId="urn:microsoft.com/office/officeart/2005/8/layout/cycle8"/>
    <dgm:cxn modelId="{140F6D61-513C-4229-A362-394401165BA1}" type="presParOf" srcId="{3D2E3A4E-1731-4765-A8F8-5EF55C96AF66}" destId="{4060953C-83A8-4ADC-8DA0-51EEDB496AD3}" srcOrd="4" destOrd="0" presId="urn:microsoft.com/office/officeart/2005/8/layout/cycle8"/>
    <dgm:cxn modelId="{A5FD82AA-4FCF-4A61-B7B6-B42B406B6975}" type="presParOf" srcId="{3D2E3A4E-1731-4765-A8F8-5EF55C96AF66}" destId="{C0FE6BB5-EC9B-4567-8D3F-2A635A57CD6E}" srcOrd="5" destOrd="0" presId="urn:microsoft.com/office/officeart/2005/8/layout/cycle8"/>
    <dgm:cxn modelId="{945D34C2-67D9-4EBE-BF75-4EE6FB0C7C43}" type="presParOf" srcId="{3D2E3A4E-1731-4765-A8F8-5EF55C96AF66}" destId="{6BC8C24E-0DC7-48D7-ABE4-2C7A2399C425}" srcOrd="6" destOrd="0" presId="urn:microsoft.com/office/officeart/2005/8/layout/cycle8"/>
    <dgm:cxn modelId="{9F91D163-959F-4367-A957-FE3E085D48B4}" type="presParOf" srcId="{3D2E3A4E-1731-4765-A8F8-5EF55C96AF66}" destId="{89F672C5-5AAB-4A49-9E35-A9E080143E37}" srcOrd="7" destOrd="0" presId="urn:microsoft.com/office/officeart/2005/8/layout/cycle8"/>
    <dgm:cxn modelId="{40E4E8E3-DF13-4E82-BC29-9E9BB5357D86}" type="presParOf" srcId="{3D2E3A4E-1731-4765-A8F8-5EF55C96AF66}" destId="{074CFEE6-B9E5-4994-8EC7-6CE96F62981D}" srcOrd="8" destOrd="0" presId="urn:microsoft.com/office/officeart/2005/8/layout/cycle8"/>
    <dgm:cxn modelId="{B00CD137-CCCE-4D4B-BADC-CA31B3ED814A}" type="presParOf" srcId="{3D2E3A4E-1731-4765-A8F8-5EF55C96AF66}" destId="{51A04D5E-109D-42D7-B6A8-F26906EEC8D2}" srcOrd="9" destOrd="0" presId="urn:microsoft.com/office/officeart/2005/8/layout/cycle8"/>
    <dgm:cxn modelId="{EAE3BFC3-D962-464F-87B5-12BEC536A343}" type="presParOf" srcId="{3D2E3A4E-1731-4765-A8F8-5EF55C96AF66}" destId="{3616C625-8DC2-466D-B866-5000D6541C0A}" srcOrd="10" destOrd="0" presId="urn:microsoft.com/office/officeart/2005/8/layout/cycle8"/>
    <dgm:cxn modelId="{0A2611FF-CB3A-4227-8231-D0C7C4A3A9F7}" type="presParOf" srcId="{3D2E3A4E-1731-4765-A8F8-5EF55C96AF66}" destId="{D26E2C00-1902-465F-BD8A-A21ACC2E3D58}" srcOrd="11" destOrd="0" presId="urn:microsoft.com/office/officeart/2005/8/layout/cycle8"/>
    <dgm:cxn modelId="{737BB89D-AE43-44D8-B8F2-366EE2BADBB8}" type="presParOf" srcId="{3D2E3A4E-1731-4765-A8F8-5EF55C96AF66}" destId="{4B605B20-36CD-4303-976B-B43F16B0C9E2}" srcOrd="12" destOrd="0" presId="urn:microsoft.com/office/officeart/2005/8/layout/cycle8"/>
    <dgm:cxn modelId="{A71E6990-26F3-4896-A439-FEDBA1832E0A}" type="presParOf" srcId="{3D2E3A4E-1731-4765-A8F8-5EF55C96AF66}" destId="{5CEF76DF-1BAF-40AD-A5AD-AB737408AAFA}" srcOrd="13" destOrd="0" presId="urn:microsoft.com/office/officeart/2005/8/layout/cycle8"/>
    <dgm:cxn modelId="{E15AE9CF-4CAF-4196-9967-A483D1742091}" type="presParOf" srcId="{3D2E3A4E-1731-4765-A8F8-5EF55C96AF66}" destId="{BDF4CB71-6ABF-432E-897C-0CFE19021E11}" srcOrd="14"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F81279-CCB2-4734-BC57-64541B0AB23E}"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559D67B8-48D2-4FF1-82B6-D82B0D144BDE}">
      <dgm:prSet phldrT="[Text]"/>
      <dgm:spPr/>
      <dgm:t>
        <a:bodyPr/>
        <a:lstStyle/>
        <a:p>
          <a:r>
            <a:rPr lang="en-US" dirty="0" smtClean="0"/>
            <a:t>Ordering Activity</a:t>
          </a:r>
          <a:endParaRPr lang="en-US" dirty="0"/>
        </a:p>
      </dgm:t>
    </dgm:pt>
    <dgm:pt modelId="{FDC32243-9786-462C-8607-6B830755ADDD}" type="parTrans" cxnId="{17F0F338-938C-48F7-AB5B-A8D19F0CE692}">
      <dgm:prSet/>
      <dgm:spPr/>
      <dgm:t>
        <a:bodyPr/>
        <a:lstStyle/>
        <a:p>
          <a:endParaRPr lang="en-US"/>
        </a:p>
      </dgm:t>
    </dgm:pt>
    <dgm:pt modelId="{A0A0903E-2379-4A50-AD3E-5CEDDCA73D18}" type="sibTrans" cxnId="{17F0F338-938C-48F7-AB5B-A8D19F0CE692}">
      <dgm:prSet/>
      <dgm:spPr/>
      <dgm:t>
        <a:bodyPr/>
        <a:lstStyle/>
        <a:p>
          <a:endParaRPr lang="en-US"/>
        </a:p>
      </dgm:t>
    </dgm:pt>
    <dgm:pt modelId="{C13ABC1C-C726-4E25-B499-D80ADF1E54E4}">
      <dgm:prSet phldrT="[Text]"/>
      <dgm:spPr/>
      <dgm:t>
        <a:bodyPr/>
        <a:lstStyle/>
        <a:p>
          <a:r>
            <a:rPr lang="en-US" dirty="0" smtClean="0"/>
            <a:t>On Time</a:t>
          </a:r>
          <a:endParaRPr lang="en-US" dirty="0"/>
        </a:p>
      </dgm:t>
    </dgm:pt>
    <dgm:pt modelId="{B92EF73C-1EC7-43BD-A1BC-B3FEB1E36B5B}" type="parTrans" cxnId="{FEB5980C-70F3-4462-A294-FCFCE3F58D90}">
      <dgm:prSet/>
      <dgm:spPr/>
      <dgm:t>
        <a:bodyPr/>
        <a:lstStyle/>
        <a:p>
          <a:endParaRPr lang="en-US"/>
        </a:p>
      </dgm:t>
    </dgm:pt>
    <dgm:pt modelId="{8902232B-DA83-4FDB-BEBF-98A5D6345E29}" type="sibTrans" cxnId="{FEB5980C-70F3-4462-A294-FCFCE3F58D90}">
      <dgm:prSet/>
      <dgm:spPr/>
      <dgm:t>
        <a:bodyPr/>
        <a:lstStyle/>
        <a:p>
          <a:endParaRPr lang="en-US"/>
        </a:p>
      </dgm:t>
    </dgm:pt>
    <dgm:pt modelId="{B49AE82E-0F73-449A-AF8F-3AD08923B91D}">
      <dgm:prSet phldrT="[Text]"/>
      <dgm:spPr/>
      <dgm:t>
        <a:bodyPr/>
        <a:lstStyle/>
        <a:p>
          <a:r>
            <a:rPr lang="en-US" dirty="0" smtClean="0"/>
            <a:t>On Budget</a:t>
          </a:r>
          <a:endParaRPr lang="en-US" dirty="0"/>
        </a:p>
      </dgm:t>
    </dgm:pt>
    <dgm:pt modelId="{6FF895B4-17DA-48B5-89D8-FB24A9D68948}" type="parTrans" cxnId="{8BA1B38E-11D6-497D-ABAB-0FBA92DC3A36}">
      <dgm:prSet/>
      <dgm:spPr/>
      <dgm:t>
        <a:bodyPr/>
        <a:lstStyle/>
        <a:p>
          <a:endParaRPr lang="en-US"/>
        </a:p>
      </dgm:t>
    </dgm:pt>
    <dgm:pt modelId="{E33F46DB-0AD5-4C12-959A-D02CFF3C04C0}" type="sibTrans" cxnId="{8BA1B38E-11D6-497D-ABAB-0FBA92DC3A36}">
      <dgm:prSet/>
      <dgm:spPr/>
      <dgm:t>
        <a:bodyPr/>
        <a:lstStyle/>
        <a:p>
          <a:endParaRPr lang="en-US"/>
        </a:p>
      </dgm:t>
    </dgm:pt>
    <dgm:pt modelId="{F5ACDC7E-84D4-4B49-9716-0B148EE6E3BD}">
      <dgm:prSet phldrT="[Text]"/>
      <dgm:spPr/>
      <dgm:t>
        <a:bodyPr/>
        <a:lstStyle/>
        <a:p>
          <a:r>
            <a:rPr lang="en-US" dirty="0" smtClean="0"/>
            <a:t>Contractor</a:t>
          </a:r>
          <a:endParaRPr lang="en-US" dirty="0"/>
        </a:p>
      </dgm:t>
    </dgm:pt>
    <dgm:pt modelId="{D84B62BC-CB07-483C-9292-AF27C6B0C2AE}" type="parTrans" cxnId="{49F55B81-A5A3-44B4-9C0C-3A763A31A0A4}">
      <dgm:prSet/>
      <dgm:spPr/>
      <dgm:t>
        <a:bodyPr/>
        <a:lstStyle/>
        <a:p>
          <a:endParaRPr lang="en-US"/>
        </a:p>
      </dgm:t>
    </dgm:pt>
    <dgm:pt modelId="{41E4015D-1F76-4C9D-86DA-560A0A2182B8}" type="sibTrans" cxnId="{49F55B81-A5A3-44B4-9C0C-3A763A31A0A4}">
      <dgm:prSet/>
      <dgm:spPr/>
      <dgm:t>
        <a:bodyPr/>
        <a:lstStyle/>
        <a:p>
          <a:endParaRPr lang="en-US"/>
        </a:p>
      </dgm:t>
    </dgm:pt>
    <dgm:pt modelId="{1BA0C541-5BA2-4ED6-A9EA-A16AB0DDDF5D}">
      <dgm:prSet phldrT="[Text]"/>
      <dgm:spPr/>
      <dgm:t>
        <a:bodyPr/>
        <a:lstStyle/>
        <a:p>
          <a:r>
            <a:rPr lang="en-US" dirty="0" smtClean="0"/>
            <a:t>Sales</a:t>
          </a:r>
          <a:endParaRPr lang="en-US" dirty="0"/>
        </a:p>
      </dgm:t>
    </dgm:pt>
    <dgm:pt modelId="{2CBD5EEF-1006-4A6F-A7A3-F5CA7CC58F46}" type="parTrans" cxnId="{D7F43F0A-0525-4B71-9BA8-59E64033D6E3}">
      <dgm:prSet/>
      <dgm:spPr/>
      <dgm:t>
        <a:bodyPr/>
        <a:lstStyle/>
        <a:p>
          <a:endParaRPr lang="en-US"/>
        </a:p>
      </dgm:t>
    </dgm:pt>
    <dgm:pt modelId="{6CA99EAA-8639-4F82-B08B-0C2BE5128118}" type="sibTrans" cxnId="{D7F43F0A-0525-4B71-9BA8-59E64033D6E3}">
      <dgm:prSet/>
      <dgm:spPr/>
      <dgm:t>
        <a:bodyPr/>
        <a:lstStyle/>
        <a:p>
          <a:endParaRPr lang="en-US"/>
        </a:p>
      </dgm:t>
    </dgm:pt>
    <dgm:pt modelId="{DB1B96DD-FDA1-411B-B6A7-D3CF2AE9466F}">
      <dgm:prSet phldrT="[Text]"/>
      <dgm:spPr/>
      <dgm:t>
        <a:bodyPr/>
        <a:lstStyle/>
        <a:p>
          <a:r>
            <a:rPr lang="en-US" dirty="0" smtClean="0"/>
            <a:t>Develop Business</a:t>
          </a:r>
          <a:endParaRPr lang="en-US" dirty="0"/>
        </a:p>
      </dgm:t>
    </dgm:pt>
    <dgm:pt modelId="{2E8CF399-92D1-42B0-9BC2-8FBE4C4F9515}" type="parTrans" cxnId="{90B14014-F2FB-4ED6-96B4-4762AEE91031}">
      <dgm:prSet/>
      <dgm:spPr/>
      <dgm:t>
        <a:bodyPr/>
        <a:lstStyle/>
        <a:p>
          <a:endParaRPr lang="en-US"/>
        </a:p>
      </dgm:t>
    </dgm:pt>
    <dgm:pt modelId="{B7F86629-7151-48B7-89F0-407231292C8E}" type="sibTrans" cxnId="{90B14014-F2FB-4ED6-96B4-4762AEE91031}">
      <dgm:prSet/>
      <dgm:spPr/>
      <dgm:t>
        <a:bodyPr/>
        <a:lstStyle/>
        <a:p>
          <a:endParaRPr lang="en-US"/>
        </a:p>
      </dgm:t>
    </dgm:pt>
    <dgm:pt modelId="{067FE251-9151-4D93-A933-A41F1D8C9671}">
      <dgm:prSet phldrT="[Text]"/>
      <dgm:spPr/>
      <dgm:t>
        <a:bodyPr/>
        <a:lstStyle/>
        <a:p>
          <a:r>
            <a:rPr lang="en-US" dirty="0" smtClean="0"/>
            <a:t>GSA</a:t>
          </a:r>
          <a:endParaRPr lang="en-US" dirty="0"/>
        </a:p>
      </dgm:t>
    </dgm:pt>
    <dgm:pt modelId="{18032C35-D7BF-42AB-872E-5E0C937E3B20}" type="parTrans" cxnId="{8D7057F7-EAD6-4F28-97C0-6BC10EB699DF}">
      <dgm:prSet/>
      <dgm:spPr/>
      <dgm:t>
        <a:bodyPr/>
        <a:lstStyle/>
        <a:p>
          <a:endParaRPr lang="en-US"/>
        </a:p>
      </dgm:t>
    </dgm:pt>
    <dgm:pt modelId="{123DC7C9-3E11-4FA8-ABF5-1EF75DF8BE55}" type="sibTrans" cxnId="{8D7057F7-EAD6-4F28-97C0-6BC10EB699DF}">
      <dgm:prSet/>
      <dgm:spPr/>
      <dgm:t>
        <a:bodyPr/>
        <a:lstStyle/>
        <a:p>
          <a:endParaRPr lang="en-US"/>
        </a:p>
      </dgm:t>
    </dgm:pt>
    <dgm:pt modelId="{9F29C6D2-80D1-4317-AD7D-121EA2ECAC34}">
      <dgm:prSet phldrT="[Text]"/>
      <dgm:spPr/>
      <dgm:t>
        <a:bodyPr/>
        <a:lstStyle/>
        <a:p>
          <a:r>
            <a:rPr lang="en-US" dirty="0" smtClean="0"/>
            <a:t>Right Item</a:t>
          </a:r>
          <a:endParaRPr lang="en-US" dirty="0"/>
        </a:p>
      </dgm:t>
    </dgm:pt>
    <dgm:pt modelId="{B0BBFFA8-F5BF-4F5E-95AA-CAFAF1BC8F32}" type="parTrans" cxnId="{C835B7A5-B5E5-4019-8469-31EB07449E9C}">
      <dgm:prSet/>
      <dgm:spPr/>
      <dgm:t>
        <a:bodyPr/>
        <a:lstStyle/>
        <a:p>
          <a:endParaRPr lang="en-US"/>
        </a:p>
      </dgm:t>
    </dgm:pt>
    <dgm:pt modelId="{C7F2151B-A7C7-4F06-A31F-4F2B2F97D7BE}" type="sibTrans" cxnId="{C835B7A5-B5E5-4019-8469-31EB07449E9C}">
      <dgm:prSet/>
      <dgm:spPr/>
      <dgm:t>
        <a:bodyPr/>
        <a:lstStyle/>
        <a:p>
          <a:endParaRPr lang="en-US"/>
        </a:p>
      </dgm:t>
    </dgm:pt>
    <dgm:pt modelId="{1993880A-2D7A-42BB-93D8-608CB5209AF8}">
      <dgm:prSet phldrT="[Text]"/>
      <dgm:spPr/>
      <dgm:t>
        <a:bodyPr/>
        <a:lstStyle/>
        <a:p>
          <a:r>
            <a:rPr lang="en-US" dirty="0" smtClean="0"/>
            <a:t>Right Delivery</a:t>
          </a:r>
          <a:endParaRPr lang="en-US" dirty="0"/>
        </a:p>
      </dgm:t>
    </dgm:pt>
    <dgm:pt modelId="{A04B1A17-EF74-47E8-BA67-EB953E62CB8E}" type="parTrans" cxnId="{FF6C632F-63EE-40F3-8845-EB4631F6620F}">
      <dgm:prSet/>
      <dgm:spPr/>
      <dgm:t>
        <a:bodyPr/>
        <a:lstStyle/>
        <a:p>
          <a:endParaRPr lang="en-US"/>
        </a:p>
      </dgm:t>
    </dgm:pt>
    <dgm:pt modelId="{144F517B-3A99-4B47-AE3C-8647B33A0CBC}" type="sibTrans" cxnId="{FF6C632F-63EE-40F3-8845-EB4631F6620F}">
      <dgm:prSet/>
      <dgm:spPr/>
      <dgm:t>
        <a:bodyPr/>
        <a:lstStyle/>
        <a:p>
          <a:endParaRPr lang="en-US"/>
        </a:p>
      </dgm:t>
    </dgm:pt>
    <dgm:pt modelId="{A2C4CCE1-1E08-40A3-988D-74FCDBC5E1CB}">
      <dgm:prSet phldrT="[Text]"/>
      <dgm:spPr/>
      <dgm:t>
        <a:bodyPr/>
        <a:lstStyle/>
        <a:p>
          <a:r>
            <a:rPr lang="en-US" dirty="0" smtClean="0"/>
            <a:t>Right Price</a:t>
          </a:r>
          <a:endParaRPr lang="en-US" dirty="0"/>
        </a:p>
      </dgm:t>
    </dgm:pt>
    <dgm:pt modelId="{C78BA5FF-C411-4EFF-B711-C1DE78E5E90E}" type="parTrans" cxnId="{0B6B8144-ACEB-4914-B6C8-F79357952F6D}">
      <dgm:prSet/>
      <dgm:spPr/>
      <dgm:t>
        <a:bodyPr/>
        <a:lstStyle/>
        <a:p>
          <a:endParaRPr lang="en-US"/>
        </a:p>
      </dgm:t>
    </dgm:pt>
    <dgm:pt modelId="{2A82CD9C-790B-49A9-A540-6C6EE1CFD977}" type="sibTrans" cxnId="{0B6B8144-ACEB-4914-B6C8-F79357952F6D}">
      <dgm:prSet/>
      <dgm:spPr/>
      <dgm:t>
        <a:bodyPr/>
        <a:lstStyle/>
        <a:p>
          <a:endParaRPr lang="en-US"/>
        </a:p>
      </dgm:t>
    </dgm:pt>
    <dgm:pt modelId="{1D753FC4-1BEB-4986-B560-22AAD1AEA5D0}">
      <dgm:prSet phldrT="[Text]"/>
      <dgm:spPr/>
      <dgm:t>
        <a:bodyPr/>
        <a:lstStyle/>
        <a:p>
          <a:r>
            <a:rPr lang="en-US" dirty="0" smtClean="0"/>
            <a:t>Terms &amp; Conditions</a:t>
          </a:r>
          <a:endParaRPr lang="en-US" dirty="0"/>
        </a:p>
      </dgm:t>
    </dgm:pt>
    <dgm:pt modelId="{09A70658-62A9-4F22-9264-AAB03E51749C}" type="parTrans" cxnId="{8AD51E46-C3ED-44E3-9C6B-35DFE596C981}">
      <dgm:prSet/>
      <dgm:spPr/>
      <dgm:t>
        <a:bodyPr/>
        <a:lstStyle/>
        <a:p>
          <a:endParaRPr lang="en-US"/>
        </a:p>
      </dgm:t>
    </dgm:pt>
    <dgm:pt modelId="{0813CFB2-69C3-4BB1-A6EE-7998BE8AD645}" type="sibTrans" cxnId="{8AD51E46-C3ED-44E3-9C6B-35DFE596C981}">
      <dgm:prSet/>
      <dgm:spPr/>
      <dgm:t>
        <a:bodyPr/>
        <a:lstStyle/>
        <a:p>
          <a:endParaRPr lang="en-US"/>
        </a:p>
      </dgm:t>
    </dgm:pt>
    <dgm:pt modelId="{4E025FE8-2680-41DB-AA25-BC4D14ACA280}" type="pres">
      <dgm:prSet presAssocID="{C0F81279-CCB2-4734-BC57-64541B0AB23E}" presName="Name0" presStyleCnt="0">
        <dgm:presLayoutVars>
          <dgm:dir/>
          <dgm:animLvl val="lvl"/>
          <dgm:resizeHandles val="exact"/>
        </dgm:presLayoutVars>
      </dgm:prSet>
      <dgm:spPr/>
      <dgm:t>
        <a:bodyPr/>
        <a:lstStyle/>
        <a:p>
          <a:endParaRPr lang="en-US"/>
        </a:p>
      </dgm:t>
    </dgm:pt>
    <dgm:pt modelId="{52000EA8-4A32-4713-AA4B-93FC595C45AD}" type="pres">
      <dgm:prSet presAssocID="{C0F81279-CCB2-4734-BC57-64541B0AB23E}" presName="tSp" presStyleCnt="0"/>
      <dgm:spPr/>
    </dgm:pt>
    <dgm:pt modelId="{2A4799ED-3A71-46CC-BCD7-5BDC793D51BB}" type="pres">
      <dgm:prSet presAssocID="{C0F81279-CCB2-4734-BC57-64541B0AB23E}" presName="bSp" presStyleCnt="0"/>
      <dgm:spPr/>
    </dgm:pt>
    <dgm:pt modelId="{B4CC93F5-DF99-4B66-AA2A-324854294530}" type="pres">
      <dgm:prSet presAssocID="{C0F81279-CCB2-4734-BC57-64541B0AB23E}" presName="process" presStyleCnt="0"/>
      <dgm:spPr/>
    </dgm:pt>
    <dgm:pt modelId="{673284D0-881C-4FBE-85A7-EA09ED6746BB}" type="pres">
      <dgm:prSet presAssocID="{559D67B8-48D2-4FF1-82B6-D82B0D144BDE}" presName="composite1" presStyleCnt="0"/>
      <dgm:spPr/>
    </dgm:pt>
    <dgm:pt modelId="{02AE8AF4-B4C7-4627-9688-6CDF3744D2C6}" type="pres">
      <dgm:prSet presAssocID="{559D67B8-48D2-4FF1-82B6-D82B0D144BDE}" presName="dummyNode1" presStyleLbl="node1" presStyleIdx="0" presStyleCnt="3"/>
      <dgm:spPr/>
    </dgm:pt>
    <dgm:pt modelId="{50E37C46-7ADB-4B9E-B14C-D628C203781C}" type="pres">
      <dgm:prSet presAssocID="{559D67B8-48D2-4FF1-82B6-D82B0D144BDE}" presName="childNode1" presStyleLbl="bgAcc1" presStyleIdx="0" presStyleCnt="3">
        <dgm:presLayoutVars>
          <dgm:bulletEnabled val="1"/>
        </dgm:presLayoutVars>
      </dgm:prSet>
      <dgm:spPr/>
      <dgm:t>
        <a:bodyPr/>
        <a:lstStyle/>
        <a:p>
          <a:endParaRPr lang="en-US"/>
        </a:p>
      </dgm:t>
    </dgm:pt>
    <dgm:pt modelId="{5D371728-B202-4A67-8B56-9F99F8562EA8}" type="pres">
      <dgm:prSet presAssocID="{559D67B8-48D2-4FF1-82B6-D82B0D144BDE}" presName="childNode1tx" presStyleLbl="bgAcc1" presStyleIdx="0" presStyleCnt="3">
        <dgm:presLayoutVars>
          <dgm:bulletEnabled val="1"/>
        </dgm:presLayoutVars>
      </dgm:prSet>
      <dgm:spPr/>
      <dgm:t>
        <a:bodyPr/>
        <a:lstStyle/>
        <a:p>
          <a:endParaRPr lang="en-US"/>
        </a:p>
      </dgm:t>
    </dgm:pt>
    <dgm:pt modelId="{DDE2C1DD-8212-49BB-AD8B-1853D7C52A73}" type="pres">
      <dgm:prSet presAssocID="{559D67B8-48D2-4FF1-82B6-D82B0D144BDE}" presName="parentNode1" presStyleLbl="node1" presStyleIdx="0" presStyleCnt="3">
        <dgm:presLayoutVars>
          <dgm:chMax val="1"/>
          <dgm:bulletEnabled val="1"/>
        </dgm:presLayoutVars>
      </dgm:prSet>
      <dgm:spPr/>
      <dgm:t>
        <a:bodyPr/>
        <a:lstStyle/>
        <a:p>
          <a:endParaRPr lang="en-US"/>
        </a:p>
      </dgm:t>
    </dgm:pt>
    <dgm:pt modelId="{F85F0689-47B9-4BB8-BE55-4E304F4CC3C4}" type="pres">
      <dgm:prSet presAssocID="{559D67B8-48D2-4FF1-82B6-D82B0D144BDE}" presName="connSite1" presStyleCnt="0"/>
      <dgm:spPr/>
    </dgm:pt>
    <dgm:pt modelId="{869BD8E5-FCF7-49CC-A09C-EB8C977B60F7}" type="pres">
      <dgm:prSet presAssocID="{A0A0903E-2379-4A50-AD3E-5CEDDCA73D18}" presName="Name9" presStyleLbl="sibTrans2D1" presStyleIdx="0" presStyleCnt="2"/>
      <dgm:spPr/>
      <dgm:t>
        <a:bodyPr/>
        <a:lstStyle/>
        <a:p>
          <a:endParaRPr lang="en-US"/>
        </a:p>
      </dgm:t>
    </dgm:pt>
    <dgm:pt modelId="{8DFC0593-9C49-40F2-B18B-798446EA75C8}" type="pres">
      <dgm:prSet presAssocID="{F5ACDC7E-84D4-4B49-9716-0B148EE6E3BD}" presName="composite2" presStyleCnt="0"/>
      <dgm:spPr/>
    </dgm:pt>
    <dgm:pt modelId="{A057AB67-A34F-48FF-8F50-C240B8BFDE78}" type="pres">
      <dgm:prSet presAssocID="{F5ACDC7E-84D4-4B49-9716-0B148EE6E3BD}" presName="dummyNode2" presStyleLbl="node1" presStyleIdx="0" presStyleCnt="3"/>
      <dgm:spPr/>
    </dgm:pt>
    <dgm:pt modelId="{D18EA5D4-327D-4F43-8DF9-A493B89D5180}" type="pres">
      <dgm:prSet presAssocID="{F5ACDC7E-84D4-4B49-9716-0B148EE6E3BD}" presName="childNode2" presStyleLbl="bgAcc1" presStyleIdx="1" presStyleCnt="3">
        <dgm:presLayoutVars>
          <dgm:bulletEnabled val="1"/>
        </dgm:presLayoutVars>
      </dgm:prSet>
      <dgm:spPr/>
      <dgm:t>
        <a:bodyPr/>
        <a:lstStyle/>
        <a:p>
          <a:endParaRPr lang="en-US"/>
        </a:p>
      </dgm:t>
    </dgm:pt>
    <dgm:pt modelId="{6837174A-FCEC-4B01-8AE3-E0076CC42BF7}" type="pres">
      <dgm:prSet presAssocID="{F5ACDC7E-84D4-4B49-9716-0B148EE6E3BD}" presName="childNode2tx" presStyleLbl="bgAcc1" presStyleIdx="1" presStyleCnt="3">
        <dgm:presLayoutVars>
          <dgm:bulletEnabled val="1"/>
        </dgm:presLayoutVars>
      </dgm:prSet>
      <dgm:spPr/>
      <dgm:t>
        <a:bodyPr/>
        <a:lstStyle/>
        <a:p>
          <a:endParaRPr lang="en-US"/>
        </a:p>
      </dgm:t>
    </dgm:pt>
    <dgm:pt modelId="{E27A0C6F-E998-47B4-BA55-77BBD13E7D44}" type="pres">
      <dgm:prSet presAssocID="{F5ACDC7E-84D4-4B49-9716-0B148EE6E3BD}" presName="parentNode2" presStyleLbl="node1" presStyleIdx="1" presStyleCnt="3">
        <dgm:presLayoutVars>
          <dgm:chMax val="0"/>
          <dgm:bulletEnabled val="1"/>
        </dgm:presLayoutVars>
      </dgm:prSet>
      <dgm:spPr/>
      <dgm:t>
        <a:bodyPr/>
        <a:lstStyle/>
        <a:p>
          <a:endParaRPr lang="en-US"/>
        </a:p>
      </dgm:t>
    </dgm:pt>
    <dgm:pt modelId="{22EDD8DD-AD5B-4FDC-9128-DE4E7CFE2923}" type="pres">
      <dgm:prSet presAssocID="{F5ACDC7E-84D4-4B49-9716-0B148EE6E3BD}" presName="connSite2" presStyleCnt="0"/>
      <dgm:spPr/>
    </dgm:pt>
    <dgm:pt modelId="{C939039B-435C-4307-A930-528103A0CF75}" type="pres">
      <dgm:prSet presAssocID="{41E4015D-1F76-4C9D-86DA-560A0A2182B8}" presName="Name18" presStyleLbl="sibTrans2D1" presStyleIdx="1" presStyleCnt="2"/>
      <dgm:spPr/>
      <dgm:t>
        <a:bodyPr/>
        <a:lstStyle/>
        <a:p>
          <a:endParaRPr lang="en-US"/>
        </a:p>
      </dgm:t>
    </dgm:pt>
    <dgm:pt modelId="{3A96606A-71BC-475A-9D26-C89C25A42992}" type="pres">
      <dgm:prSet presAssocID="{067FE251-9151-4D93-A933-A41F1D8C9671}" presName="composite1" presStyleCnt="0"/>
      <dgm:spPr/>
    </dgm:pt>
    <dgm:pt modelId="{A6B7F6E5-FEF3-4941-AC31-EAD8FAEABBD3}" type="pres">
      <dgm:prSet presAssocID="{067FE251-9151-4D93-A933-A41F1D8C9671}" presName="dummyNode1" presStyleLbl="node1" presStyleIdx="1" presStyleCnt="3"/>
      <dgm:spPr/>
    </dgm:pt>
    <dgm:pt modelId="{21190F67-6437-4360-98CA-6796365371C2}" type="pres">
      <dgm:prSet presAssocID="{067FE251-9151-4D93-A933-A41F1D8C9671}" presName="childNode1" presStyleLbl="bgAcc1" presStyleIdx="2" presStyleCnt="3">
        <dgm:presLayoutVars>
          <dgm:bulletEnabled val="1"/>
        </dgm:presLayoutVars>
      </dgm:prSet>
      <dgm:spPr/>
      <dgm:t>
        <a:bodyPr/>
        <a:lstStyle/>
        <a:p>
          <a:endParaRPr lang="en-US"/>
        </a:p>
      </dgm:t>
    </dgm:pt>
    <dgm:pt modelId="{C8F7F087-A39D-481E-86A0-FC5755EE450C}" type="pres">
      <dgm:prSet presAssocID="{067FE251-9151-4D93-A933-A41F1D8C9671}" presName="childNode1tx" presStyleLbl="bgAcc1" presStyleIdx="2" presStyleCnt="3">
        <dgm:presLayoutVars>
          <dgm:bulletEnabled val="1"/>
        </dgm:presLayoutVars>
      </dgm:prSet>
      <dgm:spPr/>
      <dgm:t>
        <a:bodyPr/>
        <a:lstStyle/>
        <a:p>
          <a:endParaRPr lang="en-US"/>
        </a:p>
      </dgm:t>
    </dgm:pt>
    <dgm:pt modelId="{E065D73F-ED76-439F-8ED5-77D5A1FB64C6}" type="pres">
      <dgm:prSet presAssocID="{067FE251-9151-4D93-A933-A41F1D8C9671}" presName="parentNode1" presStyleLbl="node1" presStyleIdx="2" presStyleCnt="3">
        <dgm:presLayoutVars>
          <dgm:chMax val="1"/>
          <dgm:bulletEnabled val="1"/>
        </dgm:presLayoutVars>
      </dgm:prSet>
      <dgm:spPr/>
      <dgm:t>
        <a:bodyPr/>
        <a:lstStyle/>
        <a:p>
          <a:endParaRPr lang="en-US"/>
        </a:p>
      </dgm:t>
    </dgm:pt>
    <dgm:pt modelId="{2C65640A-4A75-4909-82A3-CCABA57029B5}" type="pres">
      <dgm:prSet presAssocID="{067FE251-9151-4D93-A933-A41F1D8C9671}" presName="connSite1" presStyleCnt="0"/>
      <dgm:spPr/>
    </dgm:pt>
  </dgm:ptLst>
  <dgm:cxnLst>
    <dgm:cxn modelId="{13BF5501-3A96-4814-B5FE-E654BF3D40AD}" type="presOf" srcId="{1D753FC4-1BEB-4986-B560-22AAD1AEA5D0}" destId="{21190F67-6437-4360-98CA-6796365371C2}" srcOrd="0" destOrd="3" presId="urn:microsoft.com/office/officeart/2005/8/layout/hProcess4"/>
    <dgm:cxn modelId="{A4E4ED25-5028-4429-B409-4EAB2447AF14}" type="presOf" srcId="{1BA0C541-5BA2-4ED6-A9EA-A16AB0DDDF5D}" destId="{D18EA5D4-327D-4F43-8DF9-A493B89D5180}" srcOrd="0" destOrd="0" presId="urn:microsoft.com/office/officeart/2005/8/layout/hProcess4"/>
    <dgm:cxn modelId="{91F7F4A0-6A84-4CEF-8EE6-D48C39A3FF49}" type="presOf" srcId="{DB1B96DD-FDA1-411B-B6A7-D3CF2AE9466F}" destId="{D18EA5D4-327D-4F43-8DF9-A493B89D5180}" srcOrd="0" destOrd="1" presId="urn:microsoft.com/office/officeart/2005/8/layout/hProcess4"/>
    <dgm:cxn modelId="{8BA1B38E-11D6-497D-ABAB-0FBA92DC3A36}" srcId="{559D67B8-48D2-4FF1-82B6-D82B0D144BDE}" destId="{B49AE82E-0F73-449A-AF8F-3AD08923B91D}" srcOrd="1" destOrd="0" parTransId="{6FF895B4-17DA-48B5-89D8-FB24A9D68948}" sibTransId="{E33F46DB-0AD5-4C12-959A-D02CFF3C04C0}"/>
    <dgm:cxn modelId="{17F0F338-938C-48F7-AB5B-A8D19F0CE692}" srcId="{C0F81279-CCB2-4734-BC57-64541B0AB23E}" destId="{559D67B8-48D2-4FF1-82B6-D82B0D144BDE}" srcOrd="0" destOrd="0" parTransId="{FDC32243-9786-462C-8607-6B830755ADDD}" sibTransId="{A0A0903E-2379-4A50-AD3E-5CEDDCA73D18}"/>
    <dgm:cxn modelId="{14EFE514-26E1-4259-A25E-D5DAEA3A66EA}" type="presOf" srcId="{9F29C6D2-80D1-4317-AD7D-121EA2ECAC34}" destId="{21190F67-6437-4360-98CA-6796365371C2}" srcOrd="0" destOrd="0" presId="urn:microsoft.com/office/officeart/2005/8/layout/hProcess4"/>
    <dgm:cxn modelId="{B33C6EE7-AD11-47EF-91D3-F698A54C30C6}" type="presOf" srcId="{1993880A-2D7A-42BB-93D8-608CB5209AF8}" destId="{21190F67-6437-4360-98CA-6796365371C2}" srcOrd="0" destOrd="1" presId="urn:microsoft.com/office/officeart/2005/8/layout/hProcess4"/>
    <dgm:cxn modelId="{8F78FE9F-8CB7-4160-AE2B-2D3E02A5506B}" type="presOf" srcId="{1993880A-2D7A-42BB-93D8-608CB5209AF8}" destId="{C8F7F087-A39D-481E-86A0-FC5755EE450C}" srcOrd="1" destOrd="1" presId="urn:microsoft.com/office/officeart/2005/8/layout/hProcess4"/>
    <dgm:cxn modelId="{E1C127B3-3C41-4E63-9A82-B699E951908B}" type="presOf" srcId="{41E4015D-1F76-4C9D-86DA-560A0A2182B8}" destId="{C939039B-435C-4307-A930-528103A0CF75}" srcOrd="0" destOrd="0" presId="urn:microsoft.com/office/officeart/2005/8/layout/hProcess4"/>
    <dgm:cxn modelId="{38D50FE4-31D0-4727-A784-B930758D41D0}" type="presOf" srcId="{B49AE82E-0F73-449A-AF8F-3AD08923B91D}" destId="{50E37C46-7ADB-4B9E-B14C-D628C203781C}" srcOrd="0" destOrd="1" presId="urn:microsoft.com/office/officeart/2005/8/layout/hProcess4"/>
    <dgm:cxn modelId="{0EDEA488-83D2-492A-B7D2-E890A23B3030}" type="presOf" srcId="{C13ABC1C-C726-4E25-B499-D80ADF1E54E4}" destId="{50E37C46-7ADB-4B9E-B14C-D628C203781C}" srcOrd="0" destOrd="0" presId="urn:microsoft.com/office/officeart/2005/8/layout/hProcess4"/>
    <dgm:cxn modelId="{8AD51E46-C3ED-44E3-9C6B-35DFE596C981}" srcId="{067FE251-9151-4D93-A933-A41F1D8C9671}" destId="{1D753FC4-1BEB-4986-B560-22AAD1AEA5D0}" srcOrd="3" destOrd="0" parTransId="{09A70658-62A9-4F22-9264-AAB03E51749C}" sibTransId="{0813CFB2-69C3-4BB1-A6EE-7998BE8AD645}"/>
    <dgm:cxn modelId="{F87A1786-7357-4746-B837-6B7ED5F1CD7F}" type="presOf" srcId="{9F29C6D2-80D1-4317-AD7D-121EA2ECAC34}" destId="{C8F7F087-A39D-481E-86A0-FC5755EE450C}" srcOrd="1" destOrd="0" presId="urn:microsoft.com/office/officeart/2005/8/layout/hProcess4"/>
    <dgm:cxn modelId="{D7F43F0A-0525-4B71-9BA8-59E64033D6E3}" srcId="{F5ACDC7E-84D4-4B49-9716-0B148EE6E3BD}" destId="{1BA0C541-5BA2-4ED6-A9EA-A16AB0DDDF5D}" srcOrd="0" destOrd="0" parTransId="{2CBD5EEF-1006-4A6F-A7A3-F5CA7CC58F46}" sibTransId="{6CA99EAA-8639-4F82-B08B-0C2BE5128118}"/>
    <dgm:cxn modelId="{69A14507-B781-489C-973F-CC7F1FA75EDA}" type="presOf" srcId="{C0F81279-CCB2-4734-BC57-64541B0AB23E}" destId="{4E025FE8-2680-41DB-AA25-BC4D14ACA280}" srcOrd="0" destOrd="0" presId="urn:microsoft.com/office/officeart/2005/8/layout/hProcess4"/>
    <dgm:cxn modelId="{49F55B81-A5A3-44B4-9C0C-3A763A31A0A4}" srcId="{C0F81279-CCB2-4734-BC57-64541B0AB23E}" destId="{F5ACDC7E-84D4-4B49-9716-0B148EE6E3BD}" srcOrd="1" destOrd="0" parTransId="{D84B62BC-CB07-483C-9292-AF27C6B0C2AE}" sibTransId="{41E4015D-1F76-4C9D-86DA-560A0A2182B8}"/>
    <dgm:cxn modelId="{E357D6C4-A4FB-4B37-9257-34717FECDE05}" type="presOf" srcId="{C13ABC1C-C726-4E25-B499-D80ADF1E54E4}" destId="{5D371728-B202-4A67-8B56-9F99F8562EA8}" srcOrd="1" destOrd="0" presId="urn:microsoft.com/office/officeart/2005/8/layout/hProcess4"/>
    <dgm:cxn modelId="{90B14014-F2FB-4ED6-96B4-4762AEE91031}" srcId="{F5ACDC7E-84D4-4B49-9716-0B148EE6E3BD}" destId="{DB1B96DD-FDA1-411B-B6A7-D3CF2AE9466F}" srcOrd="1" destOrd="0" parTransId="{2E8CF399-92D1-42B0-9BC2-8FBE4C4F9515}" sibTransId="{B7F86629-7151-48B7-89F0-407231292C8E}"/>
    <dgm:cxn modelId="{3334A3C9-2485-41E4-B3BE-E33701C88613}" type="presOf" srcId="{A2C4CCE1-1E08-40A3-988D-74FCDBC5E1CB}" destId="{C8F7F087-A39D-481E-86A0-FC5755EE450C}" srcOrd="1" destOrd="2" presId="urn:microsoft.com/office/officeart/2005/8/layout/hProcess4"/>
    <dgm:cxn modelId="{FEB5980C-70F3-4462-A294-FCFCE3F58D90}" srcId="{559D67B8-48D2-4FF1-82B6-D82B0D144BDE}" destId="{C13ABC1C-C726-4E25-B499-D80ADF1E54E4}" srcOrd="0" destOrd="0" parTransId="{B92EF73C-1EC7-43BD-A1BC-B3FEB1E36B5B}" sibTransId="{8902232B-DA83-4FDB-BEBF-98A5D6345E29}"/>
    <dgm:cxn modelId="{D9892C80-6821-40AF-B31D-07A919D67FA7}" type="presOf" srcId="{067FE251-9151-4D93-A933-A41F1D8C9671}" destId="{E065D73F-ED76-439F-8ED5-77D5A1FB64C6}" srcOrd="0" destOrd="0" presId="urn:microsoft.com/office/officeart/2005/8/layout/hProcess4"/>
    <dgm:cxn modelId="{8D7057F7-EAD6-4F28-97C0-6BC10EB699DF}" srcId="{C0F81279-CCB2-4734-BC57-64541B0AB23E}" destId="{067FE251-9151-4D93-A933-A41F1D8C9671}" srcOrd="2" destOrd="0" parTransId="{18032C35-D7BF-42AB-872E-5E0C937E3B20}" sibTransId="{123DC7C9-3E11-4FA8-ABF5-1EF75DF8BE55}"/>
    <dgm:cxn modelId="{41F6D4CB-ABBE-4CCB-B1EB-A30C1026B356}" type="presOf" srcId="{1BA0C541-5BA2-4ED6-A9EA-A16AB0DDDF5D}" destId="{6837174A-FCEC-4B01-8AE3-E0076CC42BF7}" srcOrd="1" destOrd="0" presId="urn:microsoft.com/office/officeart/2005/8/layout/hProcess4"/>
    <dgm:cxn modelId="{C32BAB59-673A-4211-8F81-8D89C1DD749A}" type="presOf" srcId="{A0A0903E-2379-4A50-AD3E-5CEDDCA73D18}" destId="{869BD8E5-FCF7-49CC-A09C-EB8C977B60F7}" srcOrd="0" destOrd="0" presId="urn:microsoft.com/office/officeart/2005/8/layout/hProcess4"/>
    <dgm:cxn modelId="{2686E665-54E7-4B04-AA59-EEA2BF2B2180}" type="presOf" srcId="{F5ACDC7E-84D4-4B49-9716-0B148EE6E3BD}" destId="{E27A0C6F-E998-47B4-BA55-77BBD13E7D44}" srcOrd="0" destOrd="0" presId="urn:microsoft.com/office/officeart/2005/8/layout/hProcess4"/>
    <dgm:cxn modelId="{8B2664A3-1545-4EB1-942D-E0C1E4AF4AF5}" type="presOf" srcId="{559D67B8-48D2-4FF1-82B6-D82B0D144BDE}" destId="{DDE2C1DD-8212-49BB-AD8B-1853D7C52A73}" srcOrd="0" destOrd="0" presId="urn:microsoft.com/office/officeart/2005/8/layout/hProcess4"/>
    <dgm:cxn modelId="{C835B7A5-B5E5-4019-8469-31EB07449E9C}" srcId="{067FE251-9151-4D93-A933-A41F1D8C9671}" destId="{9F29C6D2-80D1-4317-AD7D-121EA2ECAC34}" srcOrd="0" destOrd="0" parTransId="{B0BBFFA8-F5BF-4F5E-95AA-CAFAF1BC8F32}" sibTransId="{C7F2151B-A7C7-4F06-A31F-4F2B2F97D7BE}"/>
    <dgm:cxn modelId="{FF6C632F-63EE-40F3-8845-EB4631F6620F}" srcId="{067FE251-9151-4D93-A933-A41F1D8C9671}" destId="{1993880A-2D7A-42BB-93D8-608CB5209AF8}" srcOrd="1" destOrd="0" parTransId="{A04B1A17-EF74-47E8-BA67-EB953E62CB8E}" sibTransId="{144F517B-3A99-4B47-AE3C-8647B33A0CBC}"/>
    <dgm:cxn modelId="{0B6B8144-ACEB-4914-B6C8-F79357952F6D}" srcId="{067FE251-9151-4D93-A933-A41F1D8C9671}" destId="{A2C4CCE1-1E08-40A3-988D-74FCDBC5E1CB}" srcOrd="2" destOrd="0" parTransId="{C78BA5FF-C411-4EFF-B711-C1DE78E5E90E}" sibTransId="{2A82CD9C-790B-49A9-A540-6C6EE1CFD977}"/>
    <dgm:cxn modelId="{02EB9623-99F5-4ED1-870C-BA199AB60DBD}" type="presOf" srcId="{1D753FC4-1BEB-4986-B560-22AAD1AEA5D0}" destId="{C8F7F087-A39D-481E-86A0-FC5755EE450C}" srcOrd="1" destOrd="3" presId="urn:microsoft.com/office/officeart/2005/8/layout/hProcess4"/>
    <dgm:cxn modelId="{2F6D8AFC-DE1A-4BAF-AF64-ACECB426E74F}" type="presOf" srcId="{A2C4CCE1-1E08-40A3-988D-74FCDBC5E1CB}" destId="{21190F67-6437-4360-98CA-6796365371C2}" srcOrd="0" destOrd="2" presId="urn:microsoft.com/office/officeart/2005/8/layout/hProcess4"/>
    <dgm:cxn modelId="{1D152F19-28CB-466D-844B-8E87517F9F0D}" type="presOf" srcId="{DB1B96DD-FDA1-411B-B6A7-D3CF2AE9466F}" destId="{6837174A-FCEC-4B01-8AE3-E0076CC42BF7}" srcOrd="1" destOrd="1" presId="urn:microsoft.com/office/officeart/2005/8/layout/hProcess4"/>
    <dgm:cxn modelId="{C3608514-F080-4F1F-84F9-5C8FCF6FCD77}" type="presOf" srcId="{B49AE82E-0F73-449A-AF8F-3AD08923B91D}" destId="{5D371728-B202-4A67-8B56-9F99F8562EA8}" srcOrd="1" destOrd="1" presId="urn:microsoft.com/office/officeart/2005/8/layout/hProcess4"/>
    <dgm:cxn modelId="{1ACB6D86-F328-4FDE-8E1A-913DA2D2EE56}" type="presParOf" srcId="{4E025FE8-2680-41DB-AA25-BC4D14ACA280}" destId="{52000EA8-4A32-4713-AA4B-93FC595C45AD}" srcOrd="0" destOrd="0" presId="urn:microsoft.com/office/officeart/2005/8/layout/hProcess4"/>
    <dgm:cxn modelId="{8AE9C0A1-E7A2-4D41-A00F-BE20F0DF706F}" type="presParOf" srcId="{4E025FE8-2680-41DB-AA25-BC4D14ACA280}" destId="{2A4799ED-3A71-46CC-BCD7-5BDC793D51BB}" srcOrd="1" destOrd="0" presId="urn:microsoft.com/office/officeart/2005/8/layout/hProcess4"/>
    <dgm:cxn modelId="{DA276A4F-898B-430B-8817-6DF46E4C2551}" type="presParOf" srcId="{4E025FE8-2680-41DB-AA25-BC4D14ACA280}" destId="{B4CC93F5-DF99-4B66-AA2A-324854294530}" srcOrd="2" destOrd="0" presId="urn:microsoft.com/office/officeart/2005/8/layout/hProcess4"/>
    <dgm:cxn modelId="{C5AD5DF7-58FE-419B-8CF1-CFE286007466}" type="presParOf" srcId="{B4CC93F5-DF99-4B66-AA2A-324854294530}" destId="{673284D0-881C-4FBE-85A7-EA09ED6746BB}" srcOrd="0" destOrd="0" presId="urn:microsoft.com/office/officeart/2005/8/layout/hProcess4"/>
    <dgm:cxn modelId="{6E57DF1C-1039-4CF6-8F90-D465CEA7194F}" type="presParOf" srcId="{673284D0-881C-4FBE-85A7-EA09ED6746BB}" destId="{02AE8AF4-B4C7-4627-9688-6CDF3744D2C6}" srcOrd="0" destOrd="0" presId="urn:microsoft.com/office/officeart/2005/8/layout/hProcess4"/>
    <dgm:cxn modelId="{18FE9963-B905-421C-92EF-A693C4B4F577}" type="presParOf" srcId="{673284D0-881C-4FBE-85A7-EA09ED6746BB}" destId="{50E37C46-7ADB-4B9E-B14C-D628C203781C}" srcOrd="1" destOrd="0" presId="urn:microsoft.com/office/officeart/2005/8/layout/hProcess4"/>
    <dgm:cxn modelId="{58BA3717-294B-4469-B532-C183F9A42B4C}" type="presParOf" srcId="{673284D0-881C-4FBE-85A7-EA09ED6746BB}" destId="{5D371728-B202-4A67-8B56-9F99F8562EA8}" srcOrd="2" destOrd="0" presId="urn:microsoft.com/office/officeart/2005/8/layout/hProcess4"/>
    <dgm:cxn modelId="{2304D6A0-7926-47A3-8C16-AEE51F052CC2}" type="presParOf" srcId="{673284D0-881C-4FBE-85A7-EA09ED6746BB}" destId="{DDE2C1DD-8212-49BB-AD8B-1853D7C52A73}" srcOrd="3" destOrd="0" presId="urn:microsoft.com/office/officeart/2005/8/layout/hProcess4"/>
    <dgm:cxn modelId="{5FD96B60-D1F8-43FA-8912-EF574CE24851}" type="presParOf" srcId="{673284D0-881C-4FBE-85A7-EA09ED6746BB}" destId="{F85F0689-47B9-4BB8-BE55-4E304F4CC3C4}" srcOrd="4" destOrd="0" presId="urn:microsoft.com/office/officeart/2005/8/layout/hProcess4"/>
    <dgm:cxn modelId="{6A704C5F-4FA9-40DE-821C-DD9EC0FE4D7E}" type="presParOf" srcId="{B4CC93F5-DF99-4B66-AA2A-324854294530}" destId="{869BD8E5-FCF7-49CC-A09C-EB8C977B60F7}" srcOrd="1" destOrd="0" presId="urn:microsoft.com/office/officeart/2005/8/layout/hProcess4"/>
    <dgm:cxn modelId="{BF1E7584-1E9E-4EA5-8398-04FA72038A8F}" type="presParOf" srcId="{B4CC93F5-DF99-4B66-AA2A-324854294530}" destId="{8DFC0593-9C49-40F2-B18B-798446EA75C8}" srcOrd="2" destOrd="0" presId="urn:microsoft.com/office/officeart/2005/8/layout/hProcess4"/>
    <dgm:cxn modelId="{38354357-3E4A-433E-B29F-E209BCE654E1}" type="presParOf" srcId="{8DFC0593-9C49-40F2-B18B-798446EA75C8}" destId="{A057AB67-A34F-48FF-8F50-C240B8BFDE78}" srcOrd="0" destOrd="0" presId="urn:microsoft.com/office/officeart/2005/8/layout/hProcess4"/>
    <dgm:cxn modelId="{D91BE52A-6723-4F28-8D00-F32952AE0127}" type="presParOf" srcId="{8DFC0593-9C49-40F2-B18B-798446EA75C8}" destId="{D18EA5D4-327D-4F43-8DF9-A493B89D5180}" srcOrd="1" destOrd="0" presId="urn:microsoft.com/office/officeart/2005/8/layout/hProcess4"/>
    <dgm:cxn modelId="{B6E73BD6-A7D2-4934-90D6-A660F38ADB41}" type="presParOf" srcId="{8DFC0593-9C49-40F2-B18B-798446EA75C8}" destId="{6837174A-FCEC-4B01-8AE3-E0076CC42BF7}" srcOrd="2" destOrd="0" presId="urn:microsoft.com/office/officeart/2005/8/layout/hProcess4"/>
    <dgm:cxn modelId="{7DE69946-6EC4-4166-9223-F82C64FEDD86}" type="presParOf" srcId="{8DFC0593-9C49-40F2-B18B-798446EA75C8}" destId="{E27A0C6F-E998-47B4-BA55-77BBD13E7D44}" srcOrd="3" destOrd="0" presId="urn:microsoft.com/office/officeart/2005/8/layout/hProcess4"/>
    <dgm:cxn modelId="{9AE85F3F-04B6-405F-8959-F6D403F45F6F}" type="presParOf" srcId="{8DFC0593-9C49-40F2-B18B-798446EA75C8}" destId="{22EDD8DD-AD5B-4FDC-9128-DE4E7CFE2923}" srcOrd="4" destOrd="0" presId="urn:microsoft.com/office/officeart/2005/8/layout/hProcess4"/>
    <dgm:cxn modelId="{18369DE2-C521-4042-BBE4-75D829E79FDB}" type="presParOf" srcId="{B4CC93F5-DF99-4B66-AA2A-324854294530}" destId="{C939039B-435C-4307-A930-528103A0CF75}" srcOrd="3" destOrd="0" presId="urn:microsoft.com/office/officeart/2005/8/layout/hProcess4"/>
    <dgm:cxn modelId="{F2B17CE7-D0A6-492B-B27B-80B498A4BFB4}" type="presParOf" srcId="{B4CC93F5-DF99-4B66-AA2A-324854294530}" destId="{3A96606A-71BC-475A-9D26-C89C25A42992}" srcOrd="4" destOrd="0" presId="urn:microsoft.com/office/officeart/2005/8/layout/hProcess4"/>
    <dgm:cxn modelId="{B7EFC706-0DF1-4E4C-9FA1-D2A740277C91}" type="presParOf" srcId="{3A96606A-71BC-475A-9D26-C89C25A42992}" destId="{A6B7F6E5-FEF3-4941-AC31-EAD8FAEABBD3}" srcOrd="0" destOrd="0" presId="urn:microsoft.com/office/officeart/2005/8/layout/hProcess4"/>
    <dgm:cxn modelId="{335FFEEB-850D-4BA0-A7D4-EB0645D7D225}" type="presParOf" srcId="{3A96606A-71BC-475A-9D26-C89C25A42992}" destId="{21190F67-6437-4360-98CA-6796365371C2}" srcOrd="1" destOrd="0" presId="urn:microsoft.com/office/officeart/2005/8/layout/hProcess4"/>
    <dgm:cxn modelId="{B1C5C44D-FCBB-4129-A060-12C30D50F9A3}" type="presParOf" srcId="{3A96606A-71BC-475A-9D26-C89C25A42992}" destId="{C8F7F087-A39D-481E-86A0-FC5755EE450C}" srcOrd="2" destOrd="0" presId="urn:microsoft.com/office/officeart/2005/8/layout/hProcess4"/>
    <dgm:cxn modelId="{FD016619-DD4C-4CD2-932E-2114055AD219}" type="presParOf" srcId="{3A96606A-71BC-475A-9D26-C89C25A42992}" destId="{E065D73F-ED76-439F-8ED5-77D5A1FB64C6}" srcOrd="3" destOrd="0" presId="urn:microsoft.com/office/officeart/2005/8/layout/hProcess4"/>
    <dgm:cxn modelId="{0F871654-3325-4842-A3C2-1516D52B6959}" type="presParOf" srcId="{3A96606A-71BC-475A-9D26-C89C25A42992}" destId="{2C65640A-4A75-4909-82A3-CCABA57029B5}"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E83E9F-985D-4F67-8967-8687DAC6D10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6AD116A0-F36C-4474-84EC-F53AB212885F}">
      <dgm:prSet phldrT="[Text]"/>
      <dgm:spPr/>
      <dgm:t>
        <a:bodyPr/>
        <a:lstStyle/>
        <a:p>
          <a:r>
            <a:rPr lang="en-US" dirty="0" smtClean="0"/>
            <a:t>Do</a:t>
          </a:r>
          <a:endParaRPr lang="en-US" dirty="0"/>
        </a:p>
      </dgm:t>
    </dgm:pt>
    <dgm:pt modelId="{87B4B4F6-FCA4-4E95-A64F-674698D1F61B}" type="parTrans" cxnId="{348FA7A7-B6F4-4D2B-A44B-9E60BD314EE3}">
      <dgm:prSet/>
      <dgm:spPr/>
      <dgm:t>
        <a:bodyPr/>
        <a:lstStyle/>
        <a:p>
          <a:endParaRPr lang="en-US"/>
        </a:p>
      </dgm:t>
    </dgm:pt>
    <dgm:pt modelId="{2DED4CD4-5063-412C-8424-EF50011F3A28}" type="sibTrans" cxnId="{348FA7A7-B6F4-4D2B-A44B-9E60BD314EE3}">
      <dgm:prSet/>
      <dgm:spPr/>
      <dgm:t>
        <a:bodyPr/>
        <a:lstStyle/>
        <a:p>
          <a:endParaRPr lang="en-US"/>
        </a:p>
      </dgm:t>
    </dgm:pt>
    <dgm:pt modelId="{57B98623-ABCB-490E-8F9D-E8224D88E1A2}">
      <dgm:prSet phldrT="[Text]"/>
      <dgm:spPr/>
      <dgm:t>
        <a:bodyPr/>
        <a:lstStyle/>
        <a:p>
          <a:r>
            <a:rPr lang="en-US" dirty="0" smtClean="0"/>
            <a:t>Items on your GSA Pricelist</a:t>
          </a:r>
          <a:endParaRPr lang="en-US" dirty="0"/>
        </a:p>
      </dgm:t>
    </dgm:pt>
    <dgm:pt modelId="{E7A5C715-60CA-4249-A0C9-F1066EA52124}" type="parTrans" cxnId="{1656F0D7-531D-4EA5-A918-7EED2548F673}">
      <dgm:prSet/>
      <dgm:spPr/>
      <dgm:t>
        <a:bodyPr/>
        <a:lstStyle/>
        <a:p>
          <a:endParaRPr lang="en-US"/>
        </a:p>
      </dgm:t>
    </dgm:pt>
    <dgm:pt modelId="{1DED3B9F-E542-44DD-B393-0465DE46FE0A}" type="sibTrans" cxnId="{1656F0D7-531D-4EA5-A918-7EED2548F673}">
      <dgm:prSet/>
      <dgm:spPr/>
      <dgm:t>
        <a:bodyPr/>
        <a:lstStyle/>
        <a:p>
          <a:endParaRPr lang="en-US"/>
        </a:p>
      </dgm:t>
    </dgm:pt>
    <dgm:pt modelId="{54B53402-731B-40A3-863C-97F46BEEFDF2}">
      <dgm:prSet phldrT="[Text]"/>
      <dgm:spPr/>
      <dgm:t>
        <a:bodyPr/>
        <a:lstStyle/>
        <a:p>
          <a:r>
            <a:rPr lang="en-US" dirty="0" smtClean="0"/>
            <a:t>Services on your GSA Pricelist</a:t>
          </a:r>
          <a:endParaRPr lang="en-US" dirty="0"/>
        </a:p>
      </dgm:t>
    </dgm:pt>
    <dgm:pt modelId="{8345C358-4D91-4E50-A077-B869C2F618BD}" type="parTrans" cxnId="{E34EBAEE-6DF9-4F52-B6D9-1AD202E4BD7F}">
      <dgm:prSet/>
      <dgm:spPr/>
      <dgm:t>
        <a:bodyPr/>
        <a:lstStyle/>
        <a:p>
          <a:endParaRPr lang="en-US"/>
        </a:p>
      </dgm:t>
    </dgm:pt>
    <dgm:pt modelId="{99C47FAF-C87E-4ADF-94DA-AC691B42EA01}" type="sibTrans" cxnId="{E34EBAEE-6DF9-4F52-B6D9-1AD202E4BD7F}">
      <dgm:prSet/>
      <dgm:spPr/>
      <dgm:t>
        <a:bodyPr/>
        <a:lstStyle/>
        <a:p>
          <a:endParaRPr lang="en-US"/>
        </a:p>
      </dgm:t>
    </dgm:pt>
    <dgm:pt modelId="{5621ACEF-2EC6-48F3-93D6-B00509C9BABD}">
      <dgm:prSet phldrT="[Text]"/>
      <dgm:spPr/>
      <dgm:t>
        <a:bodyPr/>
        <a:lstStyle/>
        <a:p>
          <a:r>
            <a:rPr lang="en-US" dirty="0" smtClean="0"/>
            <a:t>Don’t</a:t>
          </a:r>
          <a:endParaRPr lang="en-US" dirty="0"/>
        </a:p>
      </dgm:t>
    </dgm:pt>
    <dgm:pt modelId="{E6352735-7C22-4CF6-B0C9-C0076174A836}" type="parTrans" cxnId="{1728F4C9-222D-4B5B-8931-33B8F7F7208F}">
      <dgm:prSet/>
      <dgm:spPr/>
      <dgm:t>
        <a:bodyPr/>
        <a:lstStyle/>
        <a:p>
          <a:endParaRPr lang="en-US"/>
        </a:p>
      </dgm:t>
    </dgm:pt>
    <dgm:pt modelId="{E93F6B7E-F7CA-4D94-9D30-37004A64BB1A}" type="sibTrans" cxnId="{1728F4C9-222D-4B5B-8931-33B8F7F7208F}">
      <dgm:prSet/>
      <dgm:spPr/>
      <dgm:t>
        <a:bodyPr/>
        <a:lstStyle/>
        <a:p>
          <a:endParaRPr lang="en-US"/>
        </a:p>
      </dgm:t>
    </dgm:pt>
    <dgm:pt modelId="{0158E674-F422-4776-9F6E-1F5A2B1BF0F8}">
      <dgm:prSet phldrT="[Text]"/>
      <dgm:spPr/>
      <dgm:t>
        <a:bodyPr/>
        <a:lstStyle/>
        <a:p>
          <a:r>
            <a:rPr lang="en-US" dirty="0" smtClean="0"/>
            <a:t>Open Market</a:t>
          </a:r>
          <a:endParaRPr lang="en-US" dirty="0"/>
        </a:p>
      </dgm:t>
    </dgm:pt>
    <dgm:pt modelId="{CAA535A8-BD7F-41ED-963B-3D74122DBC71}" type="parTrans" cxnId="{91EB3A31-7618-455E-A92A-6275D9F60DD1}">
      <dgm:prSet/>
      <dgm:spPr/>
      <dgm:t>
        <a:bodyPr/>
        <a:lstStyle/>
        <a:p>
          <a:endParaRPr lang="en-US"/>
        </a:p>
      </dgm:t>
    </dgm:pt>
    <dgm:pt modelId="{6B17EFB8-631E-464D-BE66-F8FB98CA0D8D}" type="sibTrans" cxnId="{91EB3A31-7618-455E-A92A-6275D9F60DD1}">
      <dgm:prSet/>
      <dgm:spPr/>
      <dgm:t>
        <a:bodyPr/>
        <a:lstStyle/>
        <a:p>
          <a:endParaRPr lang="en-US"/>
        </a:p>
      </dgm:t>
    </dgm:pt>
    <dgm:pt modelId="{7D8F63E2-8C1B-4288-9165-977F88E5E556}">
      <dgm:prSet phldrT="[Text]"/>
      <dgm:spPr/>
      <dgm:t>
        <a:bodyPr/>
        <a:lstStyle/>
        <a:p>
          <a:r>
            <a:rPr lang="en-US" dirty="0" smtClean="0"/>
            <a:t>Travel</a:t>
          </a:r>
          <a:endParaRPr lang="en-US" dirty="0"/>
        </a:p>
      </dgm:t>
    </dgm:pt>
    <dgm:pt modelId="{F5EDA416-D43C-43AF-B967-1B85AD5059EA}" type="parTrans" cxnId="{376E009A-024E-44C4-9A71-D3300EFB67D0}">
      <dgm:prSet/>
      <dgm:spPr/>
      <dgm:t>
        <a:bodyPr/>
        <a:lstStyle/>
        <a:p>
          <a:endParaRPr lang="en-US"/>
        </a:p>
      </dgm:t>
    </dgm:pt>
    <dgm:pt modelId="{73BFAFD1-DD41-437B-9FA5-9003D742088F}" type="sibTrans" cxnId="{376E009A-024E-44C4-9A71-D3300EFB67D0}">
      <dgm:prSet/>
      <dgm:spPr/>
      <dgm:t>
        <a:bodyPr/>
        <a:lstStyle/>
        <a:p>
          <a:endParaRPr lang="en-US"/>
        </a:p>
      </dgm:t>
    </dgm:pt>
    <dgm:pt modelId="{33501F68-FAAE-44E9-9271-60CC156AC50C}" type="pres">
      <dgm:prSet presAssocID="{A2E83E9F-985D-4F67-8967-8687DAC6D109}" presName="diagram" presStyleCnt="0">
        <dgm:presLayoutVars>
          <dgm:chPref val="1"/>
          <dgm:dir/>
          <dgm:animOne val="branch"/>
          <dgm:animLvl val="lvl"/>
          <dgm:resizeHandles/>
        </dgm:presLayoutVars>
      </dgm:prSet>
      <dgm:spPr/>
      <dgm:t>
        <a:bodyPr/>
        <a:lstStyle/>
        <a:p>
          <a:endParaRPr lang="en-US"/>
        </a:p>
      </dgm:t>
    </dgm:pt>
    <dgm:pt modelId="{7138367C-B2EE-41C0-BDD9-F0AF00CB6E1E}" type="pres">
      <dgm:prSet presAssocID="{6AD116A0-F36C-4474-84EC-F53AB212885F}" presName="root" presStyleCnt="0"/>
      <dgm:spPr/>
      <dgm:t>
        <a:bodyPr/>
        <a:lstStyle/>
        <a:p>
          <a:endParaRPr lang="en-US"/>
        </a:p>
      </dgm:t>
    </dgm:pt>
    <dgm:pt modelId="{FC935D3F-1F6B-499B-9FB9-17AD9E9ECDA0}" type="pres">
      <dgm:prSet presAssocID="{6AD116A0-F36C-4474-84EC-F53AB212885F}" presName="rootComposite" presStyleCnt="0"/>
      <dgm:spPr/>
      <dgm:t>
        <a:bodyPr/>
        <a:lstStyle/>
        <a:p>
          <a:endParaRPr lang="en-US"/>
        </a:p>
      </dgm:t>
    </dgm:pt>
    <dgm:pt modelId="{3F7B4366-5415-48C9-B3C9-36884612FB17}" type="pres">
      <dgm:prSet presAssocID="{6AD116A0-F36C-4474-84EC-F53AB212885F}" presName="rootText" presStyleLbl="node1" presStyleIdx="0" presStyleCnt="2" custScaleX="139016"/>
      <dgm:spPr/>
      <dgm:t>
        <a:bodyPr/>
        <a:lstStyle/>
        <a:p>
          <a:endParaRPr lang="en-US"/>
        </a:p>
      </dgm:t>
    </dgm:pt>
    <dgm:pt modelId="{6457AFE0-1472-4DD1-A913-21C961648FD3}" type="pres">
      <dgm:prSet presAssocID="{6AD116A0-F36C-4474-84EC-F53AB212885F}" presName="rootConnector" presStyleLbl="node1" presStyleIdx="0" presStyleCnt="2"/>
      <dgm:spPr/>
      <dgm:t>
        <a:bodyPr/>
        <a:lstStyle/>
        <a:p>
          <a:endParaRPr lang="en-US"/>
        </a:p>
      </dgm:t>
    </dgm:pt>
    <dgm:pt modelId="{2C997FDF-42C5-4B28-BA89-AEAA698D6499}" type="pres">
      <dgm:prSet presAssocID="{6AD116A0-F36C-4474-84EC-F53AB212885F}" presName="childShape" presStyleCnt="0"/>
      <dgm:spPr/>
      <dgm:t>
        <a:bodyPr/>
        <a:lstStyle/>
        <a:p>
          <a:endParaRPr lang="en-US"/>
        </a:p>
      </dgm:t>
    </dgm:pt>
    <dgm:pt modelId="{6671DF72-7EAA-4FBB-9CD8-80BA430A5970}" type="pres">
      <dgm:prSet presAssocID="{E7A5C715-60CA-4249-A0C9-F1066EA52124}" presName="Name13" presStyleLbl="parChTrans1D2" presStyleIdx="0" presStyleCnt="4"/>
      <dgm:spPr/>
      <dgm:t>
        <a:bodyPr/>
        <a:lstStyle/>
        <a:p>
          <a:endParaRPr lang="en-US"/>
        </a:p>
      </dgm:t>
    </dgm:pt>
    <dgm:pt modelId="{5C062F1E-CAC0-49D5-838E-F4C741756871}" type="pres">
      <dgm:prSet presAssocID="{57B98623-ABCB-490E-8F9D-E8224D88E1A2}" presName="childText" presStyleLbl="bgAcc1" presStyleIdx="0" presStyleCnt="4" custScaleX="138195">
        <dgm:presLayoutVars>
          <dgm:bulletEnabled val="1"/>
        </dgm:presLayoutVars>
      </dgm:prSet>
      <dgm:spPr/>
      <dgm:t>
        <a:bodyPr/>
        <a:lstStyle/>
        <a:p>
          <a:endParaRPr lang="en-US"/>
        </a:p>
      </dgm:t>
    </dgm:pt>
    <dgm:pt modelId="{55376341-7428-405A-882B-5D6BA212FEBD}" type="pres">
      <dgm:prSet presAssocID="{8345C358-4D91-4E50-A077-B869C2F618BD}" presName="Name13" presStyleLbl="parChTrans1D2" presStyleIdx="1" presStyleCnt="4"/>
      <dgm:spPr/>
      <dgm:t>
        <a:bodyPr/>
        <a:lstStyle/>
        <a:p>
          <a:endParaRPr lang="en-US"/>
        </a:p>
      </dgm:t>
    </dgm:pt>
    <dgm:pt modelId="{5FAD1791-9B7B-483D-9CEA-21B14C0DC6AA}" type="pres">
      <dgm:prSet presAssocID="{54B53402-731B-40A3-863C-97F46BEEFDF2}" presName="childText" presStyleLbl="bgAcc1" presStyleIdx="1" presStyleCnt="4" custScaleX="138195">
        <dgm:presLayoutVars>
          <dgm:bulletEnabled val="1"/>
        </dgm:presLayoutVars>
      </dgm:prSet>
      <dgm:spPr/>
      <dgm:t>
        <a:bodyPr/>
        <a:lstStyle/>
        <a:p>
          <a:endParaRPr lang="en-US"/>
        </a:p>
      </dgm:t>
    </dgm:pt>
    <dgm:pt modelId="{D3E02F50-0AD3-45E5-95AD-5C80027A4742}" type="pres">
      <dgm:prSet presAssocID="{5621ACEF-2EC6-48F3-93D6-B00509C9BABD}" presName="root" presStyleCnt="0"/>
      <dgm:spPr/>
      <dgm:t>
        <a:bodyPr/>
        <a:lstStyle/>
        <a:p>
          <a:endParaRPr lang="en-US"/>
        </a:p>
      </dgm:t>
    </dgm:pt>
    <dgm:pt modelId="{8BF9BF2F-6F9C-44FF-80F7-4F3165A84FC6}" type="pres">
      <dgm:prSet presAssocID="{5621ACEF-2EC6-48F3-93D6-B00509C9BABD}" presName="rootComposite" presStyleCnt="0"/>
      <dgm:spPr/>
      <dgm:t>
        <a:bodyPr/>
        <a:lstStyle/>
        <a:p>
          <a:endParaRPr lang="en-US"/>
        </a:p>
      </dgm:t>
    </dgm:pt>
    <dgm:pt modelId="{14D0FBB3-E5D6-47F7-93BA-CF6FFBF05354}" type="pres">
      <dgm:prSet presAssocID="{5621ACEF-2EC6-48F3-93D6-B00509C9BABD}" presName="rootText" presStyleLbl="node1" presStyleIdx="1" presStyleCnt="2" custScaleX="139629"/>
      <dgm:spPr/>
      <dgm:t>
        <a:bodyPr/>
        <a:lstStyle/>
        <a:p>
          <a:endParaRPr lang="en-US"/>
        </a:p>
      </dgm:t>
    </dgm:pt>
    <dgm:pt modelId="{42DA4A46-8D76-4887-ACCC-7401B53072AF}" type="pres">
      <dgm:prSet presAssocID="{5621ACEF-2EC6-48F3-93D6-B00509C9BABD}" presName="rootConnector" presStyleLbl="node1" presStyleIdx="1" presStyleCnt="2"/>
      <dgm:spPr/>
      <dgm:t>
        <a:bodyPr/>
        <a:lstStyle/>
        <a:p>
          <a:endParaRPr lang="en-US"/>
        </a:p>
      </dgm:t>
    </dgm:pt>
    <dgm:pt modelId="{FCF96965-AAD5-4177-9BC2-247184EEF9A8}" type="pres">
      <dgm:prSet presAssocID="{5621ACEF-2EC6-48F3-93D6-B00509C9BABD}" presName="childShape" presStyleCnt="0"/>
      <dgm:spPr/>
      <dgm:t>
        <a:bodyPr/>
        <a:lstStyle/>
        <a:p>
          <a:endParaRPr lang="en-US"/>
        </a:p>
      </dgm:t>
    </dgm:pt>
    <dgm:pt modelId="{F15EE20C-4484-47B0-BFAA-BC815EA35D65}" type="pres">
      <dgm:prSet presAssocID="{CAA535A8-BD7F-41ED-963B-3D74122DBC71}" presName="Name13" presStyleLbl="parChTrans1D2" presStyleIdx="2" presStyleCnt="4"/>
      <dgm:spPr/>
      <dgm:t>
        <a:bodyPr/>
        <a:lstStyle/>
        <a:p>
          <a:endParaRPr lang="en-US"/>
        </a:p>
      </dgm:t>
    </dgm:pt>
    <dgm:pt modelId="{3F974607-9622-4F7C-8CAC-D05EB4898D01}" type="pres">
      <dgm:prSet presAssocID="{0158E674-F422-4776-9F6E-1F5A2B1BF0F8}" presName="childText" presStyleLbl="bgAcc1" presStyleIdx="2" presStyleCnt="4" custScaleX="138195">
        <dgm:presLayoutVars>
          <dgm:bulletEnabled val="1"/>
        </dgm:presLayoutVars>
      </dgm:prSet>
      <dgm:spPr/>
      <dgm:t>
        <a:bodyPr/>
        <a:lstStyle/>
        <a:p>
          <a:endParaRPr lang="en-US"/>
        </a:p>
      </dgm:t>
    </dgm:pt>
    <dgm:pt modelId="{80F0F760-9BA8-4D32-93D0-3D6D9778930D}" type="pres">
      <dgm:prSet presAssocID="{F5EDA416-D43C-43AF-B967-1B85AD5059EA}" presName="Name13" presStyleLbl="parChTrans1D2" presStyleIdx="3" presStyleCnt="4"/>
      <dgm:spPr/>
      <dgm:t>
        <a:bodyPr/>
        <a:lstStyle/>
        <a:p>
          <a:endParaRPr lang="en-US"/>
        </a:p>
      </dgm:t>
    </dgm:pt>
    <dgm:pt modelId="{D4302DEC-C06F-4F4F-BE85-C07BE3F92797}" type="pres">
      <dgm:prSet presAssocID="{7D8F63E2-8C1B-4288-9165-977F88E5E556}" presName="childText" presStyleLbl="bgAcc1" presStyleIdx="3" presStyleCnt="4" custScaleX="138195">
        <dgm:presLayoutVars>
          <dgm:bulletEnabled val="1"/>
        </dgm:presLayoutVars>
      </dgm:prSet>
      <dgm:spPr/>
      <dgm:t>
        <a:bodyPr/>
        <a:lstStyle/>
        <a:p>
          <a:endParaRPr lang="en-US"/>
        </a:p>
      </dgm:t>
    </dgm:pt>
  </dgm:ptLst>
  <dgm:cxnLst>
    <dgm:cxn modelId="{E34EBAEE-6DF9-4F52-B6D9-1AD202E4BD7F}" srcId="{6AD116A0-F36C-4474-84EC-F53AB212885F}" destId="{54B53402-731B-40A3-863C-97F46BEEFDF2}" srcOrd="1" destOrd="0" parTransId="{8345C358-4D91-4E50-A077-B869C2F618BD}" sibTransId="{99C47FAF-C87E-4ADF-94DA-AC691B42EA01}"/>
    <dgm:cxn modelId="{4A3A4A6F-4390-44DE-8D32-F83684FAF5D3}" type="presOf" srcId="{CAA535A8-BD7F-41ED-963B-3D74122DBC71}" destId="{F15EE20C-4484-47B0-BFAA-BC815EA35D65}" srcOrd="0" destOrd="0" presId="urn:microsoft.com/office/officeart/2005/8/layout/hierarchy3"/>
    <dgm:cxn modelId="{91EB3A31-7618-455E-A92A-6275D9F60DD1}" srcId="{5621ACEF-2EC6-48F3-93D6-B00509C9BABD}" destId="{0158E674-F422-4776-9F6E-1F5A2B1BF0F8}" srcOrd="0" destOrd="0" parTransId="{CAA535A8-BD7F-41ED-963B-3D74122DBC71}" sibTransId="{6B17EFB8-631E-464D-BE66-F8FB98CA0D8D}"/>
    <dgm:cxn modelId="{1656F0D7-531D-4EA5-A918-7EED2548F673}" srcId="{6AD116A0-F36C-4474-84EC-F53AB212885F}" destId="{57B98623-ABCB-490E-8F9D-E8224D88E1A2}" srcOrd="0" destOrd="0" parTransId="{E7A5C715-60CA-4249-A0C9-F1066EA52124}" sibTransId="{1DED3B9F-E542-44DD-B393-0465DE46FE0A}"/>
    <dgm:cxn modelId="{6AE1884A-D9D6-4058-87EF-89192000358A}" type="presOf" srcId="{A2E83E9F-985D-4F67-8967-8687DAC6D109}" destId="{33501F68-FAAE-44E9-9271-60CC156AC50C}" srcOrd="0" destOrd="0" presId="urn:microsoft.com/office/officeart/2005/8/layout/hierarchy3"/>
    <dgm:cxn modelId="{55C48ED8-23AB-4316-B398-360D13E6A733}" type="presOf" srcId="{7D8F63E2-8C1B-4288-9165-977F88E5E556}" destId="{D4302DEC-C06F-4F4F-BE85-C07BE3F92797}" srcOrd="0" destOrd="0" presId="urn:microsoft.com/office/officeart/2005/8/layout/hierarchy3"/>
    <dgm:cxn modelId="{5EE9AAEC-D6BA-41D6-83F9-FFDCC6874E57}" type="presOf" srcId="{0158E674-F422-4776-9F6E-1F5A2B1BF0F8}" destId="{3F974607-9622-4F7C-8CAC-D05EB4898D01}" srcOrd="0" destOrd="0" presId="urn:microsoft.com/office/officeart/2005/8/layout/hierarchy3"/>
    <dgm:cxn modelId="{A1DB3B00-47AA-4CCB-A4A7-6DC7A9C98B32}" type="presOf" srcId="{6AD116A0-F36C-4474-84EC-F53AB212885F}" destId="{3F7B4366-5415-48C9-B3C9-36884612FB17}" srcOrd="0" destOrd="0" presId="urn:microsoft.com/office/officeart/2005/8/layout/hierarchy3"/>
    <dgm:cxn modelId="{78E65241-F7BF-4247-8375-38F961CC73A8}" type="presOf" srcId="{57B98623-ABCB-490E-8F9D-E8224D88E1A2}" destId="{5C062F1E-CAC0-49D5-838E-F4C741756871}" srcOrd="0" destOrd="0" presId="urn:microsoft.com/office/officeart/2005/8/layout/hierarchy3"/>
    <dgm:cxn modelId="{8714A4F4-B843-4B25-B330-121283322EA1}" type="presOf" srcId="{5621ACEF-2EC6-48F3-93D6-B00509C9BABD}" destId="{14D0FBB3-E5D6-47F7-93BA-CF6FFBF05354}" srcOrd="0" destOrd="0" presId="urn:microsoft.com/office/officeart/2005/8/layout/hierarchy3"/>
    <dgm:cxn modelId="{D19EE51C-C39E-402C-B1A6-0C436ADB1719}" type="presOf" srcId="{E7A5C715-60CA-4249-A0C9-F1066EA52124}" destId="{6671DF72-7EAA-4FBB-9CD8-80BA430A5970}" srcOrd="0" destOrd="0" presId="urn:microsoft.com/office/officeart/2005/8/layout/hierarchy3"/>
    <dgm:cxn modelId="{BD51C92E-184C-4712-BCD0-F846DCA7DD0A}" type="presOf" srcId="{54B53402-731B-40A3-863C-97F46BEEFDF2}" destId="{5FAD1791-9B7B-483D-9CEA-21B14C0DC6AA}" srcOrd="0" destOrd="0" presId="urn:microsoft.com/office/officeart/2005/8/layout/hierarchy3"/>
    <dgm:cxn modelId="{BCD1DDE0-4752-455A-8D68-5B62BADCA7CB}" type="presOf" srcId="{F5EDA416-D43C-43AF-B967-1B85AD5059EA}" destId="{80F0F760-9BA8-4D32-93D0-3D6D9778930D}" srcOrd="0" destOrd="0" presId="urn:microsoft.com/office/officeart/2005/8/layout/hierarchy3"/>
    <dgm:cxn modelId="{376E009A-024E-44C4-9A71-D3300EFB67D0}" srcId="{5621ACEF-2EC6-48F3-93D6-B00509C9BABD}" destId="{7D8F63E2-8C1B-4288-9165-977F88E5E556}" srcOrd="1" destOrd="0" parTransId="{F5EDA416-D43C-43AF-B967-1B85AD5059EA}" sibTransId="{73BFAFD1-DD41-437B-9FA5-9003D742088F}"/>
    <dgm:cxn modelId="{CD17120C-FD33-42E0-92EF-D2E63A4CE8A2}" type="presOf" srcId="{6AD116A0-F36C-4474-84EC-F53AB212885F}" destId="{6457AFE0-1472-4DD1-A913-21C961648FD3}" srcOrd="1" destOrd="0" presId="urn:microsoft.com/office/officeart/2005/8/layout/hierarchy3"/>
    <dgm:cxn modelId="{A414527D-579C-4017-B5E2-0C3A296A738F}" type="presOf" srcId="{5621ACEF-2EC6-48F3-93D6-B00509C9BABD}" destId="{42DA4A46-8D76-4887-ACCC-7401B53072AF}" srcOrd="1" destOrd="0" presId="urn:microsoft.com/office/officeart/2005/8/layout/hierarchy3"/>
    <dgm:cxn modelId="{348FA7A7-B6F4-4D2B-A44B-9E60BD314EE3}" srcId="{A2E83E9F-985D-4F67-8967-8687DAC6D109}" destId="{6AD116A0-F36C-4474-84EC-F53AB212885F}" srcOrd="0" destOrd="0" parTransId="{87B4B4F6-FCA4-4E95-A64F-674698D1F61B}" sibTransId="{2DED4CD4-5063-412C-8424-EF50011F3A28}"/>
    <dgm:cxn modelId="{1EA65688-1D41-4113-9C08-40E359EE3BEF}" type="presOf" srcId="{8345C358-4D91-4E50-A077-B869C2F618BD}" destId="{55376341-7428-405A-882B-5D6BA212FEBD}" srcOrd="0" destOrd="0" presId="urn:microsoft.com/office/officeart/2005/8/layout/hierarchy3"/>
    <dgm:cxn modelId="{1728F4C9-222D-4B5B-8931-33B8F7F7208F}" srcId="{A2E83E9F-985D-4F67-8967-8687DAC6D109}" destId="{5621ACEF-2EC6-48F3-93D6-B00509C9BABD}" srcOrd="1" destOrd="0" parTransId="{E6352735-7C22-4CF6-B0C9-C0076174A836}" sibTransId="{E93F6B7E-F7CA-4D94-9D30-37004A64BB1A}"/>
    <dgm:cxn modelId="{D8D6E2BF-B9B8-424B-8390-05A25AA1A1C9}" type="presParOf" srcId="{33501F68-FAAE-44E9-9271-60CC156AC50C}" destId="{7138367C-B2EE-41C0-BDD9-F0AF00CB6E1E}" srcOrd="0" destOrd="0" presId="urn:microsoft.com/office/officeart/2005/8/layout/hierarchy3"/>
    <dgm:cxn modelId="{E812A84E-0C65-4B5D-9147-C31683E8DA2A}" type="presParOf" srcId="{7138367C-B2EE-41C0-BDD9-F0AF00CB6E1E}" destId="{FC935D3F-1F6B-499B-9FB9-17AD9E9ECDA0}" srcOrd="0" destOrd="0" presId="urn:microsoft.com/office/officeart/2005/8/layout/hierarchy3"/>
    <dgm:cxn modelId="{A6E88BDA-83CE-4BB5-BBC2-DD81E7EF551E}" type="presParOf" srcId="{FC935D3F-1F6B-499B-9FB9-17AD9E9ECDA0}" destId="{3F7B4366-5415-48C9-B3C9-36884612FB17}" srcOrd="0" destOrd="0" presId="urn:microsoft.com/office/officeart/2005/8/layout/hierarchy3"/>
    <dgm:cxn modelId="{A0C61AB2-BAC4-48DE-835F-55C3261FEC59}" type="presParOf" srcId="{FC935D3F-1F6B-499B-9FB9-17AD9E9ECDA0}" destId="{6457AFE0-1472-4DD1-A913-21C961648FD3}" srcOrd="1" destOrd="0" presId="urn:microsoft.com/office/officeart/2005/8/layout/hierarchy3"/>
    <dgm:cxn modelId="{04255D02-8A7A-4EF1-BD69-62167A2A4019}" type="presParOf" srcId="{7138367C-B2EE-41C0-BDD9-F0AF00CB6E1E}" destId="{2C997FDF-42C5-4B28-BA89-AEAA698D6499}" srcOrd="1" destOrd="0" presId="urn:microsoft.com/office/officeart/2005/8/layout/hierarchy3"/>
    <dgm:cxn modelId="{470475E3-AEB3-4EF7-9B8F-F785D07EDFC3}" type="presParOf" srcId="{2C997FDF-42C5-4B28-BA89-AEAA698D6499}" destId="{6671DF72-7EAA-4FBB-9CD8-80BA430A5970}" srcOrd="0" destOrd="0" presId="urn:microsoft.com/office/officeart/2005/8/layout/hierarchy3"/>
    <dgm:cxn modelId="{1BEE7B70-139E-4BC5-9C78-E3808FC80936}" type="presParOf" srcId="{2C997FDF-42C5-4B28-BA89-AEAA698D6499}" destId="{5C062F1E-CAC0-49D5-838E-F4C741756871}" srcOrd="1" destOrd="0" presId="urn:microsoft.com/office/officeart/2005/8/layout/hierarchy3"/>
    <dgm:cxn modelId="{7F6E60B8-F7D2-4A2E-A654-CF6A0CD17DC4}" type="presParOf" srcId="{2C997FDF-42C5-4B28-BA89-AEAA698D6499}" destId="{55376341-7428-405A-882B-5D6BA212FEBD}" srcOrd="2" destOrd="0" presId="urn:microsoft.com/office/officeart/2005/8/layout/hierarchy3"/>
    <dgm:cxn modelId="{17764520-0FC3-4D2C-A4B0-8D44DBDAF6DF}" type="presParOf" srcId="{2C997FDF-42C5-4B28-BA89-AEAA698D6499}" destId="{5FAD1791-9B7B-483D-9CEA-21B14C0DC6AA}" srcOrd="3" destOrd="0" presId="urn:microsoft.com/office/officeart/2005/8/layout/hierarchy3"/>
    <dgm:cxn modelId="{B2272293-931F-457C-A83C-BF7F2109D1A4}" type="presParOf" srcId="{33501F68-FAAE-44E9-9271-60CC156AC50C}" destId="{D3E02F50-0AD3-45E5-95AD-5C80027A4742}" srcOrd="1" destOrd="0" presId="urn:microsoft.com/office/officeart/2005/8/layout/hierarchy3"/>
    <dgm:cxn modelId="{F85D6805-A109-40F3-AB3E-D8E4183B8F77}" type="presParOf" srcId="{D3E02F50-0AD3-45E5-95AD-5C80027A4742}" destId="{8BF9BF2F-6F9C-44FF-80F7-4F3165A84FC6}" srcOrd="0" destOrd="0" presId="urn:microsoft.com/office/officeart/2005/8/layout/hierarchy3"/>
    <dgm:cxn modelId="{2D790B16-8047-4493-BFED-061C9CC857AF}" type="presParOf" srcId="{8BF9BF2F-6F9C-44FF-80F7-4F3165A84FC6}" destId="{14D0FBB3-E5D6-47F7-93BA-CF6FFBF05354}" srcOrd="0" destOrd="0" presId="urn:microsoft.com/office/officeart/2005/8/layout/hierarchy3"/>
    <dgm:cxn modelId="{F56B8AE9-8449-4E12-86A4-B84863F66EB2}" type="presParOf" srcId="{8BF9BF2F-6F9C-44FF-80F7-4F3165A84FC6}" destId="{42DA4A46-8D76-4887-ACCC-7401B53072AF}" srcOrd="1" destOrd="0" presId="urn:microsoft.com/office/officeart/2005/8/layout/hierarchy3"/>
    <dgm:cxn modelId="{5209C8E7-FF0D-4432-A0E6-25A5FC055933}" type="presParOf" srcId="{D3E02F50-0AD3-45E5-95AD-5C80027A4742}" destId="{FCF96965-AAD5-4177-9BC2-247184EEF9A8}" srcOrd="1" destOrd="0" presId="urn:microsoft.com/office/officeart/2005/8/layout/hierarchy3"/>
    <dgm:cxn modelId="{E464A2AF-BD5E-4BA9-971E-72E18CF8D719}" type="presParOf" srcId="{FCF96965-AAD5-4177-9BC2-247184EEF9A8}" destId="{F15EE20C-4484-47B0-BFAA-BC815EA35D65}" srcOrd="0" destOrd="0" presId="urn:microsoft.com/office/officeart/2005/8/layout/hierarchy3"/>
    <dgm:cxn modelId="{BCF04925-1B21-4478-A55B-01A83C7F8858}" type="presParOf" srcId="{FCF96965-AAD5-4177-9BC2-247184EEF9A8}" destId="{3F974607-9622-4F7C-8CAC-D05EB4898D01}" srcOrd="1" destOrd="0" presId="urn:microsoft.com/office/officeart/2005/8/layout/hierarchy3"/>
    <dgm:cxn modelId="{4EFA0244-1FAC-4177-8DA8-EA98620C0869}" type="presParOf" srcId="{FCF96965-AAD5-4177-9BC2-247184EEF9A8}" destId="{80F0F760-9BA8-4D32-93D0-3D6D9778930D}" srcOrd="2" destOrd="0" presId="urn:microsoft.com/office/officeart/2005/8/layout/hierarchy3"/>
    <dgm:cxn modelId="{151151CD-DDEF-41E1-9851-79F146FF2FFA}" type="presParOf" srcId="{FCF96965-AAD5-4177-9BC2-247184EEF9A8}" destId="{D4302DEC-C06F-4F4F-BE85-C07BE3F92797}" srcOrd="3"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2B4CAC-518A-49B6-876A-F676C49B8015}">
      <dsp:nvSpPr>
        <dsp:cNvPr id="0" name=""/>
        <dsp:cNvSpPr/>
      </dsp:nvSpPr>
      <dsp:spPr>
        <a:xfrm>
          <a:off x="1279" y="0"/>
          <a:ext cx="1991320" cy="406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327152" rIns="327152" bIns="327152" numCol="1" spcCol="1270" anchor="ctr" anchorCtr="0">
          <a:noAutofit/>
        </a:bodyPr>
        <a:lstStyle/>
        <a:p>
          <a:pPr lvl="0" algn="ctr" defTabSz="2044700">
            <a:lnSpc>
              <a:spcPct val="90000"/>
            </a:lnSpc>
            <a:spcBef>
              <a:spcPct val="0"/>
            </a:spcBef>
            <a:spcAft>
              <a:spcPct val="35000"/>
            </a:spcAft>
          </a:pPr>
          <a:r>
            <a:rPr lang="en-US" sz="4600" kern="1200" dirty="0" smtClean="0"/>
            <a:t>Fit</a:t>
          </a:r>
          <a:endParaRPr lang="en-US" sz="4600" kern="1200" dirty="0"/>
        </a:p>
      </dsp:txBody>
      <dsp:txXfrm>
        <a:off x="1279" y="1625600"/>
        <a:ext cx="1991320" cy="1625600"/>
      </dsp:txXfrm>
    </dsp:sp>
    <dsp:sp modelId="{958796E9-CD3E-44B9-9313-CB58D6AA0C16}">
      <dsp:nvSpPr>
        <dsp:cNvPr id="0" name=""/>
        <dsp:cNvSpPr/>
      </dsp:nvSpPr>
      <dsp:spPr>
        <a:xfrm>
          <a:off x="320284" y="243840"/>
          <a:ext cx="1353312" cy="135331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93F6FA-D066-40DE-A026-BE810C95CD3D}">
      <dsp:nvSpPr>
        <dsp:cNvPr id="0" name=""/>
        <dsp:cNvSpPr/>
      </dsp:nvSpPr>
      <dsp:spPr>
        <a:xfrm>
          <a:off x="2052339" y="0"/>
          <a:ext cx="1991320" cy="406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327152" rIns="327152" bIns="327152" numCol="1" spcCol="1270" anchor="ctr" anchorCtr="0">
          <a:noAutofit/>
        </a:bodyPr>
        <a:lstStyle/>
        <a:p>
          <a:pPr lvl="0" algn="ctr" defTabSz="2044700">
            <a:lnSpc>
              <a:spcPct val="90000"/>
            </a:lnSpc>
            <a:spcBef>
              <a:spcPct val="0"/>
            </a:spcBef>
            <a:spcAft>
              <a:spcPct val="35000"/>
            </a:spcAft>
          </a:pPr>
          <a:r>
            <a:rPr lang="en-US" sz="4600" kern="1200" dirty="0" smtClean="0"/>
            <a:t>Price</a:t>
          </a:r>
          <a:endParaRPr lang="en-US" sz="4600" kern="1200" dirty="0"/>
        </a:p>
      </dsp:txBody>
      <dsp:txXfrm>
        <a:off x="2052339" y="1625600"/>
        <a:ext cx="1991320" cy="1625600"/>
      </dsp:txXfrm>
    </dsp:sp>
    <dsp:sp modelId="{55D5B281-B563-4C6A-AB9A-5A8D01802A73}">
      <dsp:nvSpPr>
        <dsp:cNvPr id="0" name=""/>
        <dsp:cNvSpPr/>
      </dsp:nvSpPr>
      <dsp:spPr>
        <a:xfrm>
          <a:off x="2371344" y="243840"/>
          <a:ext cx="1353312" cy="1353312"/>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2541E2-5BF3-43EC-8981-4BC3B5D6EA48}">
      <dsp:nvSpPr>
        <dsp:cNvPr id="0" name=""/>
        <dsp:cNvSpPr/>
      </dsp:nvSpPr>
      <dsp:spPr>
        <a:xfrm>
          <a:off x="4103399" y="0"/>
          <a:ext cx="1991320" cy="406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327152" rIns="327152" bIns="327152" numCol="1" spcCol="1270" anchor="ctr" anchorCtr="0">
          <a:noAutofit/>
        </a:bodyPr>
        <a:lstStyle/>
        <a:p>
          <a:pPr lvl="0" algn="ctr" defTabSz="2044700">
            <a:lnSpc>
              <a:spcPct val="90000"/>
            </a:lnSpc>
            <a:spcBef>
              <a:spcPct val="0"/>
            </a:spcBef>
            <a:spcAft>
              <a:spcPct val="35000"/>
            </a:spcAft>
          </a:pPr>
          <a:r>
            <a:rPr lang="en-US" sz="4600" kern="1200" dirty="0" smtClean="0"/>
            <a:t>Time</a:t>
          </a:r>
          <a:endParaRPr lang="en-US" sz="4600" kern="1200" dirty="0"/>
        </a:p>
      </dsp:txBody>
      <dsp:txXfrm>
        <a:off x="4103399" y="1625600"/>
        <a:ext cx="1991320" cy="1625600"/>
      </dsp:txXfrm>
    </dsp:sp>
    <dsp:sp modelId="{E07D5566-90FF-4A5A-85B3-E983B5E38468}">
      <dsp:nvSpPr>
        <dsp:cNvPr id="0" name=""/>
        <dsp:cNvSpPr/>
      </dsp:nvSpPr>
      <dsp:spPr>
        <a:xfrm>
          <a:off x="4422403" y="243840"/>
          <a:ext cx="1353312" cy="1353312"/>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344F6D-F4BE-42A8-997A-540BD2D87A56}">
      <dsp:nvSpPr>
        <dsp:cNvPr id="0" name=""/>
        <dsp:cNvSpPr/>
      </dsp:nvSpPr>
      <dsp:spPr>
        <a:xfrm>
          <a:off x="243839" y="3251200"/>
          <a:ext cx="5608320" cy="60960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BB8DC2-D0FB-46D7-B13F-C407C12836B7}" type="datetimeFigureOut">
              <a:rPr lang="en-US" smtClean="0"/>
              <a:pPr/>
              <a:t>5/13/2013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0D4783-69D9-46A0-88B4-1114F2A0FA9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gsa.gov/portal/category/2557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D16DE6-4F8B-4F03-8CBF-53D34814EF9F}" type="slidenum">
              <a:rPr lang="en-US"/>
              <a:pPr/>
              <a:t>1</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Now let’s look at “Price”. Price: Can we compete with current Schedules contractors? Review pricelists in </a:t>
            </a:r>
            <a:r>
              <a:rPr lang="en-US" sz="1200" b="0" i="0" u="sng" kern="1200" dirty="0" err="1" smtClean="0">
                <a:solidFill>
                  <a:schemeClr val="tx1"/>
                </a:solidFill>
                <a:latin typeface="+mn-lt"/>
                <a:ea typeface="+mn-ea"/>
                <a:cs typeface="+mn-cs"/>
                <a:hlinkClick r:id="rId3"/>
              </a:rPr>
              <a:t>GSA</a:t>
            </a:r>
            <a:r>
              <a:rPr lang="en-US" sz="1200" b="0" i="1" u="sng" kern="1200" dirty="0" err="1" smtClean="0">
                <a:solidFill>
                  <a:schemeClr val="tx1"/>
                </a:solidFill>
                <a:latin typeface="+mn-lt"/>
                <a:ea typeface="+mn-ea"/>
                <a:cs typeface="+mn-cs"/>
                <a:hlinkClick r:id="rId3"/>
              </a:rPr>
              <a:t>Advantage</a:t>
            </a:r>
            <a:r>
              <a:rPr lang="en-US" sz="1200" b="0" i="1" u="sng" kern="1200" dirty="0" smtClean="0">
                <a:solidFill>
                  <a:schemeClr val="tx1"/>
                </a:solidFill>
                <a:latin typeface="+mn-lt"/>
                <a:ea typeface="+mn-ea"/>
                <a:cs typeface="+mn-cs"/>
                <a:hlinkClick r:id="rId3"/>
              </a:rPr>
              <a:t>!</a:t>
            </a:r>
            <a:r>
              <a:rPr lang="en-US" sz="1200" b="0" i="0" kern="1200" dirty="0" smtClean="0">
                <a:solidFill>
                  <a:schemeClr val="tx1"/>
                </a:solidFill>
                <a:latin typeface="+mn-lt"/>
                <a:ea typeface="+mn-ea"/>
                <a:cs typeface="+mn-cs"/>
              </a:rPr>
              <a:t> to complete a price comparison for similar products and/or services.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Note</a:t>
            </a:r>
            <a:r>
              <a:rPr lang="en-US" sz="1200" b="0" i="0" kern="1200" baseline="0" dirty="0" smtClean="0">
                <a:solidFill>
                  <a:schemeClr val="tx1"/>
                </a:solidFill>
                <a:latin typeface="+mn-lt"/>
                <a:ea typeface="+mn-ea"/>
                <a:cs typeface="+mn-cs"/>
              </a:rPr>
              <a:t> that m</a:t>
            </a:r>
            <a:r>
              <a:rPr lang="en-US" sz="1200" b="0" i="0" kern="1200" dirty="0" smtClean="0">
                <a:solidFill>
                  <a:schemeClr val="tx1"/>
                </a:solidFill>
                <a:latin typeface="+mn-lt"/>
                <a:ea typeface="+mn-ea"/>
                <a:cs typeface="+mn-cs"/>
              </a:rPr>
              <a:t>ultiple companies are awarded contracts for every Schedule and SIN;</a:t>
            </a:r>
            <a:r>
              <a:rPr lang="en-US" sz="1200" b="0" i="0" kern="1200" baseline="0" dirty="0" smtClean="0">
                <a:solidFill>
                  <a:schemeClr val="tx1"/>
                </a:solidFill>
                <a:latin typeface="+mn-lt"/>
                <a:ea typeface="+mn-ea"/>
                <a:cs typeface="+mn-cs"/>
              </a:rPr>
              <a:t> h</a:t>
            </a:r>
            <a:r>
              <a:rPr lang="en-US" sz="1200" b="0" i="0" kern="1200" dirty="0" smtClean="0">
                <a:solidFill>
                  <a:schemeClr val="tx1"/>
                </a:solidFill>
                <a:latin typeface="+mn-lt"/>
                <a:ea typeface="+mn-ea"/>
                <a:cs typeface="+mn-cs"/>
              </a:rPr>
              <a:t>ence the name of “Multiple” Award Schedule.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GSA Advantage!® provides multiple</a:t>
            </a:r>
            <a:r>
              <a:rPr lang="en-US" sz="1200" b="0" i="0" kern="1200" baseline="0" dirty="0" smtClean="0">
                <a:solidFill>
                  <a:schemeClr val="tx1"/>
                </a:solidFill>
                <a:latin typeface="+mn-lt"/>
                <a:ea typeface="+mn-ea"/>
                <a:cs typeface="+mn-cs"/>
              </a:rPr>
              <a:t> ways to search an existing pricelist.  You can search pre-designated product or service categories, or you can utilize the search function.  Just remember that depending on what you are trying to review you will need to utilize that drop down menu that states “products.  This menu defaults to search products; however, it can be changed to services.</a:t>
            </a:r>
            <a:endParaRPr lang="en-US"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90D4783-69D9-46A0-88B4-1114F2A0FA9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Time: Do we have the time and resources to dedicate towards responding to a Schedules solicitation, administering</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the contract, and marketing the contract to ordering activities?</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Depending on</a:t>
            </a:r>
            <a:r>
              <a:rPr lang="en-US" sz="1200" b="0" i="0" kern="1200" baseline="0" dirty="0" smtClean="0">
                <a:solidFill>
                  <a:schemeClr val="tx1"/>
                </a:solidFill>
                <a:latin typeface="+mn-lt"/>
                <a:ea typeface="+mn-ea"/>
                <a:cs typeface="+mn-cs"/>
              </a:rPr>
              <a:t> your companies previous federal government and GSA experience, responding to a solicitation can take anywhere between six months to a couple of years.</a:t>
            </a:r>
          </a:p>
          <a:p>
            <a:endParaRPr lang="en-US" sz="1200" b="0" i="0" kern="1200" baseline="0" dirty="0" smtClean="0">
              <a:solidFill>
                <a:schemeClr val="tx1"/>
              </a:solidFill>
              <a:latin typeface="+mn-lt"/>
              <a:ea typeface="+mn-ea"/>
              <a:cs typeface="+mn-cs"/>
            </a:endParaRPr>
          </a:p>
          <a:p>
            <a:r>
              <a:rPr lang="en-US" sz="1200" b="0" i="0" kern="1200" baseline="0" dirty="0" smtClean="0">
                <a:solidFill>
                  <a:schemeClr val="tx1"/>
                </a:solidFill>
                <a:latin typeface="+mn-lt"/>
                <a:ea typeface="+mn-ea"/>
                <a:cs typeface="+mn-cs"/>
              </a:rPr>
              <a:t>After you have been awarded the contract you will need to dedicate time to ensuring your pricelist is up to date and that you are continually complying with your contracts terms and conditions. </a:t>
            </a:r>
          </a:p>
          <a:p>
            <a:endParaRPr lang="en-US" sz="1200" b="0" i="0" kern="1200" baseline="0" dirty="0" smtClean="0">
              <a:solidFill>
                <a:schemeClr val="tx1"/>
              </a:solidFill>
              <a:latin typeface="+mn-lt"/>
              <a:ea typeface="+mn-ea"/>
              <a:cs typeface="+mn-cs"/>
            </a:endParaRPr>
          </a:p>
          <a:p>
            <a:r>
              <a:rPr lang="en-US" sz="1200" b="0" i="0" kern="1200" baseline="0" dirty="0" smtClean="0">
                <a:solidFill>
                  <a:schemeClr val="tx1"/>
                </a:solidFill>
                <a:latin typeface="+mn-lt"/>
                <a:ea typeface="+mn-ea"/>
                <a:cs typeface="+mn-cs"/>
              </a:rPr>
              <a:t>Finally you will need to be continuously marketing your contract and company to federal buyers, just as you would be doing so in any new market, which will take additional continuous time commitment.</a:t>
            </a:r>
            <a:endParaRPr lang="en-US"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90D4783-69D9-46A0-88B4-1114F2A0FA9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Vendor Support Center can offer you a wealth of information</a:t>
            </a:r>
            <a:r>
              <a:rPr lang="en-US" baseline="0" dirty="0" smtClean="0"/>
              <a:t> throughout the life of your Schedules contract.  During your pre award process you will be required to </a:t>
            </a:r>
            <a:r>
              <a:rPr lang="en-US" b="0" baseline="0" dirty="0" smtClean="0"/>
              <a:t>take the “Pathway to Success” course.  This training will introduce you to the GSA culture, as well as understand certain contract terminology that is commonly used.  We welcome you to also take advantage of other training that is available in this section.  A great course to provide further education is the “New Contractor Orientation,” which combines the information from this course and other courses offered here at Expo.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Now, I know we’ve already covered a wealth of information so far.  Therefore, to assist you with this abundance of information, GSA has created the Contractor Readiness Vendor Toolbox </a:t>
            </a:r>
            <a:r>
              <a:rPr lang="en-US" b="0" dirty="0" smtClean="0"/>
              <a:t>which contains materials and information to help you learn more about the process and requirements and help make sure you have the best chance of success.</a:t>
            </a:r>
          </a:p>
          <a:p>
            <a:endParaRPr lang="en-US" dirty="0"/>
          </a:p>
        </p:txBody>
      </p:sp>
      <p:sp>
        <p:nvSpPr>
          <p:cNvPr id="4" name="Slide Number Placeholder 3"/>
          <p:cNvSpPr>
            <a:spLocks noGrp="1"/>
          </p:cNvSpPr>
          <p:nvPr>
            <p:ph type="sldNum" sz="quarter" idx="10"/>
          </p:nvPr>
        </p:nvSpPr>
        <p:spPr/>
        <p:txBody>
          <a:bodyPr/>
          <a:lstStyle/>
          <a:p>
            <a:fld id="{190D4783-69D9-46A0-88B4-1114F2A0FA9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Research has shown that a key indicator for success is ensuring that companies that apply for Schedule contracts are well educated about the process, </a:t>
            </a:r>
            <a:r>
              <a:rPr lang="en-US" b="0" dirty="0" smtClean="0"/>
              <a:t>as well</a:t>
            </a:r>
            <a:r>
              <a:rPr lang="en-US" b="0" baseline="0" dirty="0" smtClean="0"/>
              <a:t> as to understand  the </a:t>
            </a:r>
            <a:r>
              <a:rPr lang="en-US" b="0" dirty="0" smtClean="0"/>
              <a:t>benefits and challenges of being on Schedule. In order to help industry partners be successful, GSA has launched a new resource called the Vendor Toolbox.  The Vendor Toolbox contains online education, links to vital acquisition portals and sites, and tips for success in the federal market.  A key component of the Vendor Toolbox, is the new Readiness Assessment tool</a:t>
            </a:r>
            <a:r>
              <a:rPr lang="en-US" b="0" baseline="0" dirty="0" smtClean="0"/>
              <a:t> </a:t>
            </a:r>
            <a:r>
              <a:rPr lang="en-US" b="0" dirty="0" smtClean="0"/>
              <a:t>which will help walk potential </a:t>
            </a:r>
            <a:r>
              <a:rPr lang="en-US" b="0" dirty="0" err="1" smtClean="0"/>
              <a:t>offerors</a:t>
            </a:r>
            <a:r>
              <a:rPr lang="en-US" b="0" dirty="0" smtClean="0"/>
              <a:t> through the process of deciding whether a Schedule contract is the right decision for them. Please note</a:t>
            </a:r>
            <a:r>
              <a:rPr lang="en-US" b="0" baseline="0" dirty="0" smtClean="0"/>
              <a:t> t</a:t>
            </a:r>
            <a:r>
              <a:rPr lang="en-US" b="0" dirty="0" smtClean="0"/>
              <a:t>he Readiness Assessment is now a mandatory part of the process to submit an offer.</a:t>
            </a:r>
          </a:p>
          <a:p>
            <a:endParaRPr lang="en-US" b="0" dirty="0" smtClean="0"/>
          </a:p>
          <a:p>
            <a:r>
              <a:rPr lang="en-US" b="0" dirty="0" smtClean="0"/>
              <a:t>This toolbox is also a great resource</a:t>
            </a:r>
            <a:r>
              <a:rPr lang="en-US" b="0" baseline="0" dirty="0" smtClean="0"/>
              <a:t> for current contract holders, as it will walk you through information that all contractors should be consonant of during the life of their Schedule contract.</a:t>
            </a:r>
            <a:endParaRPr lang="en-US" b="0" dirty="0"/>
          </a:p>
        </p:txBody>
      </p:sp>
      <p:sp>
        <p:nvSpPr>
          <p:cNvPr id="4" name="Slide Number Placeholder 3"/>
          <p:cNvSpPr>
            <a:spLocks noGrp="1"/>
          </p:cNvSpPr>
          <p:nvPr>
            <p:ph type="sldNum" sz="quarter" idx="10"/>
          </p:nvPr>
        </p:nvSpPr>
        <p:spPr/>
        <p:txBody>
          <a:bodyPr/>
          <a:lstStyle/>
          <a:p>
            <a:fld id="{190D4783-69D9-46A0-88B4-1114F2A0FA9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Dun &amp; Bradstreet (D&amp;B) provides a D-U-N-S Number, a unique nine digit identification number, for each physical location of your business. </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D-U-N-S Number assignment is FREE for all businesses required to register with the US Federal government for contracts or grants. </a:t>
            </a:r>
            <a:endParaRPr lang="en-US" dirty="0"/>
          </a:p>
        </p:txBody>
      </p:sp>
      <p:sp>
        <p:nvSpPr>
          <p:cNvPr id="4" name="Slide Number Placeholder 3"/>
          <p:cNvSpPr>
            <a:spLocks noGrp="1"/>
          </p:cNvSpPr>
          <p:nvPr>
            <p:ph type="sldNum" sz="quarter" idx="10"/>
          </p:nvPr>
        </p:nvSpPr>
        <p:spPr/>
        <p:txBody>
          <a:bodyPr/>
          <a:lstStyle/>
          <a:p>
            <a:fld id="{190D4783-69D9-46A0-88B4-1114F2A0FA9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Office of Management and Budget has mandated that all federal agencies use the Central Contractor Registration (CCR) and Online Representation and Certifications Application, known as ORCA for vendor registration.  For that reason, it is a contract requirement that you be registered and keep your registration active throughout the life of your contract.  Either the ACO or IOA will verify this registration and will document your compliance on the report card.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Currently you can register</a:t>
            </a:r>
            <a:r>
              <a:rPr lang="en-US" baseline="0" dirty="0" smtClean="0"/>
              <a:t> for both in the new government website “System for Award Management” or SAM.  It is important to</a:t>
            </a:r>
            <a:r>
              <a:rPr lang="en-US" dirty="0" smtClean="0"/>
              <a:t> keep your information up-to-date as this ensures that customers can find you, and you can get paid.  </a:t>
            </a:r>
            <a:endParaRPr lang="en-US" dirty="0"/>
          </a:p>
        </p:txBody>
      </p:sp>
      <p:sp>
        <p:nvSpPr>
          <p:cNvPr id="4" name="Slide Number Placeholder 3"/>
          <p:cNvSpPr>
            <a:spLocks noGrp="1"/>
          </p:cNvSpPr>
          <p:nvPr>
            <p:ph type="sldNum" sz="quarter" idx="10"/>
          </p:nvPr>
        </p:nvSpPr>
        <p:spPr/>
        <p:txBody>
          <a:bodyPr/>
          <a:lstStyle/>
          <a:p>
            <a:fld id="{190D4783-69D9-46A0-88B4-1114F2A0FA9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you have completed this preliminary research and you feel that the Schedules program is for you, you can then go forward</a:t>
            </a:r>
            <a:r>
              <a:rPr lang="en-US" baseline="0" dirty="0" smtClean="0"/>
              <a:t> and submit an offer through the electronic system </a:t>
            </a:r>
            <a:r>
              <a:rPr lang="en-US" baseline="0" dirty="0" err="1" smtClean="0"/>
              <a:t>eOffer</a:t>
            </a:r>
            <a:r>
              <a:rPr lang="en-US" baseline="0" dirty="0" smtClean="0"/>
              <a:t>.</a:t>
            </a:r>
          </a:p>
          <a:p>
            <a:endParaRPr lang="en-US" baseline="0" dirty="0" smtClean="0"/>
          </a:p>
          <a:p>
            <a:r>
              <a:rPr lang="en-US" baseline="0" dirty="0" smtClean="0"/>
              <a:t>By clicking on “</a:t>
            </a:r>
            <a:r>
              <a:rPr lang="en-US" baseline="0" dirty="0" err="1" smtClean="0"/>
              <a:t>eOffer</a:t>
            </a:r>
            <a:r>
              <a:rPr lang="en-US" baseline="0" dirty="0" smtClean="0"/>
              <a:t>” under “Learn More About” heading you can walk through </a:t>
            </a:r>
            <a:r>
              <a:rPr lang="en-US" sz="1200" b="0" i="0" kern="1200" baseline="0" dirty="0" smtClean="0">
                <a:solidFill>
                  <a:schemeClr val="tx1"/>
                </a:solidFill>
                <a:latin typeface="+mn-lt"/>
                <a:ea typeface="+mn-ea"/>
                <a:cs typeface="+mn-cs"/>
              </a:rPr>
              <a:t>t</a:t>
            </a:r>
            <a:r>
              <a:rPr lang="en-US" sz="1200" b="0" i="0" kern="1200" dirty="0" smtClean="0">
                <a:solidFill>
                  <a:schemeClr val="tx1"/>
                </a:solidFill>
                <a:latin typeface="+mn-lt"/>
                <a:ea typeface="+mn-ea"/>
                <a:cs typeface="+mn-cs"/>
              </a:rPr>
              <a:t>he Offer process, which has five basic steps you must complete before you can submit your offer</a:t>
            </a:r>
            <a:r>
              <a:rPr lang="en-US" sz="1200" b="0" i="0" kern="1200" baseline="0" dirty="0" smtClean="0">
                <a:solidFill>
                  <a:schemeClr val="tx1"/>
                </a:solidFill>
                <a:latin typeface="+mn-lt"/>
                <a:ea typeface="+mn-ea"/>
                <a:cs typeface="+mn-cs"/>
              </a:rPr>
              <a:t> including:</a:t>
            </a:r>
          </a:p>
          <a:p>
            <a:pPr marL="228600" indent="-228600">
              <a:buFont typeface="+mj-lt"/>
              <a:buAutoNum type="arabicPeriod"/>
            </a:pPr>
            <a:r>
              <a:rPr lang="en-US" sz="1200" b="0" i="0" kern="1200" baseline="0" dirty="0" smtClean="0">
                <a:solidFill>
                  <a:schemeClr val="tx1"/>
                </a:solidFill>
                <a:latin typeface="+mn-lt"/>
                <a:ea typeface="+mn-ea"/>
                <a:cs typeface="+mn-cs"/>
              </a:rPr>
              <a:t>Authenticating your Digital Certificate</a:t>
            </a:r>
          </a:p>
          <a:p>
            <a:pPr marL="228600" indent="-228600">
              <a:buFont typeface="+mj-lt"/>
              <a:buAutoNum type="arabicPeriod"/>
            </a:pPr>
            <a:r>
              <a:rPr lang="en-US" sz="1200" b="0" i="0" kern="1200" baseline="0" dirty="0" smtClean="0">
                <a:solidFill>
                  <a:schemeClr val="tx1"/>
                </a:solidFill>
                <a:latin typeface="+mn-lt"/>
                <a:ea typeface="+mn-ea"/>
                <a:cs typeface="+mn-cs"/>
              </a:rPr>
              <a:t>Completing the offer from the solicitation we mentioned in the earlier </a:t>
            </a:r>
            <a:r>
              <a:rPr lang="en-US" sz="1200" b="0" i="0" kern="1200" baseline="0" dirty="0" err="1" smtClean="0">
                <a:solidFill>
                  <a:schemeClr val="tx1"/>
                </a:solidFill>
                <a:latin typeface="+mn-lt"/>
                <a:ea typeface="+mn-ea"/>
                <a:cs typeface="+mn-cs"/>
              </a:rPr>
              <a:t>eLibrary</a:t>
            </a:r>
            <a:r>
              <a:rPr lang="en-US" sz="1200" b="0" i="0" kern="1200" baseline="0" dirty="0" smtClean="0">
                <a:solidFill>
                  <a:schemeClr val="tx1"/>
                </a:solidFill>
                <a:latin typeface="+mn-lt"/>
                <a:ea typeface="+mn-ea"/>
                <a:cs typeface="+mn-cs"/>
              </a:rPr>
              <a:t> slide</a:t>
            </a:r>
          </a:p>
          <a:p>
            <a:pPr marL="228600" indent="-228600">
              <a:buFont typeface="+mj-lt"/>
              <a:buAutoNum type="arabicPeriod"/>
            </a:pPr>
            <a:r>
              <a:rPr lang="en-US" sz="1200" b="0" i="0" kern="1200" baseline="0" dirty="0" smtClean="0">
                <a:solidFill>
                  <a:schemeClr val="tx1"/>
                </a:solidFill>
                <a:latin typeface="+mn-lt"/>
                <a:ea typeface="+mn-ea"/>
                <a:cs typeface="+mn-cs"/>
              </a:rPr>
              <a:t>Submitting the offer</a:t>
            </a:r>
          </a:p>
          <a:p>
            <a:pPr marL="228600" indent="-228600">
              <a:buFont typeface="+mj-lt"/>
              <a:buAutoNum type="arabicPeriod"/>
            </a:pPr>
            <a:r>
              <a:rPr lang="en-US" sz="1200" b="0" i="0" kern="1200" baseline="0" dirty="0" smtClean="0">
                <a:solidFill>
                  <a:schemeClr val="tx1"/>
                </a:solidFill>
                <a:latin typeface="+mn-lt"/>
                <a:ea typeface="+mn-ea"/>
                <a:cs typeface="+mn-cs"/>
              </a:rPr>
              <a:t>Negotiating with the GSA assigned contracting officer</a:t>
            </a:r>
          </a:p>
          <a:p>
            <a:pPr marL="228600" indent="-228600">
              <a:buFont typeface="+mj-lt"/>
              <a:buAutoNum type="arabicPeriod"/>
            </a:pPr>
            <a:r>
              <a:rPr lang="en-US" sz="1200" b="0" i="0" kern="1200" baseline="0" dirty="0" smtClean="0">
                <a:solidFill>
                  <a:schemeClr val="tx1"/>
                </a:solidFill>
                <a:latin typeface="+mn-lt"/>
                <a:ea typeface="+mn-ea"/>
                <a:cs typeface="+mn-cs"/>
              </a:rPr>
              <a:t>The award of the contract</a:t>
            </a:r>
            <a:endParaRPr lang="en-US" dirty="0"/>
          </a:p>
        </p:txBody>
      </p:sp>
      <p:sp>
        <p:nvSpPr>
          <p:cNvPr id="4" name="Slide Number Placeholder 3"/>
          <p:cNvSpPr>
            <a:spLocks noGrp="1"/>
          </p:cNvSpPr>
          <p:nvPr>
            <p:ph type="sldNum" sz="quarter" idx="10"/>
          </p:nvPr>
        </p:nvSpPr>
        <p:spPr/>
        <p:txBody>
          <a:bodyPr/>
          <a:lstStyle/>
          <a:p>
            <a:fld id="{190D4783-69D9-46A0-88B4-1114F2A0FA9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you have completed the pre-award and your contract has been awarded, you will then enter into the post award portion of your contract life cycle.</a:t>
            </a:r>
          </a:p>
          <a:p>
            <a:endParaRPr lang="en-US" baseline="0" dirty="0" smtClean="0"/>
          </a:p>
          <a:p>
            <a:r>
              <a:rPr lang="en-US" baseline="0" dirty="0" smtClean="0"/>
              <a:t>In this section of the post award </a:t>
            </a:r>
            <a:r>
              <a:rPr lang="en-US" b="0" baseline="0" dirty="0" smtClean="0"/>
              <a:t>phase we will discuss what is success, the various GSA personnel involved, and requirements of your contract.</a:t>
            </a:r>
            <a:endParaRPr lang="en-US" b="0" dirty="0"/>
          </a:p>
        </p:txBody>
      </p:sp>
      <p:sp>
        <p:nvSpPr>
          <p:cNvPr id="4" name="Slide Number Placeholder 3"/>
          <p:cNvSpPr>
            <a:spLocks noGrp="1"/>
          </p:cNvSpPr>
          <p:nvPr>
            <p:ph type="sldNum" sz="quarter" idx="10"/>
          </p:nvPr>
        </p:nvSpPr>
        <p:spPr/>
        <p:txBody>
          <a:bodyPr/>
          <a:lstStyle/>
          <a:p>
            <a:fld id="{190D4783-69D9-46A0-88B4-1114F2A0FA9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eaLnBrk="1" hangingPunct="1"/>
            <a:r>
              <a:rPr lang="en-US" dirty="0" smtClean="0"/>
              <a:t>Let’s talk about “success.” </a:t>
            </a:r>
          </a:p>
          <a:p>
            <a:pPr eaLnBrk="1" hangingPunct="1"/>
            <a:r>
              <a:rPr lang="en-US" dirty="0" smtClean="0"/>
              <a:t>To the customer, success occurs when quality products and services are delivered on time and at, or under budget, and their needs are satisfied.</a:t>
            </a:r>
          </a:p>
          <a:p>
            <a:pPr eaLnBrk="1" hangingPunct="1"/>
            <a:endParaRPr lang="en-US" dirty="0" smtClean="0"/>
          </a:p>
          <a:p>
            <a:pPr eaLnBrk="1" hangingPunct="1"/>
            <a:r>
              <a:rPr lang="en-US" dirty="0" smtClean="0"/>
              <a:t>To the contractor, Success is about generating sales, making a fair profit, and growing as a business. </a:t>
            </a:r>
          </a:p>
          <a:p>
            <a:pPr eaLnBrk="1" hangingPunct="1"/>
            <a:endParaRPr lang="en-US" dirty="0" smtClean="0"/>
          </a:p>
          <a:p>
            <a:pPr eaLnBrk="1" hangingPunct="1"/>
            <a:r>
              <a:rPr lang="en-US" dirty="0" smtClean="0"/>
              <a:t>To GSA, success occurs when the right product and service has been offered, delivered on time, and procured at or below contract price.  GSA’s definition of success also includes full compliance with all contract terms and conditions.  </a:t>
            </a:r>
          </a:p>
          <a:p>
            <a:pPr eaLnBrk="1" hangingPunct="1"/>
            <a:endParaRPr lang="en-US" dirty="0" smtClean="0"/>
          </a:p>
          <a:p>
            <a:pPr eaLnBrk="1" hangingPunct="1"/>
            <a:r>
              <a:rPr lang="en-US" dirty="0" smtClean="0"/>
              <a:t>Prior to submitting your offer to GSA, you should have developed some kind of compliance plan to make sure that you had the necessary systems and processes in place to monitor the many Terms and Conditions in your contract.  If you didn’t do that, you need to start thinking about constructing a plan today—hopefully this webinar will assist you.</a:t>
            </a:r>
          </a:p>
          <a:p>
            <a:pPr eaLnBrk="1" hangingPunct="1"/>
            <a:endParaRPr lang="en-US" dirty="0" smtClean="0"/>
          </a:p>
          <a:p>
            <a:pPr eaLnBrk="1" hangingPunct="1"/>
            <a:r>
              <a:rPr lang="en-US" dirty="0" smtClean="0"/>
              <a:t>Again, GSA is here to help you become a successful contractor.  Let’s introduce you to the people who will help you make that a reality.</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190D4783-69D9-46A0-88B4-1114F2A0FA9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You are most</a:t>
            </a:r>
            <a:r>
              <a:rPr lang="en-US" baseline="0" dirty="0" smtClean="0"/>
              <a:t> likely</a:t>
            </a:r>
            <a:r>
              <a:rPr lang="en-US" dirty="0" smtClean="0"/>
              <a:t> familiar with (or shortly will be with) your Procurement Contracting</a:t>
            </a:r>
            <a:r>
              <a:rPr lang="en-US" baseline="0" dirty="0" smtClean="0"/>
              <a:t> </a:t>
            </a:r>
            <a:r>
              <a:rPr lang="en-US" dirty="0" smtClean="0"/>
              <a:t>Officer, usually referred to as a PCO.  Your PCO awarded your Schedule contract and is responsible for executing subsequent modification requests.</a:t>
            </a:r>
            <a:r>
              <a:rPr lang="en-US" baseline="0" dirty="0" smtClean="0"/>
              <a:t>  These modification requests include anything </a:t>
            </a:r>
            <a:r>
              <a:rPr lang="en-US" b="0" baseline="0" dirty="0" smtClean="0"/>
              <a:t>related to your pricelist, as well as changes to legal company information, such as name changes and </a:t>
            </a:r>
            <a:r>
              <a:rPr lang="en-US" b="0" baseline="0" dirty="0" err="1" smtClean="0"/>
              <a:t>novations</a:t>
            </a:r>
            <a:r>
              <a:rPr lang="en-US" b="0" baseline="0" dirty="0" smtClean="0"/>
              <a:t>.</a:t>
            </a:r>
          </a:p>
          <a:p>
            <a:pPr eaLnBrk="1" hangingPunct="1"/>
            <a:endParaRPr lang="en-US" b="0" baseline="0" dirty="0" smtClean="0"/>
          </a:p>
          <a:p>
            <a:pPr eaLnBrk="1" hangingPunct="1"/>
            <a:r>
              <a:rPr lang="en-US" b="0" baseline="0" dirty="0" smtClean="0"/>
              <a:t>If you are unsure as to who is your PCO, you can find this information by going to your specific contract file information under the GSA Schedules </a:t>
            </a:r>
            <a:r>
              <a:rPr lang="en-US" b="0" baseline="0" dirty="0" err="1" smtClean="0"/>
              <a:t>eLibrary</a:t>
            </a:r>
            <a:r>
              <a:rPr lang="en-US" b="0" baseline="0" dirty="0" smtClean="0"/>
              <a:t> website.  You will find this information on the upper right hand side under “Procurement Contracting Officer.” </a:t>
            </a:r>
            <a:endParaRPr lang="en-US" b="0" dirty="0" smtClean="0">
              <a:solidFill>
                <a:srgbClr val="FF0000"/>
              </a:solidFill>
            </a:endParaRPr>
          </a:p>
        </p:txBody>
      </p:sp>
      <p:sp>
        <p:nvSpPr>
          <p:cNvPr id="4" name="Slide Number Placeholder 3"/>
          <p:cNvSpPr>
            <a:spLocks noGrp="1"/>
          </p:cNvSpPr>
          <p:nvPr>
            <p:ph type="sldNum" sz="quarter" idx="10"/>
          </p:nvPr>
        </p:nvSpPr>
        <p:spPr/>
        <p:txBody>
          <a:bodyPr/>
          <a:lstStyle/>
          <a:p>
            <a:fld id="{190D4783-69D9-46A0-88B4-1114F2A0FA9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CAE0E92-460D-446F-9DEF-A337D8B77F3D}"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Your ACO was assigned after you were awarded your contract.  Your ACO is responsible for managing the remittance of the Industrial Funding Fee, monitoring timely reporting of your Schedule sales, administering any Mass Modifications (a</a:t>
            </a:r>
            <a:r>
              <a:rPr lang="en-US" baseline="0" dirty="0" smtClean="0"/>
              <a:t> modification that changes language in the original solicitation)</a:t>
            </a:r>
            <a:r>
              <a:rPr lang="en-US" dirty="0" smtClean="0"/>
              <a:t> that you may receive, and preparing your report card. </a:t>
            </a:r>
            <a:r>
              <a:rPr lang="en-US" b="0" dirty="0" smtClean="0"/>
              <a:t>The </a:t>
            </a:r>
            <a:r>
              <a:rPr lang="en-US" b="0" dirty="0" smtClean="0">
                <a:solidFill>
                  <a:srgbClr val="FF0000"/>
                </a:solidFill>
              </a:rPr>
              <a:t>ACO will also administer your subcontracting plan if you are a large business.</a:t>
            </a:r>
            <a:r>
              <a:rPr lang="en-US" b="0" dirty="0" smtClean="0"/>
              <a:t>  </a:t>
            </a:r>
            <a:r>
              <a:rPr lang="en-US" b="0" dirty="0" smtClean="0">
                <a:solidFill>
                  <a:srgbClr val="FF0000"/>
                </a:solidFill>
              </a:rPr>
              <a:t>If you’re not sure who is</a:t>
            </a:r>
            <a:r>
              <a:rPr lang="en-US" b="0" baseline="0" dirty="0" smtClean="0">
                <a:solidFill>
                  <a:srgbClr val="FF0000"/>
                </a:solidFill>
              </a:rPr>
              <a:t> your assigned A</a:t>
            </a:r>
            <a:r>
              <a:rPr lang="en-US" b="0" dirty="0" smtClean="0">
                <a:solidFill>
                  <a:srgbClr val="FF0000"/>
                </a:solidFill>
              </a:rPr>
              <a:t>CO, you can find out using the ACO locator tool</a:t>
            </a:r>
            <a:r>
              <a:rPr lang="en-US" b="0" baseline="0" dirty="0" smtClean="0">
                <a:solidFill>
                  <a:srgbClr val="FF0000"/>
                </a:solidFill>
              </a:rPr>
              <a:t> located in the Vendor Support Center website.</a:t>
            </a:r>
            <a:endParaRPr lang="en-US" b="0" dirty="0" smtClean="0">
              <a:solidFill>
                <a:srgbClr val="FF0000"/>
              </a:solidFill>
            </a:endParaRPr>
          </a:p>
        </p:txBody>
      </p:sp>
      <p:sp>
        <p:nvSpPr>
          <p:cNvPr id="4" name="Slide Number Placeholder 3"/>
          <p:cNvSpPr>
            <a:spLocks noGrp="1"/>
          </p:cNvSpPr>
          <p:nvPr>
            <p:ph type="sldNum" sz="quarter" idx="10"/>
          </p:nvPr>
        </p:nvSpPr>
        <p:spPr/>
        <p:txBody>
          <a:bodyPr/>
          <a:lstStyle/>
          <a:p>
            <a:fld id="{190D4783-69D9-46A0-88B4-1114F2A0FA9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solidFill>
                  <a:srgbClr val="FF0000"/>
                </a:solidFill>
              </a:rPr>
              <a:t>The IOA </a:t>
            </a:r>
            <a:r>
              <a:rPr lang="en-US" b="0" dirty="0" smtClean="0"/>
              <a:t>is responsible</a:t>
            </a:r>
            <a:r>
              <a:rPr lang="en-US" b="0" baseline="0" dirty="0" smtClean="0"/>
              <a:t> for </a:t>
            </a:r>
            <a:r>
              <a:rPr lang="en-US" b="0" dirty="0" smtClean="0"/>
              <a:t>reviewing your contract compliance through Contractor Assistance</a:t>
            </a:r>
            <a:r>
              <a:rPr lang="en-US" b="0" baseline="0" dirty="0" smtClean="0"/>
              <a:t> Visits performed at your company site.  These findings will be then provided to your PCO and ACO for review and any action, if necessary.  Finally, the IOA is also a great resource who can </a:t>
            </a:r>
            <a:r>
              <a:rPr lang="en-US" b="0" dirty="0" smtClean="0"/>
              <a:t>provide business development resources.</a:t>
            </a:r>
          </a:p>
        </p:txBody>
      </p:sp>
      <p:sp>
        <p:nvSpPr>
          <p:cNvPr id="4" name="Slide Number Placeholder 3"/>
          <p:cNvSpPr>
            <a:spLocks noGrp="1"/>
          </p:cNvSpPr>
          <p:nvPr>
            <p:ph type="sldNum" sz="quarter" idx="10"/>
          </p:nvPr>
        </p:nvSpPr>
        <p:spPr/>
        <p:txBody>
          <a:bodyPr/>
          <a:lstStyle/>
          <a:p>
            <a:fld id="{190D4783-69D9-46A0-88B4-1114F2A0FA9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5B4FE5DC-61BA-4799-AC75-49A9F35C9650}" type="slidenum">
              <a:rPr lang="en-US" smtClean="0"/>
              <a:pPr/>
              <a:t>23</a:t>
            </a:fld>
            <a:endParaRPr lang="en-US"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r>
              <a:rPr lang="en-US" dirty="0" smtClean="0"/>
              <a:t>Proper recognition and reporting of all of your Schedule sales is critical to your performance, and a good sales tracking system will make both of these tasks easier.  </a:t>
            </a:r>
          </a:p>
          <a:p>
            <a:pPr eaLnBrk="1" hangingPunct="1"/>
            <a:endParaRPr lang="en-US" dirty="0" smtClean="0"/>
          </a:p>
          <a:p>
            <a:pPr eaLnBrk="1" hangingPunct="1"/>
            <a:r>
              <a:rPr lang="en-US" dirty="0" smtClean="0"/>
              <a:t>There is no “correct” sales tracking system; however, you should have a system in place that ensures that there are no missed or unidentified transactions, inaccurately valued or dated transactions, and that the information can be</a:t>
            </a:r>
            <a:r>
              <a:rPr lang="en-US" baseline="0" dirty="0" smtClean="0"/>
              <a:t> </a:t>
            </a:r>
            <a:r>
              <a:rPr lang="en-US" dirty="0" smtClean="0"/>
              <a:t>retrieved.  One of the most important characteristics of your system is its ability to isolate your GSA Schedule sales from other federal and commercial sales as to correctly</a:t>
            </a:r>
            <a:r>
              <a:rPr lang="en-US" baseline="0" dirty="0" smtClean="0"/>
              <a:t> report these sales and remit the Industrial Funding Fee which we will discuss a bit later</a:t>
            </a:r>
            <a:r>
              <a:rPr lang="en-US" dirty="0" smtClean="0"/>
              <a:t>.  </a:t>
            </a:r>
          </a:p>
          <a:p>
            <a:pPr eaLnBrk="1" hangingPunct="1"/>
            <a:endParaRPr lang="en-US" dirty="0" smtClean="0"/>
          </a:p>
          <a:p>
            <a:pPr eaLnBrk="1" hangingPunct="1"/>
            <a:r>
              <a:rPr lang="en-US" dirty="0" smtClean="0"/>
              <a:t>An automated sales tracking system is not a contractual requirement.  Consider your commercial and federal sales volume in determining how complex your system needs to be.  Ultimately, we want you to use a system that works for you, but it must be adequate to identify, track, and report GSA sales by Special Item Number accurately and completely.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Open market items</a:t>
            </a:r>
            <a:r>
              <a:rPr lang="en-US" b="0" baseline="0" dirty="0" smtClean="0"/>
              <a:t> and</a:t>
            </a:r>
            <a:r>
              <a:rPr lang="en-US" b="0" dirty="0" smtClean="0"/>
              <a:t> travel can all be part of a delivery or task order placed using your contract, but you should not report these as GSA sales, as they are not included in your GSA Schedule contract.  Also don’t report</a:t>
            </a:r>
            <a:r>
              <a:rPr lang="en-US" b="0" baseline="0" dirty="0" smtClean="0"/>
              <a:t> any Other Direct Costs, or ODCs, that are not on your approved GSA pricelist, as they would be considered open market.</a:t>
            </a:r>
            <a:endParaRPr lang="en-US" b="0" dirty="0" smtClean="0"/>
          </a:p>
          <a:p>
            <a:endParaRPr lang="en-US" b="0" dirty="0" smtClean="0"/>
          </a:p>
          <a:p>
            <a:r>
              <a:rPr lang="en-US" b="0" dirty="0" smtClean="0"/>
              <a:t>You</a:t>
            </a:r>
            <a:r>
              <a:rPr lang="en-US" b="0" baseline="0" dirty="0" smtClean="0"/>
              <a:t> should be reporting items available on your approved pricelist by Special Item Number, which basically means that if it isn’t on your pricelist you don’t have any place to report these sales.  Keep in mind that some Schedules provide Special Item Numbers for certain Other Direct Costs; therefore, be aware of those items you may have on contract and those that you do not have on contract.</a:t>
            </a:r>
          </a:p>
          <a:p>
            <a:endParaRPr lang="en-US" b="0" baseline="0" dirty="0" smtClean="0"/>
          </a:p>
          <a:p>
            <a:r>
              <a:rPr lang="en-US" b="0" baseline="0" dirty="0" smtClean="0"/>
              <a:t>Also, be aware that you are responsible for identifying to any ordering activity that is utilizing your GSA Schedule contract which items are on your approved pricelist, and which items are not (open market and travel).</a:t>
            </a:r>
            <a:endParaRPr lang="en-US" b="0" dirty="0"/>
          </a:p>
        </p:txBody>
      </p:sp>
      <p:sp>
        <p:nvSpPr>
          <p:cNvPr id="4" name="Slide Number Placeholder 3"/>
          <p:cNvSpPr>
            <a:spLocks noGrp="1"/>
          </p:cNvSpPr>
          <p:nvPr>
            <p:ph type="sldNum" sz="quarter" idx="10"/>
          </p:nvPr>
        </p:nvSpPr>
        <p:spPr/>
        <p:txBody>
          <a:bodyPr/>
          <a:lstStyle/>
          <a:p>
            <a:fld id="{190D4783-69D9-46A0-88B4-1114F2A0FA99}"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5552A7A4-F559-468B-B94F-8CB469ADBE56}" type="slidenum">
              <a:rPr lang="en-US" smtClean="0"/>
              <a:pPr/>
              <a:t>25</a:t>
            </a:fld>
            <a:endParaRPr lang="en-US"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r>
              <a:rPr lang="en-US" dirty="0" smtClean="0"/>
              <a:t>Sales reports must be submitted in U.S. dollars and rounded to the nearest whole dollar.  You are required to report your sales on a quarterly basis.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40ED6701-3CD9-4871-967D-DF378E8A99C7}" type="slidenum">
              <a:rPr lang="en-US" smtClean="0"/>
              <a:pPr/>
              <a:t>26</a:t>
            </a:fld>
            <a:endParaRPr lang="en-US"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r>
              <a:rPr lang="en-US" dirty="0" smtClean="0"/>
              <a:t>Make note of the last day of each quarter.  This may make it easier to keep track of when your 72A, or sales report, is due.  </a:t>
            </a:r>
          </a:p>
          <a:p>
            <a:pPr eaLnBrk="1" hangingPunct="1"/>
            <a:endParaRPr lang="en-US" dirty="0" smtClean="0"/>
          </a:p>
          <a:p>
            <a:pPr eaLnBrk="1" hangingPunct="1"/>
            <a:r>
              <a:rPr lang="en-US" dirty="0" smtClean="0"/>
              <a:t>Sales reports need to be submitted within 30 days after the end of each quarter.  It’s a good idea to report your sales as quickly as possible.  If you put it off, it’s easy to forget.  Timeliness of your sales reporting is reflected in your report card.</a:t>
            </a:r>
          </a:p>
          <a:p>
            <a:pPr eaLnBrk="1" hangingPunct="1"/>
            <a:endParaRPr lang="en-US" dirty="0" smtClean="0"/>
          </a:p>
          <a:p>
            <a:pPr eaLnBrk="1" hangingPunct="1"/>
            <a:r>
              <a:rPr lang="en-US" dirty="0" smtClean="0"/>
              <a:t>If no sales occur under your contract for the quarter, you are still responsible for filing the sales report by entering zeros for each SIN. Also, keep in mind that you will be asked to report your sales under each SIN separately, so incorporating that capability into your tracking system now will make reporting under multiple SINs easier once the reporting window opens.  This also includes any special programs you have incorporated into your MAS contract such as Cooperative Purchasing and Disaster Recovery.  Those programs have specific SINs and therefore those sales need to be separated and reported under the appropriate SIN.</a:t>
            </a:r>
          </a:p>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must report your sales online.  The 72A Quarterly Reporting System can be accessed at the Vendor Support Center website under the main tab “Reporting Sales”.  The website contains a wealth of information about sales reporting.  You can view a demonstration of how the reporting process works.  You’ll find that reporting sales is easy and only takes a few minutes, but don’t forget to register your contract first.  Doing so allows you to access the reporting system.  Explore the website for more information, including answers to frequently asked questions.</a:t>
            </a:r>
          </a:p>
          <a:p>
            <a:endParaRPr lang="en-US" dirty="0"/>
          </a:p>
        </p:txBody>
      </p:sp>
      <p:sp>
        <p:nvSpPr>
          <p:cNvPr id="4" name="Slide Number Placeholder 3"/>
          <p:cNvSpPr>
            <a:spLocks noGrp="1"/>
          </p:cNvSpPr>
          <p:nvPr>
            <p:ph type="sldNum" sz="quarter" idx="10"/>
          </p:nvPr>
        </p:nvSpPr>
        <p:spPr/>
        <p:txBody>
          <a:bodyPr/>
          <a:lstStyle/>
          <a:p>
            <a:fld id="{190D4783-69D9-46A0-88B4-1114F2A0FA99}"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CFB30AC2-BFF2-4CB0-AE31-8E560CE488C5}" type="slidenum">
              <a:rPr lang="en-US" smtClean="0"/>
              <a:pPr/>
              <a:t>28</a:t>
            </a:fld>
            <a:endParaRPr lang="en-US"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r>
              <a:rPr lang="en-US" dirty="0" smtClean="0"/>
              <a:t>After you’ve reported your sales for the quarter, your Industrial Funding Fee, known as the IFF, payment is automatically calculated for you.  Since the remittance of the IFF is due within 30 days following the end of the quarter, just like your sales report, it’s efficient to do them both at the same time.</a:t>
            </a:r>
          </a:p>
          <a:p>
            <a:pPr eaLnBrk="1" hangingPunct="1"/>
            <a:endParaRPr lang="en-US" dirty="0" smtClean="0"/>
          </a:p>
          <a:p>
            <a:pPr eaLnBrk="1" hangingPunct="1"/>
            <a:r>
              <a:rPr lang="en-US" dirty="0" smtClean="0"/>
              <a:t>Currently, the IFF is 0.75%.  Federal customers who use the Schedule program pay the fee, which is already included in your awarded contract prices.  You simply serve as the collection agent.  Even though the ordering activity pays the fee when they purchase your products and services, you are responsible for submitting the IFF to GSA on a quarterly basis.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013D0709-63F8-4D62-AFCB-068D15C1C61A}" type="slidenum">
              <a:rPr lang="en-US" smtClean="0"/>
              <a:pPr/>
              <a:t>29</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r>
              <a:rPr lang="en-US" dirty="0" smtClean="0"/>
              <a:t>Just like the timeliness of your sales reports, remitting the IFF on time is also a significant performance factor monitored on the report card. Remember that the IFF is due within 30 days after the end of the quarter.  </a:t>
            </a:r>
          </a:p>
          <a:p>
            <a:pPr eaLnBrk="1" hangingPunct="1"/>
            <a:endParaRPr lang="en-US" dirty="0" smtClean="0"/>
          </a:p>
          <a:p>
            <a:pPr eaLnBrk="1" hangingPunct="1"/>
            <a:r>
              <a:rPr lang="en-US" dirty="0" smtClean="0"/>
              <a:t>GSA encourages contractor’s to pay the required IFF via </a:t>
            </a:r>
            <a:r>
              <a:rPr lang="en-US" dirty="0" err="1" smtClean="0"/>
              <a:t>ePay</a:t>
            </a:r>
            <a:r>
              <a:rPr lang="en-US" dirty="0" smtClean="0"/>
              <a:t>.  All payments are routed through the Department of Treasury’s secure payment portal, www.pay.gov.  </a:t>
            </a:r>
          </a:p>
          <a:p>
            <a:pPr eaLnBrk="1" hangingPunct="1"/>
            <a:endParaRPr lang="en-US" dirty="0" smtClean="0"/>
          </a:p>
          <a:p>
            <a:pPr eaLnBrk="1" hangingPunct="1"/>
            <a:r>
              <a:rPr lang="en-US" dirty="0" smtClean="0"/>
              <a:t>There are two electronic payment mechanisms available to remit the IFF using </a:t>
            </a:r>
            <a:r>
              <a:rPr lang="en-US" dirty="0" err="1" smtClean="0"/>
              <a:t>ePay</a:t>
            </a:r>
            <a:r>
              <a:rPr lang="en-US" dirty="0" smtClean="0"/>
              <a:t>—payment by credit card and payment by electronic check, otherwise known as direct debit.  Paying the IFF online eliminates:</a:t>
            </a:r>
          </a:p>
          <a:p>
            <a:pPr marL="228600" indent="-228600" eaLnBrk="1" hangingPunct="1">
              <a:buFont typeface="+mj-lt"/>
              <a:buAutoNum type="arabicPeriod"/>
            </a:pPr>
            <a:r>
              <a:rPr lang="en-US" dirty="0" smtClean="0"/>
              <a:t>The expense and inconvenience of processing paper checks </a:t>
            </a:r>
          </a:p>
          <a:p>
            <a:pPr marL="228600" indent="-228600" eaLnBrk="1" hangingPunct="1">
              <a:buFont typeface="+mj-lt"/>
              <a:buAutoNum type="arabicPeriod"/>
            </a:pPr>
            <a:r>
              <a:rPr lang="en-US" dirty="0" smtClean="0"/>
              <a:t>The delays and uncertainty of mail deliveries; and </a:t>
            </a:r>
          </a:p>
          <a:p>
            <a:pPr marL="228600" indent="-228600" eaLnBrk="1" hangingPunct="1">
              <a:buFont typeface="+mj-lt"/>
              <a:buAutoNum type="arabicPeriod"/>
            </a:pPr>
            <a:r>
              <a:rPr lang="en-US" dirty="0" smtClean="0"/>
              <a:t>The post-payment stress of incorrect payment amounts or incorrect allocation of payments to the contract and report period. </a:t>
            </a:r>
          </a:p>
          <a:p>
            <a:pPr marL="228600" indent="-228600" eaLnBrk="1" hangingPunct="1">
              <a:buFont typeface="+mj-lt"/>
              <a:buNone/>
            </a:pPr>
            <a:endParaRPr lang="en-US" dirty="0" smtClean="0"/>
          </a:p>
          <a:p>
            <a:pPr marL="228600" indent="-228600" eaLnBrk="1" hangingPunct="1">
              <a:buFont typeface="+mj-lt"/>
              <a:buNone/>
            </a:pPr>
            <a:r>
              <a:rPr lang="en-US" dirty="0" smtClean="0"/>
              <a:t>It’s also easy because you may remit the IFF immediately following the submission of your sales report on the same website.   You may also use the option “Pay Later” to pay electronically at a later date, but remember that paying later does not relieve your from the 30 calendar day requirement. </a:t>
            </a:r>
          </a:p>
          <a:p>
            <a:pPr eaLnBrk="1" hangingPunct="1"/>
            <a:endParaRPr lang="en-US" dirty="0" smtClean="0"/>
          </a:p>
          <a:p>
            <a:pPr eaLnBrk="1" hangingPunct="1"/>
            <a:r>
              <a:rPr lang="en-US" dirty="0" smtClean="0"/>
              <a:t>Let’s take a look at the two ways that you can pay online.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74670E3E-9639-49F2-A52F-A5EB456B76D9}" type="slidenum">
              <a:rPr lang="en-US" smtClean="0"/>
              <a:pPr/>
              <a:t>30</a:t>
            </a:fld>
            <a:endParaRPr lang="en-US"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xfrm>
            <a:off x="685800" y="4343400"/>
            <a:ext cx="5487988" cy="4114800"/>
          </a:xfrm>
          <a:noFill/>
          <a:ln/>
        </p:spPr>
        <p:txBody>
          <a:bodyPr/>
          <a:lstStyle/>
          <a:p>
            <a:pPr eaLnBrk="1" hangingPunct="1"/>
            <a:r>
              <a:rPr lang="en-US" dirty="0" smtClean="0"/>
              <a:t>Choosing to pay by credit card will allow you to make your IFF payment using any major credit card.   The only limitation to this option is that payments may not exceed $99,999.99.  When you pay by credit card, your payment is deducted immediately and will be reflected in GSA’s records in 3 to 5 days.  Please note that neither GSA nor the Department of Treasury will retain your credit card number or other personal information. So verify your information is accurate each time.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presentation will focus on the basics of the pre-award and post award of a GSA Multiple Award Schedule.</a:t>
            </a:r>
          </a:p>
          <a:p>
            <a:endParaRPr lang="en-US" baseline="0" dirty="0" smtClean="0"/>
          </a:p>
          <a:p>
            <a:r>
              <a:rPr lang="en-US" baseline="0" dirty="0" smtClean="0"/>
              <a:t>Pre-Award is defined as any portion of the contract award process that is completed prior to the actual contract being awarded.</a:t>
            </a:r>
          </a:p>
          <a:p>
            <a:r>
              <a:rPr lang="en-US" baseline="0" dirty="0" smtClean="0"/>
              <a:t>Post Award is defined as the work associated with the awarded contract after the award has occurred.</a:t>
            </a:r>
            <a:endParaRPr lang="en-US" dirty="0"/>
          </a:p>
        </p:txBody>
      </p:sp>
      <p:sp>
        <p:nvSpPr>
          <p:cNvPr id="4" name="Slide Number Placeholder 3"/>
          <p:cNvSpPr>
            <a:spLocks noGrp="1"/>
          </p:cNvSpPr>
          <p:nvPr>
            <p:ph type="sldNum" sz="quarter" idx="10"/>
          </p:nvPr>
        </p:nvSpPr>
        <p:spPr/>
        <p:txBody>
          <a:bodyPr/>
          <a:lstStyle/>
          <a:p>
            <a:fld id="{190D4783-69D9-46A0-88B4-1114F2A0FA9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4818A8CD-D9B8-4A9C-B57B-FE9DE7E2C64F}" type="slidenum">
              <a:rPr lang="en-US" smtClean="0"/>
              <a:pPr/>
              <a:t>31</a:t>
            </a:fld>
            <a:endParaRPr lang="en-US"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xfrm>
            <a:off x="685800" y="4343400"/>
            <a:ext cx="5487988" cy="4114800"/>
          </a:xfrm>
          <a:noFill/>
          <a:ln/>
        </p:spPr>
        <p:txBody>
          <a:bodyPr/>
          <a:lstStyle/>
          <a:p>
            <a:pPr eaLnBrk="1" hangingPunct="1"/>
            <a:r>
              <a:rPr lang="en-US" dirty="0" smtClean="0"/>
              <a:t>The second electronic payment option is payment by online check.   This is sometimes referred to as direct debit or Electronic</a:t>
            </a:r>
            <a:r>
              <a:rPr lang="en-US" baseline="0" dirty="0" smtClean="0"/>
              <a:t> Funds Transfer (EFT)</a:t>
            </a:r>
            <a:r>
              <a:rPr lang="en-US" dirty="0" smtClean="0"/>
              <a:t> and no dollar limits apply.  You supply your bank’s routing number and the account number, and the money is transferred to GSA.  This process generally takes 3 to 5 days.  As with the credit card option, neither GSA nor the Department of Treasury will retain your bank account number or other personal information. So verify your information is accurate each time.</a:t>
            </a:r>
          </a:p>
          <a:p>
            <a:pPr eaLnBrk="1" hangingPunct="1"/>
            <a:endParaRPr lang="en-US" dirty="0" smtClean="0"/>
          </a:p>
          <a:p>
            <a:pPr eaLnBrk="1" hangingPunct="1"/>
            <a:r>
              <a:rPr lang="en-US" dirty="0" smtClean="0"/>
              <a:t>Please note that paying your IFF electronically, either by EFT or credit card, will become mandatory in the near future.  It may prove to be beneficial to set-up your processes now so that you are ready when the transition occurs.</a:t>
            </a:r>
          </a:p>
          <a:p>
            <a:pPr eaLnBrk="1" hangingPunct="1"/>
            <a:endParaRPr lang="en-US" dirty="0" smtClean="0"/>
          </a:p>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23BF100C-611C-4378-B4CA-2726DC47A7C1}" type="slidenum">
              <a:rPr lang="en-US" smtClean="0"/>
              <a:pPr/>
              <a:t>32</a:t>
            </a:fld>
            <a:endParaRPr lang="en-US" smtClean="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r>
              <a:rPr lang="en-US" smtClean="0"/>
              <a:t>Your MAS contract requires you to generate at least $25,000 in sales within the first 24 months of your contract term and to maintain $25,000 in sales every year thereafter.  Averages are not taken when considering whether or not you’ve met the sales requirement, and the Government may cancel your contract unless reported sales are at the levels specified above.</a:t>
            </a:r>
          </a:p>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Although not the most pleasant of topics, bankruptcy can happen. In the unfortunate event that you enter bankruptcy proceedings, you have certain contractual responsibilities, most important of which is to notify your Procurement Contracting Officer and Administrative Contracting Officer in writing within five days of the initiation of the proceedings.  </a:t>
            </a:r>
          </a:p>
          <a:p>
            <a:pPr eaLnBrk="1" hangingPunct="1"/>
            <a:endParaRPr lang="en-US" dirty="0" smtClean="0"/>
          </a:p>
          <a:p>
            <a:pPr eaLnBrk="1" hangingPunct="1"/>
            <a:r>
              <a:rPr lang="en-US" dirty="0" smtClean="0"/>
              <a:t>Your Administrative</a:t>
            </a:r>
            <a:r>
              <a:rPr lang="en-US" baseline="0" dirty="0" smtClean="0"/>
              <a:t> </a:t>
            </a:r>
            <a:r>
              <a:rPr lang="en-US" dirty="0" smtClean="0"/>
              <a:t>Contracting Officer will inquire about your solvency, specifically whether or not you are currently in bankruptcy proceedings. Reference the bankruptcy clause in your contract for more information, including what elements need to be included in your written notification.</a:t>
            </a:r>
          </a:p>
          <a:p>
            <a:endParaRPr lang="en-US" dirty="0" smtClean="0"/>
          </a:p>
          <a:p>
            <a:r>
              <a:rPr lang="en-US" dirty="0" smtClean="0"/>
              <a:t>FAR Clause 52.242-13</a:t>
            </a:r>
            <a:r>
              <a:rPr lang="en-US" baseline="0" dirty="0" smtClean="0"/>
              <a:t> can be found at the following website: https://www.acquisition.gov/far/current/html/52_241_244.html</a:t>
            </a:r>
            <a:endParaRPr lang="en-US" dirty="0"/>
          </a:p>
        </p:txBody>
      </p:sp>
      <p:sp>
        <p:nvSpPr>
          <p:cNvPr id="4" name="Slide Number Placeholder 3"/>
          <p:cNvSpPr>
            <a:spLocks noGrp="1"/>
          </p:cNvSpPr>
          <p:nvPr>
            <p:ph type="sldNum" sz="quarter" idx="10"/>
          </p:nvPr>
        </p:nvSpPr>
        <p:spPr/>
        <p:txBody>
          <a:bodyPr/>
          <a:lstStyle/>
          <a:p>
            <a:fld id="{190D4783-69D9-46A0-88B4-1114F2A0FA99}"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Prior to </a:t>
            </a:r>
            <a:r>
              <a:rPr lang="en-US" b="0" dirty="0" smtClean="0"/>
              <a:t>discussing</a:t>
            </a:r>
            <a:r>
              <a:rPr lang="en-US" b="0" baseline="0" dirty="0" smtClean="0"/>
              <a:t> the Pre-Award portion, we will first review some information on the Multiple Award Schedule program.</a:t>
            </a:r>
            <a:endParaRPr lang="en-US" b="0" dirty="0" smtClean="0"/>
          </a:p>
          <a:p>
            <a:pPr eaLnBrk="1" hangingPunct="1"/>
            <a:endParaRPr lang="en-US" b="0" dirty="0" smtClean="0"/>
          </a:p>
          <a:p>
            <a:pPr eaLnBrk="1" hangingPunct="1"/>
            <a:r>
              <a:rPr lang="en-US" b="0" dirty="0" smtClean="0"/>
              <a:t>First, lets define what</a:t>
            </a:r>
            <a:r>
              <a:rPr lang="en-US" b="0" baseline="0" dirty="0" smtClean="0"/>
              <a:t> is</a:t>
            </a:r>
            <a:r>
              <a:rPr lang="en-US" b="0" dirty="0" smtClean="0"/>
              <a:t> a Schedule.</a:t>
            </a:r>
          </a:p>
          <a:p>
            <a:pPr eaLnBrk="1" hangingPunct="1"/>
            <a:endParaRPr lang="en-US" b="0" dirty="0" smtClean="0"/>
          </a:p>
          <a:p>
            <a:pPr eaLnBrk="1" hangingPunct="1"/>
            <a:r>
              <a:rPr lang="en-US" sz="1200" b="0" i="0" kern="1200" dirty="0" smtClean="0">
                <a:solidFill>
                  <a:schemeClr val="tx1"/>
                </a:solidFill>
                <a:latin typeface="+mn-lt"/>
                <a:ea typeface="+mn-ea"/>
                <a:cs typeface="+mn-cs"/>
              </a:rPr>
              <a:t>GSA Schedules are fast, easy, and effective contracting vehicles for both customers and vendors. GSA establishes these schedules as long-term </a:t>
            </a:r>
            <a:r>
              <a:rPr lang="en-US" sz="1200" b="0" i="0" kern="1200" dirty="0" err="1" smtClean="0">
                <a:solidFill>
                  <a:schemeClr val="tx1"/>
                </a:solidFill>
                <a:latin typeface="+mn-lt"/>
                <a:ea typeface="+mn-ea"/>
                <a:cs typeface="+mn-cs"/>
              </a:rPr>
              <a:t>governmentwide</a:t>
            </a:r>
            <a:r>
              <a:rPr lang="en-US" sz="1200" b="0" i="0" kern="1200" dirty="0" smtClean="0">
                <a:solidFill>
                  <a:schemeClr val="tx1"/>
                </a:solidFill>
                <a:latin typeface="+mn-lt"/>
                <a:ea typeface="+mn-ea"/>
                <a:cs typeface="+mn-cs"/>
              </a:rPr>
              <a:t> contracts with commercial companies to provide access to millions of commercial products and services at volume discount pricing.</a:t>
            </a:r>
          </a:p>
          <a:p>
            <a:endParaRPr lang="en-US" b="0" dirty="0" smtClean="0"/>
          </a:p>
          <a:p>
            <a:pPr eaLnBrk="1" hangingPunct="1"/>
            <a:r>
              <a:rPr lang="en-US" b="0" baseline="0" dirty="0" smtClean="0"/>
              <a:t>Now, let’s go into some of the benefits of a Multiple Award Schedule.</a:t>
            </a:r>
            <a:endParaRPr lang="en-US" b="0" dirty="0" smtClean="0"/>
          </a:p>
          <a:p>
            <a:pPr eaLnBrk="1" hangingPunct="1"/>
            <a:endParaRPr lang="en-US" b="0" dirty="0" smtClean="0"/>
          </a:p>
          <a:p>
            <a:pPr eaLnBrk="1" hangingPunct="1"/>
            <a:r>
              <a:rPr lang="en-US" b="0" dirty="0" smtClean="0"/>
              <a:t>The Multiple Award Schedules program is the premier Government acquisition program in place today. </a:t>
            </a:r>
            <a:r>
              <a:rPr lang="en-US" b="0" baseline="0" dirty="0" smtClean="0"/>
              <a:t> T</a:t>
            </a:r>
            <a:r>
              <a:rPr lang="en-US" b="0" dirty="0" smtClean="0"/>
              <a:t>he program is designed to help customer agencies comply with all of the rules and regulations to buy products and services the right way. Your contract provides you with a contracting vehicle to sell your contract products and services to federal agencies and other GSA eligible customers.</a:t>
            </a:r>
          </a:p>
          <a:p>
            <a:pPr eaLnBrk="1" hangingPunct="1"/>
            <a:endParaRPr lang="en-US" b="0" dirty="0" smtClean="0"/>
          </a:p>
          <a:p>
            <a:pPr eaLnBrk="1" hangingPunct="1"/>
            <a:r>
              <a:rPr lang="en-US" b="0" dirty="0" smtClean="0"/>
              <a:t>That being said, there are over 19,000 contracts in place and more being added every day, so the competition for sales is fierce.  That’s why you need to be extremely knowledgeable about what it takes to manage your contract, while continually looking for business opportunities.  Our aim is to provide you with the information and tools that you need to navigate your road to success.       </a:t>
            </a:r>
          </a:p>
          <a:p>
            <a:pPr eaLnBrk="1" hangingPunct="1"/>
            <a:endParaRPr lang="en-US" b="0" dirty="0" smtClean="0"/>
          </a:p>
          <a:p>
            <a:endParaRPr lang="en-US" b="0" dirty="0" smtClean="0"/>
          </a:p>
        </p:txBody>
      </p:sp>
      <p:sp>
        <p:nvSpPr>
          <p:cNvPr id="4" name="Slide Number Placeholder 3"/>
          <p:cNvSpPr>
            <a:spLocks noGrp="1"/>
          </p:cNvSpPr>
          <p:nvPr>
            <p:ph type="sldNum" sz="quarter" idx="10"/>
          </p:nvPr>
        </p:nvSpPr>
        <p:spPr/>
        <p:txBody>
          <a:bodyPr/>
          <a:lstStyle/>
          <a:p>
            <a:fld id="{190D4783-69D9-46A0-88B4-1114F2A0FA9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Prior to applying for a GSA Schedule contract, there are several requirements a contractor must fulfill. </a:t>
            </a:r>
            <a:r>
              <a:rPr lang="en-US" baseline="0" dirty="0" smtClean="0"/>
              <a:t> Included in this section are</a:t>
            </a:r>
            <a:r>
              <a:rPr lang="en-US" dirty="0" smtClean="0"/>
              <a:t> things you should do prior to getting a contract.</a:t>
            </a:r>
            <a:endParaRPr lang="en-US" dirty="0"/>
          </a:p>
        </p:txBody>
      </p:sp>
      <p:sp>
        <p:nvSpPr>
          <p:cNvPr id="4" name="Slide Number Placeholder 3"/>
          <p:cNvSpPr>
            <a:spLocks noGrp="1"/>
          </p:cNvSpPr>
          <p:nvPr>
            <p:ph type="sldNum" sz="quarter" idx="10"/>
          </p:nvPr>
        </p:nvSpPr>
        <p:spPr/>
        <p:txBody>
          <a:bodyPr/>
          <a:lstStyle/>
          <a:p>
            <a:fld id="{190D4783-69D9-46A0-88B4-1114F2A0FA9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You must carefully consider whether you have the resources to pursue a Schedules contract and the time to both market and compete for business once on board with your contract. Submitting an offer involves many steps, and the process may take months to complete. However, submissions are accepted continuously, allowing you to decide when to pursue the solicitation process.</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Before you start you will want to address the following three topics:</a:t>
            </a:r>
          </a:p>
          <a:p>
            <a:endParaRPr lang="en-US" sz="1200" b="0" i="0" kern="1200" dirty="0" smtClean="0">
              <a:solidFill>
                <a:schemeClr val="tx1"/>
              </a:solidFill>
              <a:latin typeface="+mn-lt"/>
              <a:ea typeface="+mn-ea"/>
              <a:cs typeface="+mn-cs"/>
            </a:endParaRPr>
          </a:p>
          <a:p>
            <a:pPr>
              <a:buFont typeface="Arial" pitchFamily="34" charset="0"/>
              <a:buChar char="•"/>
            </a:pPr>
            <a:r>
              <a:rPr lang="en-US" sz="1200" b="0" i="0" kern="1200" baseline="0" dirty="0" smtClean="0">
                <a:solidFill>
                  <a:schemeClr val="tx1"/>
                </a:solidFill>
                <a:latin typeface="+mn-lt"/>
                <a:ea typeface="+mn-ea"/>
                <a:cs typeface="+mn-cs"/>
              </a:rPr>
              <a:t>  Fit – Do I provide products or services that fit within the Schedule solicitation?</a:t>
            </a:r>
          </a:p>
          <a:p>
            <a:pPr>
              <a:buFont typeface="Arial" pitchFamily="34" charset="0"/>
              <a:buChar char="•"/>
            </a:pPr>
            <a:r>
              <a:rPr lang="en-US" sz="1200" b="0" i="0" kern="1200" baseline="0" dirty="0" smtClean="0">
                <a:solidFill>
                  <a:schemeClr val="tx1"/>
                </a:solidFill>
                <a:latin typeface="+mn-lt"/>
                <a:ea typeface="+mn-ea"/>
                <a:cs typeface="+mn-cs"/>
              </a:rPr>
              <a:t>  Price – Am I able to offer competitive pricing with similar contractors?</a:t>
            </a:r>
          </a:p>
          <a:p>
            <a:pPr>
              <a:buFont typeface="Arial" pitchFamily="34" charset="0"/>
              <a:buChar char="•"/>
            </a:pPr>
            <a:r>
              <a:rPr lang="en-US" sz="1200" b="0" i="0" kern="1200" baseline="0" dirty="0" smtClean="0">
                <a:solidFill>
                  <a:schemeClr val="tx1"/>
                </a:solidFill>
                <a:latin typeface="+mn-lt"/>
                <a:ea typeface="+mn-ea"/>
                <a:cs typeface="+mn-cs"/>
              </a:rPr>
              <a:t>  Time – Do I have the time and resources to dedicate to this program?</a:t>
            </a:r>
            <a:endParaRPr lang="en-US" dirty="0"/>
          </a:p>
        </p:txBody>
      </p:sp>
      <p:sp>
        <p:nvSpPr>
          <p:cNvPr id="4" name="Slide Number Placeholder 3"/>
          <p:cNvSpPr>
            <a:spLocks noGrp="1"/>
          </p:cNvSpPr>
          <p:nvPr>
            <p:ph type="sldNum" sz="quarter" idx="10"/>
          </p:nvPr>
        </p:nvSpPr>
        <p:spPr/>
        <p:txBody>
          <a:bodyPr/>
          <a:lstStyle/>
          <a:p>
            <a:fld id="{190D4783-69D9-46A0-88B4-1114F2A0FA9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start with “Fit”: A great place</a:t>
            </a:r>
            <a:r>
              <a:rPr lang="en-US" baseline="0" dirty="0" smtClean="0"/>
              <a:t> to find out if you “fit” within the Schedules program is to explore GSA </a:t>
            </a:r>
            <a:r>
              <a:rPr lang="en-US" baseline="0" dirty="0" err="1" smtClean="0"/>
              <a:t>eLibrary</a:t>
            </a:r>
            <a:r>
              <a:rPr lang="en-US" baseline="0" dirty="0" smtClean="0"/>
              <a:t>.</a:t>
            </a:r>
            <a:endParaRPr lang="en-US" dirty="0" smtClean="0"/>
          </a:p>
          <a:p>
            <a:endParaRPr lang="en-US" dirty="0" smtClean="0"/>
          </a:p>
          <a:p>
            <a:r>
              <a:rPr lang="en-US" sz="1200" b="0" i="0" kern="1200" dirty="0" smtClean="0">
                <a:solidFill>
                  <a:schemeClr val="tx1"/>
                </a:solidFill>
                <a:latin typeface="+mn-lt"/>
                <a:ea typeface="+mn-ea"/>
                <a:cs typeface="+mn-cs"/>
              </a:rPr>
              <a:t>Fit: Do the products and/or services we offer fit with a Schedules solicitation?  </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First let’s define what</a:t>
            </a:r>
            <a:r>
              <a:rPr lang="en-US" sz="1200" b="0" i="0" kern="1200" baseline="0" dirty="0" smtClean="0">
                <a:solidFill>
                  <a:schemeClr val="tx1"/>
                </a:solidFill>
                <a:latin typeface="+mn-lt"/>
                <a:ea typeface="+mn-ea"/>
                <a:cs typeface="+mn-cs"/>
              </a:rPr>
              <a:t> a Schedule is: </a:t>
            </a:r>
            <a:r>
              <a:rPr lang="en-US" sz="1200" b="0" i="0" kern="1200" dirty="0" smtClean="0">
                <a:solidFill>
                  <a:schemeClr val="tx1"/>
                </a:solidFill>
                <a:latin typeface="+mn-lt"/>
                <a:ea typeface="+mn-ea"/>
                <a:cs typeface="+mn-cs"/>
              </a:rPr>
              <a:t> A Schedule</a:t>
            </a:r>
            <a:r>
              <a:rPr lang="en-US" sz="1200" b="0" i="0" kern="1200" baseline="0" dirty="0" smtClean="0">
                <a:solidFill>
                  <a:schemeClr val="tx1"/>
                </a:solidFill>
                <a:latin typeface="+mn-lt"/>
                <a:ea typeface="+mn-ea"/>
                <a:cs typeface="+mn-cs"/>
              </a:rPr>
              <a:t> is a </a:t>
            </a:r>
            <a:r>
              <a:rPr lang="en-US" sz="1200" b="0" i="0" kern="1200" baseline="0" dirty="0" err="1" smtClean="0">
                <a:solidFill>
                  <a:schemeClr val="tx1"/>
                </a:solidFill>
                <a:latin typeface="+mn-lt"/>
                <a:ea typeface="+mn-ea"/>
                <a:cs typeface="+mn-cs"/>
              </a:rPr>
              <a:t>g</a:t>
            </a:r>
            <a:r>
              <a:rPr lang="en-US" sz="1200" b="0" i="0" kern="1200" dirty="0" err="1" smtClean="0">
                <a:solidFill>
                  <a:schemeClr val="tx1"/>
                </a:solidFill>
                <a:latin typeface="+mn-lt"/>
                <a:ea typeface="+mn-ea"/>
                <a:cs typeface="+mn-cs"/>
              </a:rPr>
              <a:t>overnmentwide</a:t>
            </a:r>
            <a:r>
              <a:rPr lang="en-US" sz="1200" b="0" i="0" kern="1200" dirty="0" smtClean="0">
                <a:solidFill>
                  <a:schemeClr val="tx1"/>
                </a:solidFill>
                <a:latin typeface="+mn-lt"/>
                <a:ea typeface="+mn-ea"/>
                <a:cs typeface="+mn-cs"/>
              </a:rPr>
              <a:t> contract vehicle for commercial products and services. Schedules are Indefinite Delivery, Indefinite Quantity (IDIQ) contracts that provide for an indefinite quantity of supplies and services. Schedule contracts can be for five years</a:t>
            </a:r>
            <a:r>
              <a:rPr lang="en-US" sz="1200" b="0" i="0" kern="1200" baseline="0" dirty="0" smtClean="0">
                <a:solidFill>
                  <a:schemeClr val="tx1"/>
                </a:solidFill>
                <a:latin typeface="+mn-lt"/>
                <a:ea typeface="+mn-ea"/>
                <a:cs typeface="+mn-cs"/>
              </a:rPr>
              <a:t> with the ability for four option periods.</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GSA</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currently has</a:t>
            </a:r>
            <a:r>
              <a:rPr lang="en-US" sz="1200" b="0" i="0" kern="1200" baseline="0" dirty="0" smtClean="0">
                <a:solidFill>
                  <a:schemeClr val="tx1"/>
                </a:solidFill>
                <a:latin typeface="+mn-lt"/>
                <a:ea typeface="+mn-ea"/>
                <a:cs typeface="+mn-cs"/>
              </a:rPr>
              <a:t> 40 different Schedules.  You can view the different Schedules and their descriptions by utilizing either: </a:t>
            </a:r>
          </a:p>
          <a:p>
            <a:endParaRPr lang="en-US" sz="1200" b="0" i="0" kern="1200" baseline="0" dirty="0" smtClean="0">
              <a:solidFill>
                <a:schemeClr val="tx1"/>
              </a:solidFill>
              <a:latin typeface="+mn-lt"/>
              <a:ea typeface="+mn-ea"/>
              <a:cs typeface="+mn-cs"/>
            </a:endParaRPr>
          </a:p>
          <a:p>
            <a:pPr>
              <a:buFont typeface="Arial" pitchFamily="34" charset="0"/>
              <a:buChar char="•"/>
            </a:pPr>
            <a:r>
              <a:rPr lang="en-US" sz="1200" b="0" i="0" kern="1200" baseline="0" dirty="0" smtClean="0">
                <a:solidFill>
                  <a:schemeClr val="tx1"/>
                </a:solidFill>
                <a:latin typeface="+mn-lt"/>
                <a:ea typeface="+mn-ea"/>
                <a:cs typeface="+mn-cs"/>
              </a:rPr>
              <a:t> The “Quick Schedule” where you can look at a specific Schedule, or </a:t>
            </a:r>
          </a:p>
          <a:p>
            <a:pPr>
              <a:buFont typeface="Arial" pitchFamily="34" charset="0"/>
              <a:buChar char="•"/>
            </a:pPr>
            <a:r>
              <a:rPr lang="en-US" sz="1200" b="0" i="0" kern="1200" baseline="0" dirty="0" smtClean="0">
                <a:solidFill>
                  <a:schemeClr val="tx1"/>
                </a:solidFill>
                <a:latin typeface="+mn-lt"/>
                <a:ea typeface="+mn-ea"/>
                <a:cs typeface="+mn-cs"/>
              </a:rPr>
              <a:t> The link to “View Schedule Contracts” where you can view all the different Schedules simultaneously </a:t>
            </a:r>
            <a:endParaRPr lang="en-US"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90D4783-69D9-46A0-88B4-1114F2A0FA9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“Source” </a:t>
            </a:r>
            <a:r>
              <a:rPr lang="en-US" baseline="0" dirty="0" smtClean="0"/>
              <a:t>is the actual Schedule number and the description shows the Schedule name and an overarching description of services or products that are covered by the Schedule.</a:t>
            </a:r>
          </a:p>
          <a:p>
            <a:endParaRPr lang="en-US" baseline="0" dirty="0" smtClean="0"/>
          </a:p>
          <a:p>
            <a:r>
              <a:rPr lang="en-US" baseline="0" dirty="0" smtClean="0"/>
              <a:t>Once you find a Schedule that fits your company, which depending on your company this could be more than one different Schedule, you can click on the Schedule number under the “Source” column.</a:t>
            </a:r>
            <a:endParaRPr lang="en-US" dirty="0"/>
          </a:p>
        </p:txBody>
      </p:sp>
      <p:sp>
        <p:nvSpPr>
          <p:cNvPr id="4" name="Slide Number Placeholder 3"/>
          <p:cNvSpPr>
            <a:spLocks noGrp="1"/>
          </p:cNvSpPr>
          <p:nvPr>
            <p:ph type="sldNum" sz="quarter" idx="10"/>
          </p:nvPr>
        </p:nvSpPr>
        <p:spPr/>
        <p:txBody>
          <a:bodyPr/>
          <a:lstStyle/>
          <a:p>
            <a:fld id="{190D4783-69D9-46A0-88B4-1114F2A0FA9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you click on the Schedule number it will take you to the Schedule Summary page where you can see all of the different Special Item Numbers or SINs available under the “Category” column. </a:t>
            </a:r>
          </a:p>
          <a:p>
            <a:endParaRPr lang="en-US" baseline="0" dirty="0" smtClean="0"/>
          </a:p>
          <a:p>
            <a:r>
              <a:rPr lang="en-US" baseline="0" dirty="0" smtClean="0"/>
              <a:t>Now let’s quickly review what a SIN is. </a:t>
            </a:r>
            <a:r>
              <a:rPr lang="en-US" sz="1200" b="0" i="0" kern="1200" dirty="0" smtClean="0">
                <a:solidFill>
                  <a:schemeClr val="tx1"/>
                </a:solidFill>
                <a:latin typeface="+mn-lt"/>
                <a:ea typeface="+mn-ea"/>
                <a:cs typeface="+mn-cs"/>
              </a:rPr>
              <a:t>Each GSA Schedule is segmented into a category or breakdown of products and services which</a:t>
            </a:r>
            <a:r>
              <a:rPr lang="en-US" sz="1200" b="0" i="0" kern="1200" baseline="0" dirty="0" smtClean="0">
                <a:solidFill>
                  <a:schemeClr val="tx1"/>
                </a:solidFill>
                <a:latin typeface="+mn-lt"/>
                <a:ea typeface="+mn-ea"/>
                <a:cs typeface="+mn-cs"/>
              </a:rPr>
              <a:t> are called Spe</a:t>
            </a:r>
            <a:r>
              <a:rPr lang="en-US" sz="1200" b="0" i="0" kern="1200" dirty="0" smtClean="0">
                <a:solidFill>
                  <a:schemeClr val="tx1"/>
                </a:solidFill>
                <a:latin typeface="+mn-lt"/>
                <a:ea typeface="+mn-ea"/>
                <a:cs typeface="+mn-cs"/>
              </a:rPr>
              <a:t>cial Item Numbers, or SINs. The tens of thousands of products and services offered through the GSA Schedules program are all associated with a Schedule and SIN. </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Once you are</a:t>
            </a:r>
            <a:r>
              <a:rPr lang="en-US" sz="1200" b="0" i="0" kern="1200" baseline="0" dirty="0" smtClean="0">
                <a:solidFill>
                  <a:schemeClr val="tx1"/>
                </a:solidFill>
                <a:latin typeface="+mn-lt"/>
                <a:ea typeface="+mn-ea"/>
                <a:cs typeface="+mn-cs"/>
              </a:rPr>
              <a:t> able to assign the products or services you would like to offer through your GSA contract to the correct Schedule and SIN(s), you can view the actual solicitation by clicking the “Vendors: Click here to view the current solicitation on </a:t>
            </a:r>
            <a:r>
              <a:rPr lang="en-US" sz="1200" b="0" i="0" kern="1200" baseline="0" dirty="0" err="1" smtClean="0">
                <a:solidFill>
                  <a:schemeClr val="tx1"/>
                </a:solidFill>
                <a:latin typeface="+mn-lt"/>
                <a:ea typeface="+mn-ea"/>
                <a:cs typeface="+mn-cs"/>
              </a:rPr>
              <a:t>FedBizOpps</a:t>
            </a:r>
            <a:r>
              <a:rPr lang="en-US" sz="1200" b="0" i="0" kern="1200" baseline="0" dirty="0" smtClean="0">
                <a:solidFill>
                  <a:schemeClr val="tx1"/>
                </a:solidFill>
                <a:latin typeface="+mn-lt"/>
                <a:ea typeface="+mn-ea"/>
                <a:cs typeface="+mn-cs"/>
              </a:rPr>
              <a:t>”.  Whether you are a prospective contractor or a current contractor, this is the location where the most current solicitation will be held for you contract.</a:t>
            </a:r>
            <a:endParaRPr lang="en-US"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90D4783-69D9-46A0-88B4-1114F2A0FA9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0" descr="Faded blue U.S. flag in background."/>
          <p:cNvPicPr>
            <a:picLocks noChangeAspect="1"/>
          </p:cNvPicPr>
          <p:nvPr/>
        </p:nvPicPr>
        <p:blipFill>
          <a:blip r:embed="rId2" cstate="print"/>
          <a:srcRect l="5556" t="8333" r="20370" b="41667"/>
          <a:stretch>
            <a:fillRect/>
          </a:stretch>
        </p:blipFill>
        <p:spPr bwMode="auto">
          <a:xfrm>
            <a:off x="0" y="2743200"/>
            <a:ext cx="9144000" cy="4114800"/>
          </a:xfrm>
          <a:prstGeom prst="rect">
            <a:avLst/>
          </a:prstGeom>
          <a:noFill/>
          <a:ln w="9525">
            <a:noFill/>
            <a:miter lim="800000"/>
            <a:headEnd/>
            <a:tailEnd/>
          </a:ln>
        </p:spPr>
      </p:pic>
      <p:sp>
        <p:nvSpPr>
          <p:cNvPr id="4" name="Rectangle 53" descr="Blue horizontal band"/>
          <p:cNvSpPr>
            <a:spLocks noChangeArrowheads="1"/>
          </p:cNvSpPr>
          <p:nvPr/>
        </p:nvSpPr>
        <p:spPr bwMode="auto">
          <a:xfrm>
            <a:off x="0" y="1709738"/>
            <a:ext cx="9144000" cy="228600"/>
          </a:xfrm>
          <a:prstGeom prst="rect">
            <a:avLst/>
          </a:prstGeom>
          <a:solidFill>
            <a:srgbClr val="990000"/>
          </a:solidFill>
          <a:ln w="9525">
            <a:noFill/>
            <a:miter lim="800000"/>
            <a:headEnd/>
            <a:tailEnd/>
          </a:ln>
          <a:effectLst/>
        </p:spPr>
        <p:txBody>
          <a:bodyPr wrap="none" anchor="ctr"/>
          <a:lstStyle/>
          <a:p>
            <a:pPr>
              <a:defRPr/>
            </a:pPr>
            <a:endParaRPr lang="en-US" dirty="0">
              <a:latin typeface="Arial" charset="0"/>
            </a:endParaRPr>
          </a:p>
        </p:txBody>
      </p:sp>
      <p:pic>
        <p:nvPicPr>
          <p:cNvPr id="5" name="Picture 54" descr="GSA Starmark logo"/>
          <p:cNvPicPr>
            <a:picLocks noChangeAspect="1" noChangeArrowheads="1"/>
          </p:cNvPicPr>
          <p:nvPr/>
        </p:nvPicPr>
        <p:blipFill>
          <a:blip r:embed="rId3" cstate="print"/>
          <a:srcRect/>
          <a:stretch>
            <a:fillRect/>
          </a:stretch>
        </p:blipFill>
        <p:spPr bwMode="auto">
          <a:xfrm>
            <a:off x="455613" y="455613"/>
            <a:ext cx="850900" cy="854075"/>
          </a:xfrm>
          <a:prstGeom prst="rect">
            <a:avLst/>
          </a:prstGeom>
          <a:noFill/>
          <a:ln w="9525">
            <a:noFill/>
            <a:miter lim="800000"/>
            <a:headEnd/>
            <a:tailEnd/>
          </a:ln>
        </p:spPr>
      </p:pic>
      <p:sp>
        <p:nvSpPr>
          <p:cNvPr id="6" name="Text Box 55"/>
          <p:cNvSpPr txBox="1">
            <a:spLocks noChangeArrowheads="1"/>
          </p:cNvSpPr>
          <p:nvPr/>
        </p:nvSpPr>
        <p:spPr bwMode="auto">
          <a:xfrm>
            <a:off x="4114800" y="1066800"/>
            <a:ext cx="4445000" cy="304800"/>
          </a:xfrm>
          <a:prstGeom prst="rect">
            <a:avLst/>
          </a:prstGeom>
          <a:noFill/>
          <a:ln w="9525">
            <a:noFill/>
            <a:miter lim="800000"/>
            <a:headEnd/>
            <a:tailEnd/>
          </a:ln>
          <a:effectLst/>
        </p:spPr>
        <p:txBody>
          <a:bodyPr wrap="none" lIns="0" rIns="0"/>
          <a:lstStyle/>
          <a:p>
            <a:pPr algn="r">
              <a:defRPr/>
            </a:pPr>
            <a:r>
              <a:rPr lang="en-US" sz="1200" b="1" dirty="0">
                <a:solidFill>
                  <a:srgbClr val="464646"/>
                </a:solidFill>
                <a:latin typeface="Century Gothic" pitchFamily="34" charset="0"/>
                <a:ea typeface="ヒラギノ角ゴ Pro W3" pitchFamily="1" charset="-128"/>
              </a:rPr>
              <a:t>U.S. General Services Administration</a:t>
            </a:r>
            <a:endParaRPr lang="en-US" sz="1200" dirty="0">
              <a:solidFill>
                <a:srgbClr val="464646"/>
              </a:solidFill>
              <a:latin typeface="Century Gothic" pitchFamily="34" charset="0"/>
              <a:ea typeface="ヒラギノ角ゴ Pro W3" pitchFamily="1" charset="-128"/>
            </a:endParaRPr>
          </a:p>
        </p:txBody>
      </p:sp>
      <p:sp>
        <p:nvSpPr>
          <p:cNvPr id="7" name="Rectangle 53" descr="Blue horizontal band"/>
          <p:cNvSpPr>
            <a:spLocks noChangeArrowheads="1"/>
          </p:cNvSpPr>
          <p:nvPr/>
        </p:nvSpPr>
        <p:spPr bwMode="auto">
          <a:xfrm>
            <a:off x="0" y="2701925"/>
            <a:ext cx="9144000" cy="228600"/>
          </a:xfrm>
          <a:prstGeom prst="rect">
            <a:avLst/>
          </a:prstGeom>
          <a:solidFill>
            <a:srgbClr val="005390"/>
          </a:solidFill>
          <a:ln w="9525">
            <a:noFill/>
            <a:miter lim="800000"/>
            <a:headEnd/>
            <a:tailEnd/>
          </a:ln>
          <a:effectLst/>
        </p:spPr>
        <p:txBody>
          <a:bodyPr wrap="none" anchor="ctr"/>
          <a:lstStyle/>
          <a:p>
            <a:pPr>
              <a:defRPr/>
            </a:pPr>
            <a:endParaRPr lang="en-US" dirty="0">
              <a:latin typeface="Arial" charset="0"/>
            </a:endParaRPr>
          </a:p>
        </p:txBody>
      </p:sp>
      <p:sp>
        <p:nvSpPr>
          <p:cNvPr id="9" name="Title 8"/>
          <p:cNvSpPr>
            <a:spLocks noGrp="1"/>
          </p:cNvSpPr>
          <p:nvPr>
            <p:ph type="title"/>
          </p:nvPr>
        </p:nvSpPr>
        <p:spPr>
          <a:xfrm>
            <a:off x="-1" y="1938528"/>
            <a:ext cx="9144000" cy="731520"/>
          </a:xfrm>
        </p:spPr>
        <p:txBody>
          <a:bodyPr wrap="none" anchor="ctr" anchorCtr="0">
            <a:noAutofit/>
          </a:bodyPr>
          <a:lstStyle>
            <a:lvl1pPr marL="342900" indent="0">
              <a:defRPr sz="3800" b="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4913" y="2286000"/>
            <a:ext cx="1941512" cy="396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286000"/>
            <a:ext cx="5676900" cy="396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6"/>
          <p:cNvSpPr>
            <a:spLocks noGrp="1" noChangeArrowheads="1"/>
          </p:cNvSpPr>
          <p:nvPr>
            <p:ph type="sldNum" sz="quarter" idx="10"/>
          </p:nvPr>
        </p:nvSpPr>
        <p:spPr>
          <a:ln/>
        </p:spPr>
        <p:txBody>
          <a:bodyPr/>
          <a:lstStyle>
            <a:lvl1pPr>
              <a:defRPr/>
            </a:lvl1pPr>
          </a:lstStyle>
          <a:p>
            <a:pPr>
              <a:defRPr/>
            </a:pPr>
            <a:fld id="{363CBAFA-970F-4A6B-A057-04F64E9A040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7769225" cy="553998"/>
          </a:xfrm>
        </p:spPr>
        <p:txBody>
          <a:bodyPr/>
          <a:lstStyle>
            <a:lvl1pPr>
              <a:defRPr sz="3000">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5613" y="2176272"/>
            <a:ext cx="7769225" cy="3048000"/>
          </a:xfrm>
        </p:spPr>
        <p:txBody>
          <a:bodyPr/>
          <a:lstStyle>
            <a:lvl1pPr>
              <a:defRPr sz="2400">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6"/>
          <p:cNvSpPr>
            <a:spLocks noGrp="1" noChangeArrowheads="1"/>
          </p:cNvSpPr>
          <p:nvPr>
            <p:ph type="sldNum" sz="quarter" idx="10"/>
          </p:nvPr>
        </p:nvSpPr>
        <p:spPr>
          <a:ln/>
        </p:spPr>
        <p:txBody>
          <a:bodyPr/>
          <a:lstStyle>
            <a:lvl1pPr>
              <a:defRPr/>
            </a:lvl1pPr>
          </a:lstStyle>
          <a:p>
            <a:pPr>
              <a:defRPr/>
            </a:pPr>
            <a:fld id="{C8FEAB3B-020B-4394-9CAF-A87AF3B43598}"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731520" y="3977640"/>
            <a:ext cx="7772400" cy="646331"/>
          </a:xfrm>
        </p:spPr>
        <p:txBody>
          <a:bodyPr/>
          <a:lstStyle>
            <a:lvl1pPr algn="l">
              <a:defRPr sz="3600" b="1" cap="all"/>
            </a:lvl1pPr>
          </a:lstStyle>
          <a:p>
            <a:r>
              <a:rPr lang="en-US" smtClean="0"/>
              <a:t>Click to edit Master title style</a:t>
            </a:r>
            <a:endParaRPr lang="en-US" dirty="0"/>
          </a:p>
        </p:txBody>
      </p:sp>
      <p:sp>
        <p:nvSpPr>
          <p:cNvPr id="8" name="Text Placeholder 2"/>
          <p:cNvSpPr>
            <a:spLocks noGrp="1"/>
          </p:cNvSpPr>
          <p:nvPr>
            <p:ph type="body" idx="1"/>
          </p:nvPr>
        </p:nvSpPr>
        <p:spPr>
          <a:xfrm>
            <a:off x="731520" y="246888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6"/>
          <p:cNvSpPr>
            <a:spLocks noGrp="1" noChangeArrowheads="1"/>
          </p:cNvSpPr>
          <p:nvPr>
            <p:ph type="sldNum" sz="quarter" idx="10"/>
          </p:nvPr>
        </p:nvSpPr>
        <p:spPr>
          <a:ln/>
        </p:spPr>
        <p:txBody>
          <a:bodyPr/>
          <a:lstStyle>
            <a:lvl1pPr>
              <a:defRPr/>
            </a:lvl1pPr>
          </a:lstStyle>
          <a:p>
            <a:pPr>
              <a:defRPr/>
            </a:pPr>
            <a:fld id="{0CF03234-7FF2-4D6D-A0EF-41CA7B316028}" type="slidenum">
              <a:rPr lang="en-US" smtClean="0"/>
              <a:pPr>
                <a:defRPr/>
              </a:pPr>
              <a:t>‹#›</a:t>
            </a:fld>
            <a:endParaRPr lang="en-US"/>
          </a:p>
        </p:txBody>
      </p:sp>
      <p:sp>
        <p:nvSpPr>
          <p:cNvPr id="5" name="Title 1"/>
          <p:cNvSpPr txBox="1">
            <a:spLocks/>
          </p:cNvSpPr>
          <p:nvPr userDrawn="1"/>
        </p:nvSpPr>
        <p:spPr bwMode="auto">
          <a:xfrm>
            <a:off x="609600" y="1447800"/>
            <a:ext cx="7769225" cy="549275"/>
          </a:xfrm>
          <a:prstGeom prst="rect">
            <a:avLst/>
          </a:prstGeom>
          <a:noFill/>
          <a:ln w="9525">
            <a:noFill/>
            <a:miter lim="800000"/>
            <a:headEnd/>
            <a:tailEnd/>
          </a:ln>
        </p:spPr>
        <p:txBody>
          <a:bodyPr>
            <a:spAutoFit/>
          </a:bodyPr>
          <a:lstStyle/>
          <a:p>
            <a:pPr eaLnBrk="0" hangingPunct="0">
              <a:defRPr/>
            </a:pPr>
            <a:r>
              <a:rPr lang="en-US" sz="3000" b="1" kern="0" dirty="0">
                <a:solidFill>
                  <a:schemeClr val="bg1"/>
                </a:solidFill>
                <a:latin typeface="+mj-lt"/>
                <a:ea typeface="+mj-ea"/>
                <a:cs typeface="+mj-cs"/>
              </a:rPr>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7769225" cy="553998"/>
          </a:xfrm>
        </p:spPr>
        <p:txBody>
          <a:bodyPr/>
          <a:lstStyle>
            <a:lvl1pPr>
              <a:defRPr sz="3000"/>
            </a:lvl1pPr>
          </a:lstStyle>
          <a:p>
            <a:r>
              <a:rPr lang="en-US" smtClean="0"/>
              <a:t>Click to edit Master title style</a:t>
            </a:r>
            <a:endParaRPr lang="en-US" dirty="0"/>
          </a:p>
        </p:txBody>
      </p:sp>
      <p:sp>
        <p:nvSpPr>
          <p:cNvPr id="3" name="Content Placeholder 2"/>
          <p:cNvSpPr>
            <a:spLocks noGrp="1"/>
          </p:cNvSpPr>
          <p:nvPr>
            <p:ph sz="half" idx="1"/>
          </p:nvPr>
        </p:nvSpPr>
        <p:spPr>
          <a:xfrm>
            <a:off x="455613" y="2176272"/>
            <a:ext cx="3808412" cy="3048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6425" y="2176272"/>
            <a:ext cx="3808413" cy="3048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6"/>
          <p:cNvSpPr>
            <a:spLocks noGrp="1" noChangeArrowheads="1"/>
          </p:cNvSpPr>
          <p:nvPr>
            <p:ph type="sldNum" sz="quarter" idx="10"/>
          </p:nvPr>
        </p:nvSpPr>
        <p:spPr>
          <a:ln/>
        </p:spPr>
        <p:txBody>
          <a:bodyPr/>
          <a:lstStyle>
            <a:lvl1pPr>
              <a:defRPr/>
            </a:lvl1pPr>
          </a:lstStyle>
          <a:p>
            <a:pPr>
              <a:defRPr/>
            </a:pPr>
            <a:fld id="{EEF4617A-39AA-4654-BC9A-8DA2B5F22747}"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7769225" cy="553998"/>
          </a:xfrm>
        </p:spPr>
        <p:txBody>
          <a:bodyPr/>
          <a:lstStyle>
            <a:lvl1pPr>
              <a:defRPr sz="3000"/>
            </a:lvl1pPr>
          </a:lstStyle>
          <a:p>
            <a:r>
              <a:rPr lang="en-US" smtClean="0"/>
              <a:t>Click to edit Master title style</a:t>
            </a:r>
            <a:endParaRPr lang="en-US" dirty="0"/>
          </a:p>
        </p:txBody>
      </p:sp>
      <p:sp>
        <p:nvSpPr>
          <p:cNvPr id="3" name="Rectangle 46"/>
          <p:cNvSpPr>
            <a:spLocks noGrp="1" noChangeArrowheads="1"/>
          </p:cNvSpPr>
          <p:nvPr>
            <p:ph type="sldNum" sz="quarter" idx="10"/>
          </p:nvPr>
        </p:nvSpPr>
        <p:spPr>
          <a:ln/>
        </p:spPr>
        <p:txBody>
          <a:bodyPr/>
          <a:lstStyle>
            <a:lvl1pPr>
              <a:defRPr/>
            </a:lvl1pPr>
          </a:lstStyle>
          <a:p>
            <a:pPr>
              <a:defRPr/>
            </a:pPr>
            <a:fld id="{E76B3D7A-E278-436C-96FA-11FDDC177094}"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6"/>
          <p:cNvSpPr>
            <a:spLocks noGrp="1" noChangeArrowheads="1"/>
          </p:cNvSpPr>
          <p:nvPr>
            <p:ph type="sldNum" sz="quarter" idx="10"/>
          </p:nvPr>
        </p:nvSpPr>
        <p:spPr>
          <a:ln/>
        </p:spPr>
        <p:txBody>
          <a:bodyPr/>
          <a:lstStyle>
            <a:lvl1pPr>
              <a:defRPr/>
            </a:lvl1pPr>
          </a:lstStyle>
          <a:p>
            <a:pPr>
              <a:defRPr/>
            </a:pPr>
            <a:fld id="{8D390354-1F0B-4474-A755-0F3011B32435}"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6" name="Title 1"/>
          <p:cNvSpPr>
            <a:spLocks noGrp="1"/>
          </p:cNvSpPr>
          <p:nvPr>
            <p:ph type="title"/>
          </p:nvPr>
        </p:nvSpPr>
        <p:spPr>
          <a:xfrm>
            <a:off x="457200" y="2300286"/>
            <a:ext cx="3008313" cy="685800"/>
          </a:xfrm>
        </p:spPr>
        <p:txBody>
          <a:bodyPr anchor="b"/>
          <a:lstStyle>
            <a:lvl1pPr algn="l">
              <a:defRPr sz="2000" b="1"/>
            </a:lvl1pPr>
          </a:lstStyle>
          <a:p>
            <a:r>
              <a:rPr lang="en-US" smtClean="0"/>
              <a:t>Click to edit Master title style</a:t>
            </a:r>
            <a:endParaRPr lang="en-US" dirty="0"/>
          </a:p>
        </p:txBody>
      </p:sp>
      <p:sp>
        <p:nvSpPr>
          <p:cNvPr id="7" name="Content Placeholder 2"/>
          <p:cNvSpPr>
            <a:spLocks noGrp="1"/>
          </p:cNvSpPr>
          <p:nvPr>
            <p:ph idx="1"/>
          </p:nvPr>
        </p:nvSpPr>
        <p:spPr>
          <a:xfrm>
            <a:off x="3581400" y="2286000"/>
            <a:ext cx="5111750" cy="3886200"/>
          </a:xfrm>
        </p:spPr>
        <p:txBody>
          <a:bodyPr/>
          <a:lstStyle>
            <a:lvl1pPr>
              <a:defRPr sz="24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3"/>
          <p:cNvSpPr>
            <a:spLocks noGrp="1"/>
          </p:cNvSpPr>
          <p:nvPr>
            <p:ph type="body" sz="half" idx="2"/>
          </p:nvPr>
        </p:nvSpPr>
        <p:spPr>
          <a:xfrm>
            <a:off x="457200" y="2971800"/>
            <a:ext cx="3008313" cy="3200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6"/>
          <p:cNvSpPr>
            <a:spLocks noGrp="1" noChangeArrowheads="1"/>
          </p:cNvSpPr>
          <p:nvPr>
            <p:ph type="sldNum" sz="quarter" idx="10"/>
          </p:nvPr>
        </p:nvSpPr>
        <p:spPr>
          <a:ln/>
        </p:spPr>
        <p:txBody>
          <a:bodyPr/>
          <a:lstStyle>
            <a:lvl1pPr>
              <a:defRPr/>
            </a:lvl1pPr>
          </a:lstStyle>
          <a:p>
            <a:pPr>
              <a:defRPr/>
            </a:pPr>
            <a:fld id="{90F11440-8BAC-4A00-8F0F-2019C96872BD}" type="slidenum">
              <a:rPr lang="en-US" smtClean="0"/>
              <a:pPr>
                <a:defRPr/>
              </a:pPr>
              <a:t>‹#›</a:t>
            </a:fld>
            <a:endParaRPr lang="en-US"/>
          </a:p>
        </p:txBody>
      </p:sp>
      <p:sp>
        <p:nvSpPr>
          <p:cNvPr id="9" name="Title 1"/>
          <p:cNvSpPr txBox="1">
            <a:spLocks/>
          </p:cNvSpPr>
          <p:nvPr userDrawn="1"/>
        </p:nvSpPr>
        <p:spPr bwMode="auto">
          <a:xfrm>
            <a:off x="304800" y="1219200"/>
            <a:ext cx="7769225" cy="549275"/>
          </a:xfrm>
          <a:prstGeom prst="rect">
            <a:avLst/>
          </a:prstGeom>
          <a:noFill/>
          <a:ln w="9525">
            <a:noFill/>
            <a:miter lim="800000"/>
            <a:headEnd/>
            <a:tailEnd/>
          </a:ln>
        </p:spPr>
        <p:txBody>
          <a:bodyPr>
            <a:spAutoFit/>
          </a:bodyPr>
          <a:lstStyle/>
          <a:p>
            <a:pPr eaLnBrk="0" hangingPunct="0">
              <a:defRPr/>
            </a:pPr>
            <a:r>
              <a:rPr lang="en-US" sz="3000" b="1" kern="0" dirty="0">
                <a:solidFill>
                  <a:schemeClr val="bg1"/>
                </a:solidFill>
                <a:latin typeface="+mj-lt"/>
                <a:ea typeface="+mj-ea"/>
                <a:cs typeface="+mj-cs"/>
              </a:rPr>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6"/>
          <p:cNvSpPr>
            <a:spLocks noGrp="1" noChangeArrowheads="1"/>
          </p:cNvSpPr>
          <p:nvPr>
            <p:ph type="sldNum" sz="quarter" idx="10"/>
          </p:nvPr>
        </p:nvSpPr>
        <p:spPr>
          <a:ln/>
        </p:spPr>
        <p:txBody>
          <a:bodyPr/>
          <a:lstStyle>
            <a:lvl1pPr>
              <a:defRPr/>
            </a:lvl1pPr>
          </a:lstStyle>
          <a:p>
            <a:pPr>
              <a:defRPr/>
            </a:pPr>
            <a:fld id="{8D390354-1F0B-4474-A755-0F3011B32435}"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6"/>
          <p:cNvSpPr>
            <a:spLocks noGrp="1" noChangeArrowheads="1"/>
          </p:cNvSpPr>
          <p:nvPr>
            <p:ph type="sldNum" sz="quarter" idx="10"/>
          </p:nvPr>
        </p:nvSpPr>
        <p:spPr>
          <a:ln/>
        </p:spPr>
        <p:txBody>
          <a:bodyPr/>
          <a:lstStyle>
            <a:lvl1pPr>
              <a:defRPr/>
            </a:lvl1pPr>
          </a:lstStyle>
          <a:p>
            <a:pPr>
              <a:defRPr/>
            </a:pPr>
            <a:fld id="{CC123382-33AE-421C-9A43-98D6638709D4}"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Faded blue U.S. flag in background."/>
          <p:cNvPicPr>
            <a:picLocks noChangeAspect="1"/>
          </p:cNvPicPr>
          <p:nvPr/>
        </p:nvPicPr>
        <p:blipFill>
          <a:blip r:embed="rId13" cstate="print"/>
          <a:srcRect l="179" t="20956" r="792" b="-4137"/>
          <a:stretch>
            <a:fillRect/>
          </a:stretch>
        </p:blipFill>
        <p:spPr bwMode="auto">
          <a:xfrm>
            <a:off x="0" y="0"/>
            <a:ext cx="9144000" cy="990600"/>
          </a:xfrm>
          <a:prstGeom prst="rect">
            <a:avLst/>
          </a:prstGeom>
          <a:noFill/>
          <a:ln w="9525">
            <a:noFill/>
            <a:miter lim="800000"/>
            <a:headEnd/>
            <a:tailEnd/>
          </a:ln>
        </p:spPr>
      </p:pic>
      <p:sp>
        <p:nvSpPr>
          <p:cNvPr id="1027" name="Rectangle 13"/>
          <p:cNvSpPr>
            <a:spLocks noGrp="1" noChangeArrowheads="1"/>
          </p:cNvSpPr>
          <p:nvPr>
            <p:ph type="body" idx="1"/>
          </p:nvPr>
        </p:nvSpPr>
        <p:spPr bwMode="auto">
          <a:xfrm>
            <a:off x="455613" y="2176463"/>
            <a:ext cx="7769225"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12"/>
          <p:cNvSpPr>
            <a:spLocks noGrp="1" noChangeArrowheads="1"/>
          </p:cNvSpPr>
          <p:nvPr>
            <p:ph type="title"/>
          </p:nvPr>
        </p:nvSpPr>
        <p:spPr bwMode="auto">
          <a:xfrm>
            <a:off x="457200" y="1371600"/>
            <a:ext cx="7769225" cy="554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207918" name="Rectangle 4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100" b="1">
                <a:latin typeface="Century Gothic" pitchFamily="34" charset="0"/>
                <a:ea typeface="ヒラギノ角ゴ Pro W3" pitchFamily="1" charset="-128"/>
              </a:defRPr>
            </a:lvl1pPr>
          </a:lstStyle>
          <a:p>
            <a:pPr>
              <a:defRPr/>
            </a:pPr>
            <a:fld id="{8D390354-1F0B-4474-A755-0F3011B32435}" type="slidenum">
              <a:rPr lang="en-US" smtClean="0"/>
              <a:pPr>
                <a:defRPr/>
              </a:pPr>
              <a:t>‹#›</a:t>
            </a:fld>
            <a:endParaRPr lang="en-US"/>
          </a:p>
        </p:txBody>
      </p:sp>
      <p:sp>
        <p:nvSpPr>
          <p:cNvPr id="10" name="Rectangle 48" descr="Red horizontal band"/>
          <p:cNvSpPr>
            <a:spLocks noChangeArrowheads="1"/>
          </p:cNvSpPr>
          <p:nvPr/>
        </p:nvSpPr>
        <p:spPr bwMode="auto">
          <a:xfrm>
            <a:off x="5029200" y="503238"/>
            <a:ext cx="3886200" cy="344487"/>
          </a:xfrm>
          <a:prstGeom prst="rect">
            <a:avLst/>
          </a:prstGeom>
          <a:noFill/>
          <a:ln w="9525">
            <a:noFill/>
            <a:miter lim="800000"/>
            <a:headEnd/>
            <a:tailEnd/>
          </a:ln>
          <a:effectLst/>
        </p:spPr>
        <p:txBody>
          <a:bodyPr wrap="none" anchor="ctr"/>
          <a:lstStyle/>
          <a:p>
            <a:pPr algn="r">
              <a:defRPr/>
            </a:pPr>
            <a:r>
              <a:rPr lang="en-US" sz="2000" dirty="0">
                <a:solidFill>
                  <a:srgbClr val="005390"/>
                </a:solidFill>
                <a:latin typeface="Century Gothic" pitchFamily="34" charset="0"/>
                <a:ea typeface="ヒラギノ角ゴ Pro W3" pitchFamily="1" charset="-128"/>
              </a:rPr>
              <a:t>Federal Acquisition Service</a:t>
            </a:r>
          </a:p>
        </p:txBody>
      </p:sp>
      <p:sp>
        <p:nvSpPr>
          <p:cNvPr id="13" name="Rectangle 53" descr="Blue horizontal band"/>
          <p:cNvSpPr>
            <a:spLocks noChangeArrowheads="1"/>
          </p:cNvSpPr>
          <p:nvPr/>
        </p:nvSpPr>
        <p:spPr bwMode="auto">
          <a:xfrm>
            <a:off x="0" y="838200"/>
            <a:ext cx="9144000" cy="119063"/>
          </a:xfrm>
          <a:prstGeom prst="rect">
            <a:avLst/>
          </a:prstGeom>
          <a:solidFill>
            <a:srgbClr val="990000"/>
          </a:solidFill>
          <a:ln w="9525">
            <a:noFill/>
            <a:miter lim="800000"/>
            <a:headEnd/>
            <a:tailEnd/>
          </a:ln>
          <a:effectLst/>
        </p:spPr>
        <p:txBody>
          <a:bodyPr wrap="none" anchor="ctr"/>
          <a:lstStyle/>
          <a:p>
            <a:pPr>
              <a:defRPr/>
            </a:pPr>
            <a:endParaRPr lang="en-US" dirty="0">
              <a:latin typeface="Arial" charset="0"/>
            </a:endParaRPr>
          </a:p>
        </p:txBody>
      </p:sp>
      <p:sp>
        <p:nvSpPr>
          <p:cNvPr id="15" name="Rectangle 53" descr="Blue horizontal band"/>
          <p:cNvSpPr>
            <a:spLocks noChangeArrowheads="1"/>
          </p:cNvSpPr>
          <p:nvPr/>
        </p:nvSpPr>
        <p:spPr bwMode="auto">
          <a:xfrm>
            <a:off x="0" y="947738"/>
            <a:ext cx="9144000" cy="119062"/>
          </a:xfrm>
          <a:prstGeom prst="rect">
            <a:avLst/>
          </a:prstGeom>
          <a:solidFill>
            <a:srgbClr val="005390"/>
          </a:solidFill>
          <a:ln w="9525">
            <a:noFill/>
            <a:miter lim="800000"/>
            <a:headEnd/>
            <a:tailEnd/>
          </a:ln>
          <a:effectLst/>
        </p:spPr>
        <p:txBody>
          <a:bodyPr wrap="none" anchor="ctr"/>
          <a:lstStyle/>
          <a:p>
            <a:pPr>
              <a:defRPr/>
            </a:pPr>
            <a:endParaRPr lang="en-US" dirty="0">
              <a:latin typeface="Arial" charset="0"/>
            </a:endParaRP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rtl="0" eaLnBrk="1" fontAlgn="base" hangingPunct="1">
        <a:spcBef>
          <a:spcPct val="0"/>
        </a:spcBef>
        <a:spcAft>
          <a:spcPct val="0"/>
        </a:spcAft>
        <a:defRPr sz="3000" b="1">
          <a:solidFill>
            <a:srgbClr val="005390"/>
          </a:solidFill>
          <a:latin typeface="Century Gothic" pitchFamily="34" charset="0"/>
          <a:ea typeface="+mj-ea"/>
          <a:cs typeface="+mj-cs"/>
        </a:defRPr>
      </a:lvl1pPr>
      <a:lvl2pPr algn="l" rtl="0" eaLnBrk="1" fontAlgn="base" hangingPunct="1">
        <a:spcBef>
          <a:spcPct val="0"/>
        </a:spcBef>
        <a:spcAft>
          <a:spcPct val="0"/>
        </a:spcAft>
        <a:defRPr sz="3000" b="1">
          <a:solidFill>
            <a:srgbClr val="005390"/>
          </a:solidFill>
          <a:latin typeface="Century Gothic" pitchFamily="34" charset="0"/>
        </a:defRPr>
      </a:lvl2pPr>
      <a:lvl3pPr algn="l" rtl="0" eaLnBrk="1" fontAlgn="base" hangingPunct="1">
        <a:spcBef>
          <a:spcPct val="0"/>
        </a:spcBef>
        <a:spcAft>
          <a:spcPct val="0"/>
        </a:spcAft>
        <a:defRPr sz="3000" b="1">
          <a:solidFill>
            <a:srgbClr val="005390"/>
          </a:solidFill>
          <a:latin typeface="Century Gothic" pitchFamily="34" charset="0"/>
        </a:defRPr>
      </a:lvl3pPr>
      <a:lvl4pPr algn="l" rtl="0" eaLnBrk="1" fontAlgn="base" hangingPunct="1">
        <a:spcBef>
          <a:spcPct val="0"/>
        </a:spcBef>
        <a:spcAft>
          <a:spcPct val="0"/>
        </a:spcAft>
        <a:defRPr sz="3000" b="1">
          <a:solidFill>
            <a:srgbClr val="005390"/>
          </a:solidFill>
          <a:latin typeface="Century Gothic" pitchFamily="34" charset="0"/>
        </a:defRPr>
      </a:lvl4pPr>
      <a:lvl5pPr algn="l" rtl="0" eaLnBrk="1" fontAlgn="base" hangingPunct="1">
        <a:spcBef>
          <a:spcPct val="0"/>
        </a:spcBef>
        <a:spcAft>
          <a:spcPct val="0"/>
        </a:spcAft>
        <a:defRPr sz="3000" b="1">
          <a:solidFill>
            <a:srgbClr val="005390"/>
          </a:solidFill>
          <a:latin typeface="Century Gothic" pitchFamily="34" charset="0"/>
        </a:defRPr>
      </a:lvl5pPr>
      <a:lvl6pPr marL="457200" algn="l" rtl="0" eaLnBrk="1" fontAlgn="base" hangingPunct="1">
        <a:spcBef>
          <a:spcPct val="0"/>
        </a:spcBef>
        <a:spcAft>
          <a:spcPct val="0"/>
        </a:spcAft>
        <a:defRPr sz="3000" b="1">
          <a:solidFill>
            <a:srgbClr val="005390"/>
          </a:solidFill>
          <a:latin typeface="Arial" charset="0"/>
        </a:defRPr>
      </a:lvl6pPr>
      <a:lvl7pPr marL="914400" algn="l" rtl="0" eaLnBrk="1" fontAlgn="base" hangingPunct="1">
        <a:spcBef>
          <a:spcPct val="0"/>
        </a:spcBef>
        <a:spcAft>
          <a:spcPct val="0"/>
        </a:spcAft>
        <a:defRPr sz="3000" b="1">
          <a:solidFill>
            <a:srgbClr val="005390"/>
          </a:solidFill>
          <a:latin typeface="Arial" charset="0"/>
        </a:defRPr>
      </a:lvl7pPr>
      <a:lvl8pPr marL="1371600" algn="l" rtl="0" eaLnBrk="1" fontAlgn="base" hangingPunct="1">
        <a:spcBef>
          <a:spcPct val="0"/>
        </a:spcBef>
        <a:spcAft>
          <a:spcPct val="0"/>
        </a:spcAft>
        <a:defRPr sz="3000" b="1">
          <a:solidFill>
            <a:srgbClr val="005390"/>
          </a:solidFill>
          <a:latin typeface="Arial" charset="0"/>
        </a:defRPr>
      </a:lvl8pPr>
      <a:lvl9pPr marL="1828800" algn="l" rtl="0" eaLnBrk="1" fontAlgn="base" hangingPunct="1">
        <a:spcBef>
          <a:spcPct val="0"/>
        </a:spcBef>
        <a:spcAft>
          <a:spcPct val="0"/>
        </a:spcAft>
        <a:defRPr sz="3000" b="1">
          <a:solidFill>
            <a:srgbClr val="005390"/>
          </a:solidFill>
          <a:latin typeface="Arial" charset="0"/>
        </a:defRPr>
      </a:lvl9pPr>
    </p:titleStyle>
    <p:bodyStyle>
      <a:lvl1pPr marL="342900" indent="-342900" algn="l" rtl="0" eaLnBrk="1" fontAlgn="base" hangingPunct="1">
        <a:spcBef>
          <a:spcPct val="20000"/>
        </a:spcBef>
        <a:spcAft>
          <a:spcPct val="0"/>
        </a:spcAft>
        <a:buClr>
          <a:srgbClr val="990033"/>
        </a:buClr>
        <a:buFont typeface="Wingdings" pitchFamily="2" charset="2"/>
        <a:buChar char="Ø"/>
        <a:defRPr sz="2400">
          <a:solidFill>
            <a:srgbClr val="005390"/>
          </a:solidFill>
          <a:latin typeface="Century Gothic" pitchFamily="34" charset="0"/>
          <a:ea typeface="+mn-ea"/>
          <a:cs typeface="+mn-cs"/>
        </a:defRPr>
      </a:lvl1pPr>
      <a:lvl2pPr marL="742950" indent="-220663" algn="l" rtl="0" eaLnBrk="1" fontAlgn="base" hangingPunct="1">
        <a:spcBef>
          <a:spcPct val="20000"/>
        </a:spcBef>
        <a:spcAft>
          <a:spcPct val="0"/>
        </a:spcAft>
        <a:buClr>
          <a:srgbClr val="990033"/>
        </a:buClr>
        <a:buFont typeface="Wingdings" pitchFamily="2" charset="2"/>
        <a:buChar char=""/>
        <a:defRPr sz="2000">
          <a:solidFill>
            <a:srgbClr val="005390"/>
          </a:solidFill>
          <a:latin typeface="Century Gothic" pitchFamily="34" charset="0"/>
        </a:defRPr>
      </a:lvl2pPr>
      <a:lvl3pPr marL="1143000" indent="-228600" algn="l" rtl="0" eaLnBrk="1" fontAlgn="base" hangingPunct="1">
        <a:spcBef>
          <a:spcPct val="20000"/>
        </a:spcBef>
        <a:spcAft>
          <a:spcPct val="0"/>
        </a:spcAft>
        <a:buClr>
          <a:srgbClr val="990033"/>
        </a:buClr>
        <a:buFont typeface="Arial" pitchFamily="34" charset="0"/>
        <a:buChar char="–"/>
        <a:defRPr sz="2000">
          <a:solidFill>
            <a:srgbClr val="005390"/>
          </a:solidFill>
          <a:latin typeface="Century Gothic" pitchFamily="34" charset="0"/>
        </a:defRPr>
      </a:lvl3pPr>
      <a:lvl4pPr marL="1600200" indent="-228600" algn="l" rtl="0" eaLnBrk="1" fontAlgn="base" hangingPunct="1">
        <a:spcBef>
          <a:spcPct val="20000"/>
        </a:spcBef>
        <a:spcAft>
          <a:spcPct val="0"/>
        </a:spcAft>
        <a:buClr>
          <a:srgbClr val="990033"/>
        </a:buClr>
        <a:buFont typeface="Wingdings" pitchFamily="2" charset="2"/>
        <a:buChar char="§"/>
        <a:defRPr sz="2000">
          <a:solidFill>
            <a:srgbClr val="005390"/>
          </a:solidFill>
          <a:latin typeface="Century Gothic" pitchFamily="34" charset="0"/>
        </a:defRPr>
      </a:lvl4pPr>
      <a:lvl5pPr marL="2057400" indent="-228600" algn="l" rtl="0" eaLnBrk="1" fontAlgn="base" hangingPunct="1">
        <a:spcBef>
          <a:spcPct val="20000"/>
        </a:spcBef>
        <a:spcAft>
          <a:spcPct val="0"/>
        </a:spcAft>
        <a:buClr>
          <a:srgbClr val="990033"/>
        </a:buClr>
        <a:buFont typeface="Wingdings" pitchFamily="2" charset="2"/>
        <a:buChar char="ú"/>
        <a:defRPr sz="2000">
          <a:solidFill>
            <a:srgbClr val="005390"/>
          </a:solidFill>
          <a:latin typeface="Century Gothic" pitchFamily="34" charset="0"/>
        </a:defRPr>
      </a:lvl5pPr>
      <a:lvl6pPr marL="2514600" indent="-228600" algn="l" rtl="0" eaLnBrk="1" fontAlgn="base" hangingPunct="1">
        <a:spcBef>
          <a:spcPct val="20000"/>
        </a:spcBef>
        <a:spcAft>
          <a:spcPct val="0"/>
        </a:spcAft>
        <a:buClr>
          <a:srgbClr val="990033"/>
        </a:buClr>
        <a:buFont typeface="Wingdings" pitchFamily="2" charset="2"/>
        <a:buChar char="ú"/>
        <a:defRPr sz="2400">
          <a:solidFill>
            <a:srgbClr val="005390"/>
          </a:solidFill>
          <a:latin typeface="+mn-lt"/>
        </a:defRPr>
      </a:lvl6pPr>
      <a:lvl7pPr marL="2971800" indent="-228600" algn="l" rtl="0" eaLnBrk="1" fontAlgn="base" hangingPunct="1">
        <a:spcBef>
          <a:spcPct val="20000"/>
        </a:spcBef>
        <a:spcAft>
          <a:spcPct val="0"/>
        </a:spcAft>
        <a:buClr>
          <a:srgbClr val="990033"/>
        </a:buClr>
        <a:buFont typeface="Wingdings" pitchFamily="2" charset="2"/>
        <a:buChar char="ú"/>
        <a:defRPr sz="2400">
          <a:solidFill>
            <a:srgbClr val="005390"/>
          </a:solidFill>
          <a:latin typeface="+mn-lt"/>
        </a:defRPr>
      </a:lvl7pPr>
      <a:lvl8pPr marL="3429000" indent="-228600" algn="l" rtl="0" eaLnBrk="1" fontAlgn="base" hangingPunct="1">
        <a:spcBef>
          <a:spcPct val="20000"/>
        </a:spcBef>
        <a:spcAft>
          <a:spcPct val="0"/>
        </a:spcAft>
        <a:buClr>
          <a:srgbClr val="990033"/>
        </a:buClr>
        <a:buFont typeface="Wingdings" pitchFamily="2" charset="2"/>
        <a:buChar char="ú"/>
        <a:defRPr sz="2400">
          <a:solidFill>
            <a:srgbClr val="005390"/>
          </a:solidFill>
          <a:latin typeface="+mn-lt"/>
        </a:defRPr>
      </a:lvl8pPr>
      <a:lvl9pPr marL="3886200" indent="-228600" algn="l" rtl="0" eaLnBrk="1" fontAlgn="base" hangingPunct="1">
        <a:spcBef>
          <a:spcPct val="20000"/>
        </a:spcBef>
        <a:spcAft>
          <a:spcPct val="0"/>
        </a:spcAft>
        <a:buClr>
          <a:srgbClr val="990033"/>
        </a:buClr>
        <a:buFont typeface="Wingdings" pitchFamily="2" charset="2"/>
        <a:buChar char="ú"/>
        <a:defRPr sz="2400">
          <a:solidFill>
            <a:srgbClr val="00539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saadvantage.gov/"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vsc.gsa.gov/"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fedgov.dnb.com/webform"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s://www.sam.gov/"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hyperlink" Target="http://www.ccr.gov/"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eoffer.gsa.gov/"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vsc.gsa.gov/vsc/pco_aco.cf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hyperlink" Target="https://72a.gsa.gov/"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72a.gsa.gov/"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acquisition.gov/far/current/html/52_241_244.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gsaelibrary.gsa.gov/"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An Introduction to the MAS Program for Contractors</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mage of the front page of GSA Advantage.  The image includes arrows pointing to the Products and Services menus, as well as arrows pointing to the Search bar and a search filtering menu."/>
          <p:cNvSpPr>
            <a:spLocks noGrp="1"/>
          </p:cNvSpPr>
          <p:nvPr>
            <p:ph type="title"/>
          </p:nvPr>
        </p:nvSpPr>
        <p:spPr>
          <a:xfrm>
            <a:off x="381000" y="1143000"/>
            <a:ext cx="7769225" cy="1077218"/>
          </a:xfrm>
        </p:spPr>
        <p:txBody>
          <a:bodyPr/>
          <a:lstStyle/>
          <a:p>
            <a:pPr algn="ctr"/>
            <a:r>
              <a:rPr lang="en-US" dirty="0" smtClean="0"/>
              <a:t>Price: GSA</a:t>
            </a:r>
            <a:r>
              <a:rPr lang="en-US" i="1" dirty="0" smtClean="0"/>
              <a:t> Advantage!</a:t>
            </a:r>
            <a:r>
              <a:rPr lang="en-US" dirty="0" smtClean="0"/>
              <a:t>®:</a:t>
            </a:r>
            <a:r>
              <a:rPr lang="en-US" i="1" dirty="0" smtClean="0"/>
              <a:t> </a:t>
            </a:r>
            <a:r>
              <a:rPr lang="en-US" dirty="0" smtClean="0">
                <a:solidFill>
                  <a:srgbClr val="005390"/>
                </a:solidFill>
                <a:hlinkClick r:id="rId3"/>
              </a:rPr>
              <a:t>https://www.gsaadvantage.gov</a:t>
            </a:r>
            <a:r>
              <a:rPr lang="en-US" dirty="0" smtClean="0">
                <a:solidFill>
                  <a:srgbClr val="005390"/>
                </a:solidFill>
                <a:cs typeface="Arial" charset="0"/>
                <a:hlinkClick r:id="rId3"/>
              </a:rPr>
              <a:t> </a:t>
            </a:r>
            <a:endParaRPr lang="en-US" dirty="0"/>
          </a:p>
        </p:txBody>
      </p:sp>
      <p:grpSp>
        <p:nvGrpSpPr>
          <p:cNvPr id="10" name="Group 9"/>
          <p:cNvGrpSpPr/>
          <p:nvPr/>
        </p:nvGrpSpPr>
        <p:grpSpPr>
          <a:xfrm>
            <a:off x="381000" y="2362200"/>
            <a:ext cx="8484937" cy="4191000"/>
            <a:chOff x="381000" y="2362200"/>
            <a:chExt cx="8484937" cy="4191000"/>
          </a:xfrm>
        </p:grpSpPr>
        <p:grpSp>
          <p:nvGrpSpPr>
            <p:cNvPr id="8" name="Group 7" descr="www.gsaadvantage.gov"/>
            <p:cNvGrpSpPr/>
            <p:nvPr/>
          </p:nvGrpSpPr>
          <p:grpSpPr>
            <a:xfrm>
              <a:off x="381000" y="2362200"/>
              <a:ext cx="8484937" cy="4191000"/>
              <a:chOff x="381000" y="2362200"/>
              <a:chExt cx="8484937" cy="4191000"/>
            </a:xfrm>
          </p:grpSpPr>
          <p:pic>
            <p:nvPicPr>
              <p:cNvPr id="5122" name="Picture 2"/>
              <p:cNvPicPr>
                <a:picLocks noChangeAspect="1" noChangeArrowheads="1"/>
              </p:cNvPicPr>
              <p:nvPr/>
            </p:nvPicPr>
            <p:blipFill>
              <a:blip r:embed="rId4" cstate="print"/>
              <a:srcRect t="8381" r="952" b="4762"/>
              <a:stretch>
                <a:fillRect/>
              </a:stretch>
            </p:blipFill>
            <p:spPr bwMode="auto">
              <a:xfrm>
                <a:off x="1219200" y="2362200"/>
                <a:ext cx="7646737" cy="4191000"/>
              </a:xfrm>
              <a:prstGeom prst="rect">
                <a:avLst/>
              </a:prstGeom>
              <a:noFill/>
              <a:ln w="9525">
                <a:noFill/>
                <a:miter lim="800000"/>
                <a:headEnd/>
                <a:tailEnd/>
              </a:ln>
            </p:spPr>
          </p:pic>
          <p:sp>
            <p:nvSpPr>
              <p:cNvPr id="5" name="Down Arrow 4"/>
              <p:cNvSpPr/>
              <p:nvPr/>
            </p:nvSpPr>
            <p:spPr bwMode="auto">
              <a:xfrm>
                <a:off x="5029200" y="2514600"/>
                <a:ext cx="304800" cy="457200"/>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 name="Right Arrow 5"/>
              <p:cNvSpPr/>
              <p:nvPr/>
            </p:nvSpPr>
            <p:spPr bwMode="auto">
              <a:xfrm>
                <a:off x="381000" y="3429000"/>
                <a:ext cx="685800" cy="3810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 name="Right Arrow 6"/>
              <p:cNvSpPr/>
              <p:nvPr/>
            </p:nvSpPr>
            <p:spPr bwMode="auto">
              <a:xfrm>
                <a:off x="381000" y="5181600"/>
                <a:ext cx="685800" cy="3810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
          <p:nvSpPr>
            <p:cNvPr id="9" name="Down Arrow 8"/>
            <p:cNvSpPr/>
            <p:nvPr/>
          </p:nvSpPr>
          <p:spPr bwMode="auto">
            <a:xfrm>
              <a:off x="7162800" y="2438400"/>
              <a:ext cx="304800" cy="533400"/>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a:t>
            </a:r>
            <a:endParaRPr lang="en-US" dirty="0"/>
          </a:p>
        </p:txBody>
      </p:sp>
      <p:graphicFrame>
        <p:nvGraphicFramePr>
          <p:cNvPr id="6" name="Diagram 5" descr="A circular chart broken into three parts, surrounded by arrows pointing in a clockwise direction.  The upper left segment is labeled Respond to Solicitation, points to the second segment labeled Administer Contract, which in turn points to the third segment, Marketing."/>
          <p:cNvGraphicFramePr/>
          <p:nvPr/>
        </p:nvGraphicFramePr>
        <p:xfrm>
          <a:off x="1905000" y="1219200"/>
          <a:ext cx="6934200" cy="490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5400"/>
            <a:ext cx="8686800" cy="1077218"/>
          </a:xfrm>
        </p:spPr>
        <p:txBody>
          <a:bodyPr/>
          <a:lstStyle/>
          <a:p>
            <a:pPr algn="ctr"/>
            <a:r>
              <a:rPr lang="en-US" dirty="0" smtClean="0"/>
              <a:t>Vendor Support Center: </a:t>
            </a:r>
            <a:r>
              <a:rPr lang="en-US" dirty="0" smtClean="0">
                <a:hlinkClick r:id="rId3"/>
              </a:rPr>
              <a:t>https://vsc.gsa.gov</a:t>
            </a:r>
            <a:endParaRPr lang="en-US" dirty="0"/>
          </a:p>
        </p:txBody>
      </p:sp>
      <p:grpSp>
        <p:nvGrpSpPr>
          <p:cNvPr id="10" name="Group 9" descr="Image of the front page of the Vendor Support Center website.  The image includes arrows pointing to the Toolbox and Training menus.  Links to the New Contractor Orientation and Pathway to Success are also highlighted."/>
          <p:cNvGrpSpPr/>
          <p:nvPr/>
        </p:nvGrpSpPr>
        <p:grpSpPr>
          <a:xfrm>
            <a:off x="685800" y="1952171"/>
            <a:ext cx="7924800" cy="4753429"/>
            <a:chOff x="685800" y="1952171"/>
            <a:chExt cx="7924800" cy="4753429"/>
          </a:xfrm>
        </p:grpSpPr>
        <p:pic>
          <p:nvPicPr>
            <p:cNvPr id="2051" name="Picture 3"/>
            <p:cNvPicPr>
              <a:picLocks noChangeAspect="1" noChangeArrowheads="1"/>
            </p:cNvPicPr>
            <p:nvPr/>
          </p:nvPicPr>
          <p:blipFill>
            <a:blip r:embed="rId4" cstate="print"/>
            <a:srcRect l="12518" t="11458" r="13689" b="9816"/>
            <a:stretch>
              <a:fillRect/>
            </a:stretch>
          </p:blipFill>
          <p:spPr bwMode="auto">
            <a:xfrm>
              <a:off x="685800" y="1952171"/>
              <a:ext cx="7924800" cy="4753429"/>
            </a:xfrm>
            <a:prstGeom prst="rect">
              <a:avLst/>
            </a:prstGeom>
            <a:noFill/>
            <a:ln w="9525">
              <a:noFill/>
              <a:miter lim="800000"/>
              <a:headEnd/>
              <a:tailEnd/>
            </a:ln>
          </p:spPr>
        </p:pic>
        <p:sp>
          <p:nvSpPr>
            <p:cNvPr id="5" name="Down Arrow 4"/>
            <p:cNvSpPr/>
            <p:nvPr/>
          </p:nvSpPr>
          <p:spPr bwMode="auto">
            <a:xfrm>
              <a:off x="3733800" y="4191000"/>
              <a:ext cx="304800" cy="533400"/>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762000" y="6096000"/>
              <a:ext cx="1600200" cy="27432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2514600" y="5791200"/>
              <a:ext cx="1600200" cy="228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Down Arrow 8"/>
            <p:cNvSpPr/>
            <p:nvPr/>
          </p:nvSpPr>
          <p:spPr bwMode="auto">
            <a:xfrm>
              <a:off x="914400" y="2362200"/>
              <a:ext cx="304800" cy="533400"/>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7769225" cy="579438"/>
          </a:xfrm>
        </p:spPr>
        <p:txBody>
          <a:bodyPr/>
          <a:lstStyle/>
          <a:p>
            <a:pPr algn="ctr"/>
            <a:r>
              <a:rPr lang="en-US" dirty="0" smtClean="0"/>
              <a:t>The Vendor Toolbox</a:t>
            </a:r>
            <a:endParaRPr lang="en-US" dirty="0"/>
          </a:p>
        </p:txBody>
      </p:sp>
      <p:pic>
        <p:nvPicPr>
          <p:cNvPr id="1026" name="Picture 2" descr="Screen capture of The Vendor Toolbox on the Vendor Support Center website."/>
          <p:cNvPicPr>
            <a:picLocks noChangeAspect="1" noChangeArrowheads="1"/>
          </p:cNvPicPr>
          <p:nvPr/>
        </p:nvPicPr>
        <p:blipFill>
          <a:blip r:embed="rId3" cstate="print"/>
          <a:srcRect l="12299" t="11458" r="13324" b="6250"/>
          <a:stretch>
            <a:fillRect/>
          </a:stretch>
        </p:blipFill>
        <p:spPr bwMode="auto">
          <a:xfrm>
            <a:off x="457200" y="2133600"/>
            <a:ext cx="83058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9144000" cy="1077218"/>
          </a:xfrm>
        </p:spPr>
        <p:txBody>
          <a:bodyPr/>
          <a:lstStyle/>
          <a:p>
            <a:pPr algn="ctr"/>
            <a:r>
              <a:rPr lang="en-US" dirty="0" smtClean="0"/>
              <a:t>DUNS Number: </a:t>
            </a:r>
            <a:r>
              <a:rPr lang="en-US" dirty="0" smtClean="0">
                <a:hlinkClick r:id="rId3"/>
              </a:rPr>
              <a:t>http://fedgov.dnb.com/webform</a:t>
            </a:r>
            <a:endParaRPr lang="en-US" dirty="0">
              <a:hlinkClick r:id="rId3"/>
            </a:endParaRPr>
          </a:p>
        </p:txBody>
      </p:sp>
      <p:pic>
        <p:nvPicPr>
          <p:cNvPr id="8194" name="Picture 2" descr="Image of the Dun &amp; Bradstreet D-U-N-S Number request service website."/>
          <p:cNvPicPr>
            <a:picLocks noChangeAspect="1" noChangeArrowheads="1"/>
          </p:cNvPicPr>
          <p:nvPr/>
        </p:nvPicPr>
        <p:blipFill>
          <a:blip r:embed="rId4" cstate="print"/>
          <a:srcRect t="8381" r="1905" b="14667"/>
          <a:stretch>
            <a:fillRect/>
          </a:stretch>
        </p:blipFill>
        <p:spPr bwMode="auto">
          <a:xfrm>
            <a:off x="764264" y="2362200"/>
            <a:ext cx="7770891"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9144000" cy="1077218"/>
          </a:xfrm>
          <a:prstGeom prst="rect">
            <a:avLst/>
          </a:prstGeom>
        </p:spPr>
        <p:txBody>
          <a:bodyPr/>
          <a:lstStyle/>
          <a:p>
            <a:pPr algn="ctr"/>
            <a:r>
              <a:rPr lang="en-US" dirty="0" smtClean="0"/>
              <a:t>System for Award Management (SAM): </a:t>
            </a:r>
            <a:r>
              <a:rPr lang="en-US" dirty="0" smtClean="0">
                <a:hlinkClick r:id="rId3"/>
              </a:rPr>
              <a:t>https://www.sam.gov</a:t>
            </a:r>
            <a:endParaRPr lang="en-US" dirty="0">
              <a:hlinkClick r:id="rId4"/>
            </a:endParaRPr>
          </a:p>
        </p:txBody>
      </p:sp>
      <p:pic>
        <p:nvPicPr>
          <p:cNvPr id="1026" name="Picture 2"/>
          <p:cNvPicPr>
            <a:picLocks noChangeAspect="1" noChangeArrowheads="1"/>
          </p:cNvPicPr>
          <p:nvPr/>
        </p:nvPicPr>
        <p:blipFill>
          <a:blip r:embed="rId5" cstate="print"/>
          <a:srcRect l="56457" t="8381" r="11597" b="19923"/>
          <a:stretch>
            <a:fillRect/>
          </a:stretch>
        </p:blipFill>
        <p:spPr bwMode="auto">
          <a:xfrm>
            <a:off x="457200" y="2286000"/>
            <a:ext cx="84201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1371600"/>
            <a:ext cx="7769225" cy="579438"/>
          </a:xfrm>
        </p:spPr>
        <p:txBody>
          <a:bodyPr/>
          <a:lstStyle/>
          <a:p>
            <a:pPr algn="ctr"/>
            <a:r>
              <a:rPr lang="en-US" dirty="0" err="1" smtClean="0"/>
              <a:t>eOffer</a:t>
            </a:r>
            <a:r>
              <a:rPr lang="en-US" dirty="0" smtClean="0"/>
              <a:t>: </a:t>
            </a:r>
            <a:r>
              <a:rPr lang="en-US" dirty="0" smtClean="0">
                <a:hlinkClick r:id="rId3"/>
              </a:rPr>
              <a:t>http://eoffer.gsa.gov/</a:t>
            </a:r>
            <a:endParaRPr lang="en-US" dirty="0"/>
          </a:p>
        </p:txBody>
      </p:sp>
      <p:grpSp>
        <p:nvGrpSpPr>
          <p:cNvPr id="5" name="Group 4"/>
          <p:cNvGrpSpPr/>
          <p:nvPr/>
        </p:nvGrpSpPr>
        <p:grpSpPr>
          <a:xfrm>
            <a:off x="386862" y="2286000"/>
            <a:ext cx="8370277" cy="4370832"/>
            <a:chOff x="386862" y="2286000"/>
            <a:chExt cx="8370277" cy="4370832"/>
          </a:xfrm>
        </p:grpSpPr>
        <p:pic>
          <p:nvPicPr>
            <p:cNvPr id="1026" name="Picture 2" descr="Screen capture of the eOffer/eMod website, including an arrow pointing to the Learn More About eOffer section of the site."/>
            <p:cNvPicPr>
              <a:picLocks noChangeAspect="1" noChangeArrowheads="1"/>
            </p:cNvPicPr>
            <p:nvPr/>
          </p:nvPicPr>
          <p:blipFill>
            <a:blip r:embed="rId4" cstate="print"/>
            <a:srcRect l="5271" t="12500" r="6881" b="6250"/>
            <a:stretch>
              <a:fillRect/>
            </a:stretch>
          </p:blipFill>
          <p:spPr bwMode="auto">
            <a:xfrm>
              <a:off x="386862" y="2286000"/>
              <a:ext cx="8370277" cy="4352544"/>
            </a:xfrm>
            <a:prstGeom prst="rect">
              <a:avLst/>
            </a:prstGeom>
            <a:noFill/>
            <a:ln w="9525">
              <a:noFill/>
              <a:miter lim="800000"/>
              <a:headEnd/>
              <a:tailEnd/>
            </a:ln>
          </p:spPr>
        </p:pic>
        <p:sp>
          <p:nvSpPr>
            <p:cNvPr id="4" name="Right Arrow 3"/>
            <p:cNvSpPr/>
            <p:nvPr/>
          </p:nvSpPr>
          <p:spPr bwMode="auto">
            <a:xfrm rot="10800000">
              <a:off x="1524000" y="6172200"/>
              <a:ext cx="978408" cy="484632"/>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Post Award</a:t>
            </a:r>
            <a:endParaRPr lang="en-US" dirty="0"/>
          </a:p>
        </p:txBody>
      </p:sp>
      <p:sp>
        <p:nvSpPr>
          <p:cNvPr id="3" name="Content Placeholder 2"/>
          <p:cNvSpPr>
            <a:spLocks noGrp="1"/>
          </p:cNvSpPr>
          <p:nvPr>
            <p:ph idx="1"/>
          </p:nvPr>
        </p:nvSpPr>
        <p:spPr/>
        <p:txBody>
          <a:bodyPr/>
          <a:lstStyle/>
          <a:p>
            <a:r>
              <a:rPr lang="en-US" smtClean="0"/>
              <a:t>Success</a:t>
            </a:r>
          </a:p>
          <a:p>
            <a:endParaRPr lang="en-US" smtClean="0"/>
          </a:p>
          <a:p>
            <a:r>
              <a:rPr lang="en-US" smtClean="0"/>
              <a:t>GSA Personnel </a:t>
            </a:r>
          </a:p>
          <a:p>
            <a:endParaRPr lang="en-US" smtClean="0"/>
          </a:p>
          <a:p>
            <a:r>
              <a:rPr lang="en-US" smtClean="0"/>
              <a:t>Requirements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Success</a:t>
            </a:r>
            <a:endParaRPr lang="en-US" dirty="0"/>
          </a:p>
        </p:txBody>
      </p:sp>
      <p:graphicFrame>
        <p:nvGraphicFramePr>
          <p:cNvPr id="7" name="Diagram 6" descr="A three-part flow chart.  The first section is Ordering Activity with the following bullets, On Time and On Budget.  An arrow then points to the next section, Contract, that has two more bullets: Sales and Develop Business.  Finally, an arrow points the the last section, GSA, with the following bullets: Right Item, Right Delivery, Right Price, and Terms &amp; Conditions."/>
          <p:cNvGraphicFramePr/>
          <p:nvPr/>
        </p:nvGraphicFramePr>
        <p:xfrm>
          <a:off x="152400" y="1981200"/>
          <a:ext cx="8991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52600"/>
            <a:ext cx="7388225" cy="1371600"/>
          </a:xfrm>
          <a:solidFill>
            <a:srgbClr val="4F81BD"/>
          </a:solidFill>
        </p:spPr>
        <p:txBody>
          <a:bodyPr/>
          <a:lstStyle/>
          <a:p>
            <a:pPr algn="ctr"/>
            <a:r>
              <a:rPr lang="en-US" sz="3600" b="0" dirty="0" smtClean="0">
                <a:solidFill>
                  <a:schemeClr val="bg1"/>
                </a:solidFill>
                <a:latin typeface="+mn-lt"/>
                <a:ea typeface="+mn-ea"/>
                <a:cs typeface="+mn-cs"/>
              </a:rPr>
              <a:t>Procurement</a:t>
            </a:r>
            <a:r>
              <a:rPr lang="en-US" sz="3600" b="0" dirty="0" smtClean="0">
                <a:solidFill>
                  <a:schemeClr val="bg1"/>
                </a:solidFill>
                <a:latin typeface="+mn-lt"/>
                <a:ea typeface="+mj-ea"/>
                <a:cs typeface="+mj-cs"/>
              </a:rPr>
              <a:t> Contracting Officer (PCO)</a:t>
            </a:r>
            <a:endParaRPr lang="en-US" sz="3600" b="0" dirty="0">
              <a:solidFill>
                <a:schemeClr val="bg1"/>
              </a:solidFill>
              <a:latin typeface="+mn-lt"/>
              <a:ea typeface="+mj-ea"/>
              <a:cs typeface="+mj-cs"/>
            </a:endParaRPr>
          </a:p>
        </p:txBody>
      </p:sp>
      <p:sp>
        <p:nvSpPr>
          <p:cNvPr id="3" name="Content Placeholder 2"/>
          <p:cNvSpPr>
            <a:spLocks noGrp="1"/>
          </p:cNvSpPr>
          <p:nvPr>
            <p:ph idx="1"/>
          </p:nvPr>
        </p:nvSpPr>
        <p:spPr>
          <a:xfrm>
            <a:off x="838200" y="3124200"/>
            <a:ext cx="7386638" cy="2971800"/>
          </a:xfrm>
          <a:solidFill>
            <a:schemeClr val="accent1">
              <a:lumMod val="20000"/>
              <a:lumOff val="80000"/>
            </a:schemeClr>
          </a:solidFill>
        </p:spPr>
        <p:txBody>
          <a:bodyPr/>
          <a:lstStyle/>
          <a:p>
            <a:pPr>
              <a:buFont typeface="Arial" pitchFamily="34" charset="0"/>
              <a:buChar char="•"/>
            </a:pPr>
            <a:endParaRPr lang="en-US" sz="800" dirty="0" smtClean="0">
              <a:solidFill>
                <a:schemeClr val="tx1"/>
              </a:solidFill>
            </a:endParaRPr>
          </a:p>
          <a:p>
            <a:pPr>
              <a:buClrTx/>
              <a:buFont typeface="Arial" pitchFamily="34" charset="0"/>
              <a:buChar char="•"/>
            </a:pPr>
            <a:r>
              <a:rPr lang="en-US" sz="2800" dirty="0" smtClean="0">
                <a:solidFill>
                  <a:schemeClr val="tx1"/>
                </a:solidFill>
              </a:rPr>
              <a:t>Awards your contract</a:t>
            </a:r>
          </a:p>
          <a:p>
            <a:pPr lvl="0">
              <a:buClrTx/>
              <a:buFont typeface="Arial" pitchFamily="34" charset="0"/>
              <a:buChar char="•"/>
            </a:pPr>
            <a:r>
              <a:rPr lang="en-US" sz="2800" dirty="0" smtClean="0">
                <a:solidFill>
                  <a:schemeClr val="tx1"/>
                </a:solidFill>
              </a:rPr>
              <a:t>Modifications</a:t>
            </a:r>
          </a:p>
          <a:p>
            <a:pPr>
              <a:buClrTx/>
              <a:buFont typeface="Arial" pitchFamily="34" charset="0"/>
              <a:buChar char="•"/>
            </a:pPr>
            <a:r>
              <a:rPr lang="en-US" sz="2800" dirty="0" smtClean="0">
                <a:solidFill>
                  <a:schemeClr val="tx1"/>
                </a:solidFill>
              </a:rPr>
              <a:t>Contact information found on </a:t>
            </a:r>
            <a:r>
              <a:rPr lang="en-US" sz="2800" dirty="0" err="1" smtClean="0">
                <a:solidFill>
                  <a:schemeClr val="tx1"/>
                </a:solidFill>
              </a:rPr>
              <a:t>eLibrary</a:t>
            </a:r>
            <a:r>
              <a:rPr lang="en-US" sz="2800" dirty="0" smtClean="0">
                <a:solidFill>
                  <a:schemeClr val="tx1"/>
                </a:solidFill>
              </a:rPr>
              <a:t> under “Contracting Officer”</a:t>
            </a:r>
          </a:p>
          <a:p>
            <a:pPr>
              <a:lnSpc>
                <a:spcPct val="80000"/>
              </a:lnSpc>
              <a:buNone/>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p>
            <a:fld id="{984CD78D-701C-464B-ABD5-32D4733E0723}" type="slidenum">
              <a:rPr lang="en-US" smtClean="0">
                <a:ea typeface="ヒラギノ角ゴ Pro W3"/>
                <a:cs typeface="ヒラギノ角ゴ Pro W3"/>
              </a:rPr>
              <a:pPr/>
              <a:t>2</a:t>
            </a:fld>
            <a:endParaRPr lang="en-US" dirty="0" smtClean="0">
              <a:ea typeface="ヒラギノ角ゴ Pro W3"/>
              <a:cs typeface="ヒラギノ角ゴ Pro W3"/>
            </a:endParaRPr>
          </a:p>
        </p:txBody>
      </p:sp>
      <p:sp>
        <p:nvSpPr>
          <p:cNvPr id="6147" name="Rectangle 2"/>
          <p:cNvSpPr>
            <a:spLocks noGrp="1" noChangeArrowheads="1"/>
          </p:cNvSpPr>
          <p:nvPr>
            <p:ph type="title"/>
          </p:nvPr>
        </p:nvSpPr>
        <p:spPr>
          <a:xfrm>
            <a:off x="688975" y="1284982"/>
            <a:ext cx="7769225" cy="1077218"/>
          </a:xfrm>
        </p:spPr>
        <p:txBody>
          <a:bodyPr/>
          <a:lstStyle/>
          <a:p>
            <a:pPr algn="ctr"/>
            <a:r>
              <a:rPr lang="en-US" sz="3200" dirty="0" smtClean="0"/>
              <a:t>GSA Mission Statement</a:t>
            </a:r>
            <a:r>
              <a:rPr lang="en-US" sz="1600" dirty="0" smtClean="0"/>
              <a:t/>
            </a:r>
            <a:br>
              <a:rPr lang="en-US" sz="1600" dirty="0" smtClean="0"/>
            </a:br>
            <a:r>
              <a:rPr lang="en-US" sz="1600" dirty="0" smtClean="0"/>
              <a:t>“The mission of GSA is to deliver the best value in real estate, acquisition, and technology services to government and the American people.”</a:t>
            </a:r>
          </a:p>
        </p:txBody>
      </p:sp>
      <p:sp>
        <p:nvSpPr>
          <p:cNvPr id="6148" name="Rectangle 3"/>
          <p:cNvSpPr>
            <a:spLocks noGrp="1" noChangeArrowheads="1"/>
          </p:cNvSpPr>
          <p:nvPr>
            <p:ph type="body" idx="1"/>
          </p:nvPr>
        </p:nvSpPr>
        <p:spPr>
          <a:xfrm>
            <a:off x="228600" y="2286000"/>
            <a:ext cx="8686800" cy="3048000"/>
          </a:xfrm>
        </p:spPr>
        <p:txBody>
          <a:bodyPr/>
          <a:lstStyle/>
          <a:p>
            <a:r>
              <a:rPr lang="en-US" dirty="0" smtClean="0"/>
              <a:t>Savings</a:t>
            </a:r>
          </a:p>
          <a:p>
            <a:pPr lvl="1"/>
            <a:r>
              <a:rPr lang="en-US" dirty="0" smtClean="0"/>
              <a:t>Ensures contractors awareness of providing the government with the best value</a:t>
            </a:r>
          </a:p>
          <a:p>
            <a:r>
              <a:rPr lang="en-US" dirty="0" smtClean="0"/>
              <a:t>Sustainable Solutions</a:t>
            </a:r>
          </a:p>
          <a:p>
            <a:pPr lvl="1"/>
            <a:r>
              <a:rPr lang="en-US" dirty="0" smtClean="0"/>
              <a:t>Encourages all electronic contracting</a:t>
            </a:r>
          </a:p>
          <a:p>
            <a:r>
              <a:rPr lang="en-US" dirty="0" smtClean="0"/>
              <a:t>Small Business</a:t>
            </a:r>
          </a:p>
          <a:p>
            <a:pPr lvl="1"/>
            <a:r>
              <a:rPr lang="en-US" dirty="0" smtClean="0"/>
              <a:t>Prepares small business for the responsibility and time related to the contract</a:t>
            </a:r>
          </a:p>
          <a:p>
            <a:r>
              <a:rPr lang="en-US" dirty="0" smtClean="0"/>
              <a:t>Innovation</a:t>
            </a:r>
          </a:p>
          <a:p>
            <a:pPr lvl="1"/>
            <a:r>
              <a:rPr lang="en-US" dirty="0" smtClean="0"/>
              <a:t>Encourages proactive electronic education to provide information on any time schedule.  Encourages research to ensure contract is innovative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52600"/>
            <a:ext cx="7388225" cy="1371600"/>
          </a:xfrm>
          <a:solidFill>
            <a:srgbClr val="4F81BD"/>
          </a:solidFill>
        </p:spPr>
        <p:txBody>
          <a:bodyPr/>
          <a:lstStyle/>
          <a:p>
            <a:pPr algn="ctr"/>
            <a:r>
              <a:rPr lang="en-US" sz="3600" b="0" dirty="0" smtClean="0">
                <a:solidFill>
                  <a:schemeClr val="bg1"/>
                </a:solidFill>
                <a:latin typeface="+mn-lt"/>
                <a:ea typeface="+mn-ea"/>
                <a:cs typeface="+mn-cs"/>
              </a:rPr>
              <a:t>Administrative Contracting Officer (ACO)</a:t>
            </a:r>
            <a:endParaRPr lang="en-US" sz="3600" b="0" dirty="0">
              <a:solidFill>
                <a:schemeClr val="bg1"/>
              </a:solidFill>
              <a:latin typeface="+mn-lt"/>
              <a:ea typeface="+mj-ea"/>
              <a:cs typeface="+mj-cs"/>
            </a:endParaRPr>
          </a:p>
        </p:txBody>
      </p:sp>
      <p:sp>
        <p:nvSpPr>
          <p:cNvPr id="3" name="Content Placeholder 2"/>
          <p:cNvSpPr>
            <a:spLocks noGrp="1"/>
          </p:cNvSpPr>
          <p:nvPr>
            <p:ph idx="1"/>
          </p:nvPr>
        </p:nvSpPr>
        <p:spPr>
          <a:xfrm>
            <a:off x="838200" y="3124200"/>
            <a:ext cx="7386638" cy="2971800"/>
          </a:xfrm>
          <a:solidFill>
            <a:schemeClr val="accent1">
              <a:lumMod val="20000"/>
              <a:lumOff val="80000"/>
            </a:schemeClr>
          </a:solidFill>
        </p:spPr>
        <p:txBody>
          <a:bodyPr/>
          <a:lstStyle/>
          <a:p>
            <a:pPr>
              <a:buFont typeface="Arial" pitchFamily="34" charset="0"/>
              <a:buChar char="•"/>
            </a:pPr>
            <a:endParaRPr lang="en-US" sz="800" dirty="0" smtClean="0">
              <a:solidFill>
                <a:schemeClr val="tx1"/>
              </a:solidFill>
            </a:endParaRPr>
          </a:p>
          <a:p>
            <a:pPr>
              <a:buClrTx/>
              <a:buFont typeface="Arial" pitchFamily="34" charset="0"/>
              <a:buChar char="•"/>
            </a:pPr>
            <a:r>
              <a:rPr lang="en-US" sz="2800" dirty="0" smtClean="0">
                <a:solidFill>
                  <a:schemeClr val="tx1"/>
                </a:solidFill>
              </a:rPr>
              <a:t>Subcontracting Plans (Large Business)</a:t>
            </a:r>
          </a:p>
          <a:p>
            <a:pPr lvl="0">
              <a:buClrTx/>
              <a:buFont typeface="Arial" pitchFamily="34" charset="0"/>
              <a:buChar char="•"/>
            </a:pPr>
            <a:r>
              <a:rPr lang="en-US" sz="2800" dirty="0" smtClean="0">
                <a:solidFill>
                  <a:schemeClr val="tx1"/>
                </a:solidFill>
              </a:rPr>
              <a:t>Oversees Sales Reporting and IFF</a:t>
            </a:r>
          </a:p>
          <a:p>
            <a:pPr>
              <a:buClrTx/>
              <a:buFont typeface="Arial" pitchFamily="34" charset="0"/>
              <a:buChar char="•"/>
            </a:pPr>
            <a:r>
              <a:rPr lang="en-US" sz="2800" dirty="0" smtClean="0">
                <a:solidFill>
                  <a:schemeClr val="tx1"/>
                </a:solidFill>
              </a:rPr>
              <a:t>Assists with other compliance issues</a:t>
            </a:r>
          </a:p>
          <a:p>
            <a:pPr lvl="0">
              <a:buClrTx/>
              <a:buFont typeface="Arial" pitchFamily="34" charset="0"/>
              <a:buChar char="•"/>
            </a:pPr>
            <a:r>
              <a:rPr lang="en-US" sz="2800" dirty="0" smtClean="0">
                <a:solidFill>
                  <a:schemeClr val="tx1"/>
                </a:solidFill>
              </a:rPr>
              <a:t>ACO Locator: </a:t>
            </a:r>
            <a:r>
              <a:rPr lang="en-US" sz="2800" dirty="0" smtClean="0">
                <a:hlinkClick r:id="rId3"/>
              </a:rPr>
              <a:t>http://vsc.gsa.gov/vsc/pco_aco.cfm</a:t>
            </a:r>
            <a:r>
              <a:rPr lang="en-US" sz="2800" dirty="0" smtClean="0"/>
              <a:t> </a:t>
            </a:r>
          </a:p>
          <a:p>
            <a:pPr>
              <a:buClrTx/>
              <a:buFont typeface="Arial" pitchFamily="34" charset="0"/>
              <a:buChar char="•"/>
            </a:pPr>
            <a:endParaRPr lang="en-US" sz="2800" dirty="0" smtClean="0">
              <a:solidFill>
                <a:schemeClr val="tx1"/>
              </a:solidFill>
            </a:endParaRPr>
          </a:p>
          <a:p>
            <a:pPr>
              <a:lnSpc>
                <a:spcPct val="80000"/>
              </a:lnSpc>
              <a:buNone/>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52600"/>
            <a:ext cx="7388225" cy="1371600"/>
          </a:xfrm>
          <a:solidFill>
            <a:srgbClr val="4F81BD"/>
          </a:solidFill>
        </p:spPr>
        <p:txBody>
          <a:bodyPr/>
          <a:lstStyle/>
          <a:p>
            <a:pPr algn="ctr"/>
            <a:r>
              <a:rPr lang="en-US" sz="3600" b="0" dirty="0" smtClean="0">
                <a:solidFill>
                  <a:schemeClr val="bg1"/>
                </a:solidFill>
                <a:latin typeface="+mn-lt"/>
                <a:ea typeface="+mn-ea"/>
                <a:cs typeface="+mn-cs"/>
              </a:rPr>
              <a:t>Industrial Operations Analyst   (IOA) </a:t>
            </a:r>
            <a:endParaRPr lang="en-US" sz="3600" b="0" dirty="0">
              <a:solidFill>
                <a:schemeClr val="bg1"/>
              </a:solidFill>
              <a:latin typeface="+mn-lt"/>
              <a:ea typeface="+mj-ea"/>
              <a:cs typeface="+mj-cs"/>
            </a:endParaRPr>
          </a:p>
        </p:txBody>
      </p:sp>
      <p:sp>
        <p:nvSpPr>
          <p:cNvPr id="3" name="Content Placeholder 2"/>
          <p:cNvSpPr>
            <a:spLocks noGrp="1"/>
          </p:cNvSpPr>
          <p:nvPr>
            <p:ph idx="1"/>
          </p:nvPr>
        </p:nvSpPr>
        <p:spPr>
          <a:xfrm>
            <a:off x="838200" y="3124200"/>
            <a:ext cx="7386638" cy="3276600"/>
          </a:xfrm>
          <a:solidFill>
            <a:schemeClr val="accent1">
              <a:lumMod val="20000"/>
              <a:lumOff val="80000"/>
            </a:schemeClr>
          </a:solidFill>
        </p:spPr>
        <p:txBody>
          <a:bodyPr/>
          <a:lstStyle/>
          <a:p>
            <a:pPr>
              <a:buFont typeface="Arial" pitchFamily="34" charset="0"/>
              <a:buChar char="•"/>
            </a:pPr>
            <a:endParaRPr lang="en-US" sz="800" dirty="0" smtClean="0">
              <a:solidFill>
                <a:schemeClr val="tx1"/>
              </a:solidFill>
            </a:endParaRPr>
          </a:p>
          <a:p>
            <a:pPr>
              <a:buClrTx/>
              <a:buFont typeface="Arial" pitchFamily="34" charset="0"/>
              <a:buChar char="•"/>
            </a:pPr>
            <a:r>
              <a:rPr lang="en-US" sz="2800" dirty="0" smtClean="0">
                <a:solidFill>
                  <a:schemeClr val="tx1"/>
                </a:solidFill>
              </a:rPr>
              <a:t>Conducts Contractor Assistance Visits (CAV)</a:t>
            </a:r>
          </a:p>
          <a:p>
            <a:pPr lvl="0">
              <a:buClrTx/>
              <a:buFont typeface="Arial" pitchFamily="34" charset="0"/>
              <a:buChar char="•"/>
            </a:pPr>
            <a:r>
              <a:rPr lang="en-US" sz="2800" dirty="0" smtClean="0">
                <a:solidFill>
                  <a:schemeClr val="tx1"/>
                </a:solidFill>
              </a:rPr>
              <a:t>Provides observations from CAVs to PCO and ACO</a:t>
            </a:r>
          </a:p>
          <a:p>
            <a:pPr>
              <a:buClrTx/>
              <a:buFont typeface="Arial" pitchFamily="34" charset="0"/>
              <a:buChar char="•"/>
            </a:pPr>
            <a:r>
              <a:rPr lang="en-US" sz="2800" dirty="0" smtClean="0">
                <a:solidFill>
                  <a:schemeClr val="tx1"/>
                </a:solidFill>
              </a:rPr>
              <a:t>Provides general business development resources</a:t>
            </a:r>
          </a:p>
          <a:p>
            <a:pPr>
              <a:lnSpc>
                <a:spcPct val="80000"/>
              </a:lnSpc>
              <a:buNone/>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Requirements</a:t>
            </a:r>
            <a:endParaRPr lang="en-US" dirty="0"/>
          </a:p>
        </p:txBody>
      </p:sp>
      <p:sp>
        <p:nvSpPr>
          <p:cNvPr id="3" name="Content Placeholder 2"/>
          <p:cNvSpPr>
            <a:spLocks noGrp="1"/>
          </p:cNvSpPr>
          <p:nvPr>
            <p:ph idx="1"/>
          </p:nvPr>
        </p:nvSpPr>
        <p:spPr/>
        <p:txBody>
          <a:bodyPr/>
          <a:lstStyle/>
          <a:p>
            <a:r>
              <a:rPr lang="en-US" smtClean="0"/>
              <a:t>Sales Tracking System</a:t>
            </a:r>
          </a:p>
          <a:p>
            <a:endParaRPr lang="en-US" smtClean="0"/>
          </a:p>
          <a:p>
            <a:r>
              <a:rPr lang="en-US" smtClean="0"/>
              <a:t>Contract Sales Criteria</a:t>
            </a:r>
          </a:p>
          <a:p>
            <a:endParaRPr lang="en-US" smtClean="0"/>
          </a:p>
          <a:p>
            <a:r>
              <a:rPr lang="en-US" smtClean="0"/>
              <a:t>Bankruptcy</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Sales Tracking System</a:t>
            </a:r>
            <a:endParaRPr lang="en-US" dirty="0" smtClean="0"/>
          </a:p>
        </p:txBody>
      </p:sp>
      <p:sp>
        <p:nvSpPr>
          <p:cNvPr id="55299" name="Rectangle 3"/>
          <p:cNvSpPr>
            <a:spLocks noGrp="1" noChangeArrowheads="1"/>
          </p:cNvSpPr>
          <p:nvPr>
            <p:ph idx="1"/>
          </p:nvPr>
        </p:nvSpPr>
        <p:spPr/>
        <p:txBody>
          <a:bodyPr/>
          <a:lstStyle/>
          <a:p>
            <a:r>
              <a:rPr lang="en-US" dirty="0" smtClean="0"/>
              <a:t>Identifies, tracks, and reports GSA sales accurately and completely</a:t>
            </a:r>
          </a:p>
          <a:p>
            <a:pPr lvl="1"/>
            <a:r>
              <a:rPr lang="en-US" dirty="0" smtClean="0"/>
              <a:t>Reports all transactions within the proper period</a:t>
            </a:r>
          </a:p>
          <a:p>
            <a:pPr lvl="1"/>
            <a:r>
              <a:rPr lang="en-US" dirty="0" smtClean="0"/>
              <a:t>Retrieves data easily</a:t>
            </a:r>
          </a:p>
          <a:p>
            <a:pPr lvl="1"/>
            <a:r>
              <a:rPr lang="en-US" dirty="0" smtClean="0"/>
              <a:t>Separates Schedule sales from other federal sales and commercial sales</a:t>
            </a:r>
          </a:p>
          <a:p>
            <a:r>
              <a:rPr lang="en-US" dirty="0" smtClean="0"/>
              <a:t>Remember that developing an acceptable sales tracking system is ultimately your responsibility</a:t>
            </a:r>
          </a:p>
          <a:p>
            <a:r>
              <a:rPr lang="en-US" dirty="0" smtClean="0"/>
              <a:t>Automation is not required but may be necessary - complexity usually depends on the number of sales transactions</a:t>
            </a:r>
          </a:p>
          <a:p>
            <a:endParaRPr lang="en-US" dirty="0" smtClean="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Reportable</a:t>
            </a:r>
            <a:endParaRPr lang="en-US" dirty="0"/>
          </a:p>
        </p:txBody>
      </p:sp>
      <p:graphicFrame>
        <p:nvGraphicFramePr>
          <p:cNvPr id="4" name="Diagram 3" descr="A chart with two columns.  The left column, labeled Do, has two subheadings: Items on your GSA Pricelist and Services on your GSA Pricelist.  The right column, labeld Don't, also has two subheadings: Open Market and Travel."/>
          <p:cNvGraphicFramePr/>
          <p:nvPr/>
        </p:nvGraphicFramePr>
        <p:xfrm>
          <a:off x="228600" y="2286000"/>
          <a:ext cx="86868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Sales Reporting</a:t>
            </a:r>
          </a:p>
        </p:txBody>
      </p:sp>
      <p:sp>
        <p:nvSpPr>
          <p:cNvPr id="57347" name="Rectangle 3"/>
          <p:cNvSpPr>
            <a:spLocks noGrp="1" noChangeArrowheads="1"/>
          </p:cNvSpPr>
          <p:nvPr>
            <p:ph idx="1"/>
          </p:nvPr>
        </p:nvSpPr>
        <p:spPr/>
        <p:txBody>
          <a:bodyPr/>
          <a:lstStyle/>
          <a:p>
            <a:r>
              <a:rPr lang="en-US" dirty="0" smtClean="0"/>
              <a:t>Sales must be reported on a quarterly basis</a:t>
            </a:r>
          </a:p>
          <a:p>
            <a:pPr lvl="1"/>
            <a:r>
              <a:rPr lang="en-US" dirty="0" smtClean="0"/>
              <a:t>January 1 to March 31</a:t>
            </a:r>
          </a:p>
          <a:p>
            <a:pPr lvl="1"/>
            <a:r>
              <a:rPr lang="en-US" dirty="0" smtClean="0"/>
              <a:t>April 1 to June 30</a:t>
            </a:r>
          </a:p>
          <a:p>
            <a:pPr lvl="1"/>
            <a:r>
              <a:rPr lang="en-US" dirty="0" smtClean="0"/>
              <a:t>July 1 to September 30</a:t>
            </a:r>
          </a:p>
          <a:p>
            <a:pPr lvl="1"/>
            <a:r>
              <a:rPr lang="en-US" dirty="0" smtClean="0"/>
              <a:t>October 1 to December 31</a:t>
            </a:r>
          </a:p>
        </p:txBody>
      </p:sp>
      <p:pic>
        <p:nvPicPr>
          <p:cNvPr id="37890" name="Picture 2" descr="Image of a calendar."/>
          <p:cNvPicPr>
            <a:picLocks noChangeAspect="1" noChangeArrowheads="1"/>
          </p:cNvPicPr>
          <p:nvPr/>
        </p:nvPicPr>
        <p:blipFill>
          <a:blip r:embed="rId3" cstate="print"/>
          <a:srcRect/>
          <a:stretch>
            <a:fillRect/>
          </a:stretch>
        </p:blipFill>
        <p:spPr bwMode="auto">
          <a:xfrm>
            <a:off x="5332429" y="3810000"/>
            <a:ext cx="2782871" cy="2076451"/>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t>Sales Reporting</a:t>
            </a:r>
            <a:endParaRPr lang="en-US" dirty="0" smtClean="0"/>
          </a:p>
        </p:txBody>
      </p:sp>
      <p:sp>
        <p:nvSpPr>
          <p:cNvPr id="58371" name="Rectangle 3"/>
          <p:cNvSpPr>
            <a:spLocks noGrp="1" noChangeArrowheads="1"/>
          </p:cNvSpPr>
          <p:nvPr>
            <p:ph idx="1"/>
          </p:nvPr>
        </p:nvSpPr>
        <p:spPr/>
        <p:txBody>
          <a:bodyPr/>
          <a:lstStyle/>
          <a:p>
            <a:r>
              <a:rPr lang="en-US" smtClean="0"/>
              <a:t>Sales reports must be submitted within 30 days after the quarter ends, by:</a:t>
            </a:r>
          </a:p>
          <a:p>
            <a:pPr lvl="1"/>
            <a:r>
              <a:rPr lang="en-US" smtClean="0"/>
              <a:t>January 30th</a:t>
            </a:r>
          </a:p>
          <a:p>
            <a:pPr lvl="1"/>
            <a:r>
              <a:rPr lang="en-US" smtClean="0"/>
              <a:t>April 30th</a:t>
            </a:r>
          </a:p>
          <a:p>
            <a:pPr lvl="1"/>
            <a:r>
              <a:rPr lang="en-US" smtClean="0"/>
              <a:t>July 30th</a:t>
            </a:r>
          </a:p>
          <a:p>
            <a:pPr lvl="1"/>
            <a:r>
              <a:rPr lang="en-US" smtClean="0"/>
              <a:t>October 30th</a:t>
            </a:r>
          </a:p>
          <a:p>
            <a:endParaRPr lang="en-US" smtClean="0"/>
          </a:p>
          <a:p>
            <a:r>
              <a:rPr lang="en-US" smtClean="0"/>
              <a:t>Even if you have no sales for the quarter, you must still file a $0 sales report</a:t>
            </a:r>
          </a:p>
          <a:p>
            <a:endParaRPr lang="en-US" smtClean="0"/>
          </a:p>
          <a:p>
            <a:r>
              <a:rPr lang="en-US" smtClean="0"/>
              <a:t>Sales are reported by Special Item Number (SIN)</a:t>
            </a:r>
            <a:endParaRPr lang="en-US"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Screen capture of the 72A Quarterly Reporting System homepage."/>
          <p:cNvPicPr>
            <a:picLocks noChangeAspect="1" noChangeArrowheads="1"/>
          </p:cNvPicPr>
          <p:nvPr/>
        </p:nvPicPr>
        <p:blipFill>
          <a:blip r:embed="rId3" cstate="print"/>
          <a:srcRect t="9778" r="1111" b="11111"/>
          <a:stretch>
            <a:fillRect/>
          </a:stretch>
        </p:blipFill>
        <p:spPr bwMode="auto">
          <a:xfrm>
            <a:off x="495300" y="2286000"/>
            <a:ext cx="8153400" cy="4076700"/>
          </a:xfrm>
          <a:prstGeom prst="rect">
            <a:avLst/>
          </a:prstGeom>
          <a:noFill/>
          <a:ln w="9525">
            <a:noFill/>
            <a:miter lim="800000"/>
            <a:headEnd/>
            <a:tailEnd/>
          </a:ln>
        </p:spPr>
      </p:pic>
      <p:sp>
        <p:nvSpPr>
          <p:cNvPr id="3" name="Title 2"/>
          <p:cNvSpPr>
            <a:spLocks noGrp="1"/>
          </p:cNvSpPr>
          <p:nvPr>
            <p:ph type="title"/>
          </p:nvPr>
        </p:nvSpPr>
        <p:spPr>
          <a:xfrm>
            <a:off x="457200" y="1143000"/>
            <a:ext cx="7769225" cy="1077218"/>
          </a:xfrm>
        </p:spPr>
        <p:txBody>
          <a:bodyPr/>
          <a:lstStyle/>
          <a:p>
            <a:pPr algn="ctr"/>
            <a:r>
              <a:rPr lang="en-US" dirty="0" smtClean="0"/>
              <a:t>72A Quarterly Reporting System</a:t>
            </a:r>
            <a:r>
              <a:rPr lang="en-US" dirty="0" smtClean="0">
                <a:hlinkClick r:id="rId4"/>
              </a:rPr>
              <a:t/>
            </a:r>
            <a:br>
              <a:rPr lang="en-US" dirty="0" smtClean="0">
                <a:hlinkClick r:id="rId4"/>
              </a:rPr>
            </a:br>
            <a:r>
              <a:rPr lang="en-US" dirty="0" smtClean="0">
                <a:hlinkClick r:id="rId4"/>
              </a:rPr>
              <a:t>https://72a.gsa.gov</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Industrial Funding Fee (IFF)</a:t>
            </a:r>
            <a:endParaRPr lang="en-US" dirty="0" smtClean="0"/>
          </a:p>
        </p:txBody>
      </p:sp>
      <p:sp>
        <p:nvSpPr>
          <p:cNvPr id="59395" name="Rectangle 3"/>
          <p:cNvSpPr>
            <a:spLocks noGrp="1" noChangeArrowheads="1"/>
          </p:cNvSpPr>
          <p:nvPr>
            <p:ph idx="1"/>
          </p:nvPr>
        </p:nvSpPr>
        <p:spPr/>
        <p:txBody>
          <a:bodyPr/>
          <a:lstStyle/>
          <a:p>
            <a:r>
              <a:rPr lang="en-US" smtClean="0"/>
              <a:t>The IFF of 0.75% is included in your awarded pricing</a:t>
            </a:r>
          </a:p>
          <a:p>
            <a:endParaRPr lang="en-US" smtClean="0"/>
          </a:p>
          <a:p>
            <a:r>
              <a:rPr lang="en-US" smtClean="0"/>
              <a:t>The contract prices that you bill a customer must include the IFF</a:t>
            </a:r>
          </a:p>
          <a:p>
            <a:endParaRPr lang="en-US" smtClean="0"/>
          </a:p>
          <a:p>
            <a:r>
              <a:rPr lang="en-US" smtClean="0"/>
              <a:t>The IFF is paid by your MAS customers for utilizing your MAS contract, but it is remitted by you on a quarterly basis</a:t>
            </a:r>
            <a:endParaRPr lang="en-US"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t>Remitting the IFF</a:t>
            </a:r>
            <a:endParaRPr lang="en-US" dirty="0" smtClean="0"/>
          </a:p>
        </p:txBody>
      </p:sp>
      <p:sp>
        <p:nvSpPr>
          <p:cNvPr id="60419" name="Rectangle 3"/>
          <p:cNvSpPr>
            <a:spLocks noGrp="1" noChangeArrowheads="1"/>
          </p:cNvSpPr>
          <p:nvPr>
            <p:ph idx="1"/>
          </p:nvPr>
        </p:nvSpPr>
        <p:spPr/>
        <p:txBody>
          <a:bodyPr/>
          <a:lstStyle/>
          <a:p>
            <a:r>
              <a:rPr lang="en-US" smtClean="0"/>
              <a:t>Payment must be received within 30 calendar days after the quarter ends (not necessarily the last day of the month)</a:t>
            </a:r>
          </a:p>
          <a:p>
            <a:endParaRPr lang="en-US" smtClean="0"/>
          </a:p>
          <a:p>
            <a:r>
              <a:rPr lang="en-US" smtClean="0"/>
              <a:t>GSA encourages contractors to pay the IFF via credit card or electronic check because this will be a requirement in the near future</a:t>
            </a:r>
          </a:p>
          <a:p>
            <a:endParaRPr lang="en-US" smtClean="0"/>
          </a:p>
          <a:p>
            <a:r>
              <a:rPr lang="en-US" smtClean="0"/>
              <a:t>Visit </a:t>
            </a:r>
            <a:r>
              <a:rPr lang="en-US" smtClean="0">
                <a:hlinkClick r:id="rId3"/>
              </a:rPr>
              <a:t>https://72a.gsa.gov/</a:t>
            </a:r>
            <a:r>
              <a:rPr lang="en-US" smtClean="0"/>
              <a:t>for more information</a:t>
            </a:r>
            <a:endParaRPr lang="en-US"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905000"/>
            <a:ext cx="7769225" cy="4154984"/>
          </a:xfrm>
        </p:spPr>
        <p:txBody>
          <a:bodyPr/>
          <a:lstStyle/>
          <a:p>
            <a:r>
              <a:rPr lang="en-US" sz="4400" dirty="0" smtClean="0"/>
              <a:t>Pre-Award</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Post Award</a:t>
            </a:r>
            <a:br>
              <a:rPr lang="en-US" sz="4400" dirty="0" smtClean="0"/>
            </a:br>
            <a:r>
              <a:rPr lang="en-US" sz="4400" dirty="0" smtClean="0"/>
              <a:t/>
            </a:r>
            <a:br>
              <a:rPr lang="en-US" sz="4400" dirty="0" smtClean="0"/>
            </a:br>
            <a:endParaRPr lang="en-US" sz="4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dirty="0" smtClean="0"/>
              <a:t>Remitting the IFF via:</a:t>
            </a:r>
          </a:p>
        </p:txBody>
      </p:sp>
      <p:sp>
        <p:nvSpPr>
          <p:cNvPr id="61443" name="Rectangle 3"/>
          <p:cNvSpPr>
            <a:spLocks noGrp="1" noChangeArrowheads="1"/>
          </p:cNvSpPr>
          <p:nvPr>
            <p:ph idx="1"/>
          </p:nvPr>
        </p:nvSpPr>
        <p:spPr>
          <a:xfrm>
            <a:off x="455613" y="2176272"/>
            <a:ext cx="3201987" cy="3048000"/>
          </a:xfrm>
        </p:spPr>
        <p:txBody>
          <a:bodyPr/>
          <a:lstStyle/>
          <a:p>
            <a:r>
              <a:rPr lang="en-US" dirty="0" smtClean="0"/>
              <a:t>Make your IFF payment using any major credit card</a:t>
            </a:r>
          </a:p>
          <a:p>
            <a:endParaRPr lang="en-US" dirty="0" smtClean="0"/>
          </a:p>
          <a:p>
            <a:r>
              <a:rPr lang="en-US" dirty="0" smtClean="0"/>
              <a:t>$99,999.99 is the maximum</a:t>
            </a:r>
          </a:p>
          <a:p>
            <a:endParaRPr lang="en-US" dirty="0" smtClean="0"/>
          </a:p>
        </p:txBody>
      </p:sp>
      <p:pic>
        <p:nvPicPr>
          <p:cNvPr id="61445" name="Picture 7"/>
          <p:cNvPicPr>
            <a:picLocks noChangeAspect="1" noChangeArrowheads="1"/>
          </p:cNvPicPr>
          <p:nvPr/>
        </p:nvPicPr>
        <p:blipFill>
          <a:blip r:embed="rId3" cstate="print"/>
          <a:srcRect/>
          <a:stretch>
            <a:fillRect/>
          </a:stretch>
        </p:blipFill>
        <p:spPr bwMode="auto">
          <a:xfrm>
            <a:off x="4953000" y="1447800"/>
            <a:ext cx="1476375" cy="390525"/>
          </a:xfrm>
          <a:prstGeom prst="rect">
            <a:avLst/>
          </a:prstGeom>
          <a:noFill/>
          <a:ln w="9525">
            <a:noFill/>
            <a:miter lim="800000"/>
            <a:headEnd/>
            <a:tailEnd/>
          </a:ln>
        </p:spPr>
      </p:pic>
      <p:pic>
        <p:nvPicPr>
          <p:cNvPr id="61446" name="Picture 5" descr="Image of the online form for paying by credit card."/>
          <p:cNvPicPr>
            <a:picLocks noChangeAspect="1" noChangeArrowheads="1"/>
          </p:cNvPicPr>
          <p:nvPr/>
        </p:nvPicPr>
        <p:blipFill>
          <a:blip r:embed="rId4" cstate="print"/>
          <a:srcRect/>
          <a:stretch>
            <a:fillRect/>
          </a:stretch>
        </p:blipFill>
        <p:spPr bwMode="auto">
          <a:xfrm>
            <a:off x="4038600" y="1981200"/>
            <a:ext cx="4800600" cy="4191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smtClean="0"/>
              <a:t>Remitting the IFF via: </a:t>
            </a:r>
          </a:p>
        </p:txBody>
      </p:sp>
      <p:sp>
        <p:nvSpPr>
          <p:cNvPr id="62467" name="Rectangle 3"/>
          <p:cNvSpPr>
            <a:spLocks noGrp="1" noChangeArrowheads="1"/>
          </p:cNvSpPr>
          <p:nvPr>
            <p:ph idx="1"/>
          </p:nvPr>
        </p:nvSpPr>
        <p:spPr>
          <a:xfrm>
            <a:off x="455613" y="2176272"/>
            <a:ext cx="2820987" cy="3048000"/>
          </a:xfrm>
        </p:spPr>
        <p:txBody>
          <a:bodyPr/>
          <a:lstStyle/>
          <a:p>
            <a:r>
              <a:rPr lang="en-US" dirty="0" smtClean="0"/>
              <a:t>Make your IFF payment using your checking or savings account</a:t>
            </a:r>
          </a:p>
          <a:p>
            <a:endParaRPr lang="en-US" dirty="0" smtClean="0"/>
          </a:p>
          <a:p>
            <a:r>
              <a:rPr lang="en-US" dirty="0" smtClean="0"/>
              <a:t>No dollar limits apply</a:t>
            </a:r>
          </a:p>
        </p:txBody>
      </p:sp>
      <p:pic>
        <p:nvPicPr>
          <p:cNvPr id="62469" name="Picture 8"/>
          <p:cNvPicPr>
            <a:picLocks noChangeAspect="1" noChangeArrowheads="1"/>
          </p:cNvPicPr>
          <p:nvPr/>
        </p:nvPicPr>
        <p:blipFill>
          <a:blip r:embed="rId3" cstate="print"/>
          <a:srcRect/>
          <a:stretch>
            <a:fillRect/>
          </a:stretch>
        </p:blipFill>
        <p:spPr bwMode="auto">
          <a:xfrm>
            <a:off x="4800600" y="1447800"/>
            <a:ext cx="1457325" cy="409575"/>
          </a:xfrm>
          <a:prstGeom prst="rect">
            <a:avLst/>
          </a:prstGeom>
          <a:noFill/>
          <a:ln w="9525">
            <a:noFill/>
            <a:miter lim="800000"/>
            <a:headEnd/>
            <a:tailEnd/>
          </a:ln>
        </p:spPr>
      </p:pic>
      <p:pic>
        <p:nvPicPr>
          <p:cNvPr id="62470" name="Picture 7" descr="Image of the online form to pay by direct debit."/>
          <p:cNvPicPr>
            <a:picLocks noChangeAspect="1" noChangeArrowheads="1"/>
          </p:cNvPicPr>
          <p:nvPr/>
        </p:nvPicPr>
        <p:blipFill>
          <a:blip r:embed="rId4" cstate="print"/>
          <a:srcRect/>
          <a:stretch>
            <a:fillRect/>
          </a:stretch>
        </p:blipFill>
        <p:spPr bwMode="auto">
          <a:xfrm>
            <a:off x="3429000" y="1981200"/>
            <a:ext cx="5505450" cy="3505200"/>
          </a:xfrm>
          <a:prstGeom prst="rect">
            <a:avLst/>
          </a:prstGeom>
          <a:noFill/>
          <a:ln w="6350">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smtClean="0"/>
              <a:t>Contract Sales Criteria I-FSS-639</a:t>
            </a:r>
            <a:endParaRPr lang="en-US" dirty="0" smtClean="0"/>
          </a:p>
        </p:txBody>
      </p:sp>
      <p:sp>
        <p:nvSpPr>
          <p:cNvPr id="114691" name="Rectangle 3"/>
          <p:cNvSpPr>
            <a:spLocks noGrp="1" noChangeArrowheads="1"/>
          </p:cNvSpPr>
          <p:nvPr>
            <p:ph idx="1"/>
          </p:nvPr>
        </p:nvSpPr>
        <p:spPr/>
        <p:txBody>
          <a:bodyPr/>
          <a:lstStyle/>
          <a:p>
            <a:r>
              <a:rPr lang="en-US" smtClean="0"/>
              <a:t>All Schedules contractors are required to generate $25,000 in sales within the first two years of their contracts and to maintain $25,000 in sales per  contract year thereafter</a:t>
            </a:r>
          </a:p>
          <a:p>
            <a:endParaRPr lang="en-US" smtClean="0"/>
          </a:p>
          <a:p>
            <a:endParaRPr lang="en-US" dirty="0" smtClean="0"/>
          </a:p>
        </p:txBody>
      </p:sp>
      <p:pic>
        <p:nvPicPr>
          <p:cNvPr id="36868" name="Picture 4" descr="An image of a red and white bulls eye target with a push pin inserted in the middle of the target."/>
          <p:cNvPicPr>
            <a:picLocks noChangeAspect="1" noChangeArrowheads="1"/>
          </p:cNvPicPr>
          <p:nvPr/>
        </p:nvPicPr>
        <p:blipFill>
          <a:blip r:embed="rId3" cstate="print"/>
          <a:srcRect/>
          <a:stretch>
            <a:fillRect/>
          </a:stretch>
        </p:blipFill>
        <p:spPr bwMode="auto">
          <a:xfrm>
            <a:off x="6400800" y="3352800"/>
            <a:ext cx="2466975" cy="1847851"/>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Bankruptcy</a:t>
            </a:r>
            <a:endParaRPr lang="en-US" dirty="0"/>
          </a:p>
        </p:txBody>
      </p:sp>
      <p:sp>
        <p:nvSpPr>
          <p:cNvPr id="3" name="Content Placeholder 2"/>
          <p:cNvSpPr>
            <a:spLocks noGrp="1"/>
          </p:cNvSpPr>
          <p:nvPr>
            <p:ph idx="1"/>
          </p:nvPr>
        </p:nvSpPr>
        <p:spPr/>
        <p:txBody>
          <a:bodyPr/>
          <a:lstStyle/>
          <a:p>
            <a:r>
              <a:rPr lang="en-US" smtClean="0"/>
              <a:t>If you have entered into bankruptcy proceedings	</a:t>
            </a:r>
          </a:p>
          <a:p>
            <a:pPr lvl="1"/>
            <a:r>
              <a:rPr lang="en-US" smtClean="0"/>
              <a:t>Notify the PCO and ACO in writing within five days of the initiation of the proceedings</a:t>
            </a:r>
          </a:p>
          <a:p>
            <a:pPr lvl="1"/>
            <a:endParaRPr lang="en-US" smtClean="0"/>
          </a:p>
          <a:p>
            <a:r>
              <a:rPr lang="en-US" smtClean="0"/>
              <a:t>Reference </a:t>
            </a:r>
            <a:r>
              <a:rPr lang="en-US" smtClean="0">
                <a:hlinkClick r:id="rId3"/>
              </a:rPr>
              <a:t>52.242-13</a:t>
            </a:r>
            <a:r>
              <a:rPr lang="en-US" smtClean="0"/>
              <a:t> for more information</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 Introduction</a:t>
            </a:r>
            <a:endParaRPr lang="en-US" dirty="0"/>
          </a:p>
        </p:txBody>
      </p:sp>
      <p:sp>
        <p:nvSpPr>
          <p:cNvPr id="3" name="Content Placeholder 2"/>
          <p:cNvSpPr>
            <a:spLocks noGrp="1"/>
          </p:cNvSpPr>
          <p:nvPr>
            <p:ph idx="1"/>
          </p:nvPr>
        </p:nvSpPr>
        <p:spPr/>
        <p:txBody>
          <a:bodyPr/>
          <a:lstStyle/>
          <a:p>
            <a:r>
              <a:rPr lang="en-US" smtClean="0"/>
              <a:t>GSA Schedules are fast, easy, and effective contracting vehicles.  </a:t>
            </a:r>
          </a:p>
          <a:p>
            <a:r>
              <a:rPr lang="en-US" smtClean="0"/>
              <a:t>GSA establishes long-term governmentwide contracts with commercial companies to provide access to millions of commercial products and services at volume discount pricing.</a:t>
            </a:r>
          </a:p>
          <a:p>
            <a:r>
              <a:rPr lang="en-US" smtClean="0"/>
              <a:t>Connects contractors with a range of government opportunities.  </a:t>
            </a:r>
          </a:p>
          <a:p>
            <a:r>
              <a:rPr lang="en-US" smtClean="0"/>
              <a:t>Simplifies the buying process by complying with federal procurement rules and regulations.</a:t>
            </a:r>
          </a:p>
          <a:p>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Pre-Award</a:t>
            </a:r>
            <a:endParaRPr lang="en-US" dirty="0"/>
          </a:p>
        </p:txBody>
      </p:sp>
      <p:sp>
        <p:nvSpPr>
          <p:cNvPr id="3" name="Content Placeholder 2"/>
          <p:cNvSpPr>
            <a:spLocks noGrp="1"/>
          </p:cNvSpPr>
          <p:nvPr>
            <p:ph idx="1"/>
          </p:nvPr>
        </p:nvSpPr>
        <p:spPr/>
        <p:txBody>
          <a:bodyPr/>
          <a:lstStyle/>
          <a:p>
            <a:r>
              <a:rPr lang="en-US" smtClean="0"/>
              <a:t>Getting Started</a:t>
            </a:r>
          </a:p>
          <a:p>
            <a:endParaRPr lang="en-US" smtClean="0"/>
          </a:p>
          <a:p>
            <a:r>
              <a:rPr lang="en-US" smtClean="0"/>
              <a:t>Vendor Support Center</a:t>
            </a:r>
          </a:p>
          <a:p>
            <a:endParaRPr lang="en-US" smtClean="0"/>
          </a:p>
          <a:p>
            <a:r>
              <a:rPr lang="en-US" smtClean="0"/>
              <a:t>DUNS Number</a:t>
            </a:r>
          </a:p>
          <a:p>
            <a:endParaRPr lang="en-US" smtClean="0"/>
          </a:p>
          <a:p>
            <a:r>
              <a:rPr lang="en-US" smtClean="0"/>
              <a:t>System for Awards Management (SAM)</a:t>
            </a: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479550"/>
            <a:ext cx="8610600" cy="646331"/>
          </a:xfrm>
        </p:spPr>
        <p:txBody>
          <a:bodyPr/>
          <a:lstStyle/>
          <a:p>
            <a:pPr algn="ctr"/>
            <a:r>
              <a:rPr lang="en-US" sz="3600" dirty="0" smtClean="0"/>
              <a:t>Getting Started with GSA Schedules</a:t>
            </a:r>
            <a:endParaRPr lang="en-US" sz="3600" dirty="0"/>
          </a:p>
        </p:txBody>
      </p:sp>
      <p:graphicFrame>
        <p:nvGraphicFramePr>
          <p:cNvPr id="6" name="Diagram 5" descr="A chart consisting of a rectangle divided into three equal parts.  The three parts are labeled, from left to right, Fit, Price, and Time.  The Fit section has a picture of a puzzle, the Price includes a picture of street signs depicting the intersection of roads called Better Price and Best Price, and the Time section has an image of a clock.  An arrow pointing to the left and right streches across the bottom of the three sections."/>
          <p:cNvGraphicFramePr/>
          <p:nvPr/>
        </p:nvGraphicFramePr>
        <p:xfrm>
          <a:off x="1524000" y="2286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769225" cy="1077218"/>
          </a:xfrm>
        </p:spPr>
        <p:txBody>
          <a:bodyPr/>
          <a:lstStyle/>
          <a:p>
            <a:pPr algn="ctr"/>
            <a:r>
              <a:rPr lang="en-US" dirty="0" smtClean="0"/>
              <a:t>Fit: GSA </a:t>
            </a:r>
            <a:r>
              <a:rPr lang="en-US" dirty="0" err="1" smtClean="0"/>
              <a:t>eLibrary</a:t>
            </a:r>
            <a:r>
              <a:rPr lang="en-US" dirty="0" smtClean="0"/>
              <a:t>: </a:t>
            </a:r>
            <a:r>
              <a:rPr lang="en-US" dirty="0" smtClean="0">
                <a:hlinkClick r:id="rId3"/>
              </a:rPr>
              <a:t>http://www.GSAeLibrary.gsa.gov</a:t>
            </a:r>
            <a:endParaRPr lang="en-US" dirty="0"/>
          </a:p>
        </p:txBody>
      </p:sp>
      <p:grpSp>
        <p:nvGrpSpPr>
          <p:cNvPr id="6" name="Group 5" descr="An image of the front page of GSA eLibrary.  The image includes two arrows, one point to the Quick Schedule drop down menu and the other pointing to the View Schedule Contracts section."/>
          <p:cNvGrpSpPr/>
          <p:nvPr/>
        </p:nvGrpSpPr>
        <p:grpSpPr>
          <a:xfrm>
            <a:off x="381000" y="2362200"/>
            <a:ext cx="8534400" cy="4164128"/>
            <a:chOff x="381000" y="2362200"/>
            <a:chExt cx="8534400" cy="4164128"/>
          </a:xfrm>
        </p:grpSpPr>
        <p:pic>
          <p:nvPicPr>
            <p:cNvPr id="1026" name="Picture 2"/>
            <p:cNvPicPr>
              <a:picLocks noChangeAspect="1" noChangeArrowheads="1"/>
            </p:cNvPicPr>
            <p:nvPr/>
          </p:nvPicPr>
          <p:blipFill>
            <a:blip r:embed="rId4" cstate="print"/>
            <a:srcRect t="8381" r="1429" b="14667"/>
            <a:stretch>
              <a:fillRect/>
            </a:stretch>
          </p:blipFill>
          <p:spPr bwMode="auto">
            <a:xfrm>
              <a:off x="381000" y="2362200"/>
              <a:ext cx="8534400" cy="4164128"/>
            </a:xfrm>
            <a:prstGeom prst="rect">
              <a:avLst/>
            </a:prstGeom>
            <a:noFill/>
            <a:ln w="9525">
              <a:noFill/>
              <a:miter lim="800000"/>
              <a:headEnd/>
              <a:tailEnd/>
            </a:ln>
          </p:spPr>
        </p:pic>
        <p:sp>
          <p:nvSpPr>
            <p:cNvPr id="4" name="Right Arrow 3"/>
            <p:cNvSpPr/>
            <p:nvPr/>
          </p:nvSpPr>
          <p:spPr bwMode="auto">
            <a:xfrm>
              <a:off x="6324600" y="2895600"/>
              <a:ext cx="609600" cy="3048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 name="Right Arrow 4"/>
            <p:cNvSpPr/>
            <p:nvPr/>
          </p:nvSpPr>
          <p:spPr bwMode="auto">
            <a:xfrm>
              <a:off x="6324600" y="3733800"/>
              <a:ext cx="609600" cy="3048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Screen capture of the Schedule List section of GSA eLibrary.  The image includes an arrow pointing to the first Schedule number, 00 Corp, underneath the Source heading."/>
          <p:cNvGrpSpPr/>
          <p:nvPr/>
        </p:nvGrpSpPr>
        <p:grpSpPr>
          <a:xfrm>
            <a:off x="0" y="0"/>
            <a:ext cx="9143999" cy="6858000"/>
            <a:chOff x="0" y="0"/>
            <a:chExt cx="9143999" cy="6858000"/>
          </a:xfrm>
        </p:grpSpPr>
        <p:pic>
          <p:nvPicPr>
            <p:cNvPr id="3074" name="Picture 2"/>
            <p:cNvPicPr>
              <a:picLocks noChangeAspect="1" noChangeArrowheads="1"/>
            </p:cNvPicPr>
            <p:nvPr/>
          </p:nvPicPr>
          <p:blipFill>
            <a:blip r:embed="rId3" cstate="print"/>
            <a:srcRect t="8381" r="2381" b="16190"/>
            <a:stretch>
              <a:fillRect/>
            </a:stretch>
          </p:blipFill>
          <p:spPr bwMode="auto">
            <a:xfrm>
              <a:off x="0" y="0"/>
              <a:ext cx="9143999" cy="6858000"/>
            </a:xfrm>
            <a:prstGeom prst="rect">
              <a:avLst/>
            </a:prstGeom>
            <a:noFill/>
            <a:ln w="9525">
              <a:noFill/>
              <a:miter lim="800000"/>
              <a:headEnd/>
              <a:tailEnd/>
            </a:ln>
          </p:spPr>
        </p:pic>
        <p:sp>
          <p:nvSpPr>
            <p:cNvPr id="3" name="Down Arrow 2"/>
            <p:cNvSpPr/>
            <p:nvPr/>
          </p:nvSpPr>
          <p:spPr bwMode="auto">
            <a:xfrm>
              <a:off x="381000" y="2743200"/>
              <a:ext cx="381000" cy="609600"/>
            </a:xfrm>
            <a:prstGeom prst="downArrow">
              <a:avLst/>
            </a:prstGeom>
            <a:solidFill>
              <a:srgbClr val="FF0000"/>
            </a:solidFill>
            <a:ln w="9525" cap="flat" cmpd="sng" algn="ctr">
              <a:solidFill>
                <a:srgbClr val="FF0000"/>
              </a:solidFill>
              <a:prstDash val="solid"/>
              <a:round/>
              <a:headEnd type="none" w="med" len="med"/>
              <a:tailEnd type="none" w="med" len="med"/>
            </a:ln>
            <a:effectLst/>
            <a:scene3d>
              <a:camera prst="orthographicFront">
                <a:rot lat="10800000" lon="0" rev="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4098" name="Picture 2"/>
            <p:cNvPicPr>
              <a:picLocks noChangeAspect="1" noChangeArrowheads="1"/>
            </p:cNvPicPr>
            <p:nvPr/>
          </p:nvPicPr>
          <p:blipFill>
            <a:blip r:embed="rId3" cstate="print"/>
            <a:srcRect t="8381" r="2857" b="4762"/>
            <a:stretch>
              <a:fillRect/>
            </a:stretch>
          </p:blipFill>
          <p:spPr bwMode="auto">
            <a:xfrm>
              <a:off x="0" y="0"/>
              <a:ext cx="9144000" cy="6858000"/>
            </a:xfrm>
            <a:prstGeom prst="rect">
              <a:avLst/>
            </a:prstGeom>
            <a:noFill/>
            <a:ln w="9525">
              <a:noFill/>
              <a:miter lim="800000"/>
              <a:headEnd/>
              <a:tailEnd/>
            </a:ln>
          </p:spPr>
        </p:pic>
        <p:grpSp>
          <p:nvGrpSpPr>
            <p:cNvPr id="8" name="Group 7"/>
            <p:cNvGrpSpPr/>
            <p:nvPr/>
          </p:nvGrpSpPr>
          <p:grpSpPr>
            <a:xfrm>
              <a:off x="152400" y="2286000"/>
              <a:ext cx="3886200" cy="2743200"/>
              <a:chOff x="152400" y="2286000"/>
              <a:chExt cx="3886200" cy="2743200"/>
            </a:xfrm>
          </p:grpSpPr>
          <p:sp>
            <p:nvSpPr>
              <p:cNvPr id="3" name="Down Arrow 2"/>
              <p:cNvSpPr/>
              <p:nvPr/>
            </p:nvSpPr>
            <p:spPr bwMode="auto">
              <a:xfrm>
                <a:off x="152400" y="3048000"/>
                <a:ext cx="381000" cy="609600"/>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 name="Right Arrow 3"/>
              <p:cNvSpPr/>
              <p:nvPr/>
            </p:nvSpPr>
            <p:spPr bwMode="auto">
              <a:xfrm>
                <a:off x="228600" y="4572000"/>
                <a:ext cx="685800" cy="4572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2514600" y="2286000"/>
                <a:ext cx="1524000" cy="7620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2013 GSA Official Theme">
  <a:themeElements>
    <a:clrScheme name="Expo 2013">
      <a:dk1>
        <a:srgbClr val="000000"/>
      </a:dk1>
      <a:lt1>
        <a:srgbClr val="FFFFFF"/>
      </a:lt1>
      <a:dk2>
        <a:srgbClr val="000000"/>
      </a:dk2>
      <a:lt2>
        <a:srgbClr val="808080"/>
      </a:lt2>
      <a:accent1>
        <a:srgbClr val="296597"/>
      </a:accent1>
      <a:accent2>
        <a:srgbClr val="255B87"/>
      </a:accent2>
      <a:accent3>
        <a:srgbClr val="FFFFFF"/>
      </a:accent3>
      <a:accent4>
        <a:srgbClr val="000000"/>
      </a:accent4>
      <a:accent5>
        <a:srgbClr val="AAE2CA"/>
      </a:accent5>
      <a:accent6>
        <a:srgbClr val="2D2DB9"/>
      </a:accent6>
      <a:hlink>
        <a:srgbClr val="255B87"/>
      </a:hlink>
      <a:folHlink>
        <a:srgbClr val="B2B2B2"/>
      </a:folHlink>
    </a:clrScheme>
    <a:fontScheme name="GSA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A Powerpoin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SA Powerpoin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A Powerpoin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A Powerpoin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A Powerpoin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SA Powerpoin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3753</TotalTime>
  <Words>3991</Words>
  <Application>Microsoft Office PowerPoint</Application>
  <PresentationFormat>On-screen Show (4:3)</PresentationFormat>
  <Paragraphs>301</Paragraphs>
  <Slides>33</Slides>
  <Notes>32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2013 GSA Official Theme</vt:lpstr>
      <vt:lpstr>An Introduction to the MAS Program for Contractors</vt:lpstr>
      <vt:lpstr>GSA Mission Statement “The mission of GSA is to deliver the best value in real estate, acquisition, and technology services to government and the American people.”</vt:lpstr>
      <vt:lpstr>Pre-Award   Post Award  </vt:lpstr>
      <vt:lpstr>An Introduction</vt:lpstr>
      <vt:lpstr>Pre-Award</vt:lpstr>
      <vt:lpstr>Getting Started with GSA Schedules</vt:lpstr>
      <vt:lpstr>Fit: GSA eLibrary: http://www.GSAeLibrary.gsa.gov</vt:lpstr>
      <vt:lpstr>Slide 8</vt:lpstr>
      <vt:lpstr>Slide 9</vt:lpstr>
      <vt:lpstr>Price: GSA Advantage!®: https://www.gsaadvantage.gov </vt:lpstr>
      <vt:lpstr>Time </vt:lpstr>
      <vt:lpstr>Vendor Support Center: https://vsc.gsa.gov</vt:lpstr>
      <vt:lpstr>The Vendor Toolbox</vt:lpstr>
      <vt:lpstr>DUNS Number: http://fedgov.dnb.com/webform</vt:lpstr>
      <vt:lpstr>System for Award Management (SAM): https://www.sam.gov</vt:lpstr>
      <vt:lpstr>eOffer: http://eoffer.gsa.gov/</vt:lpstr>
      <vt:lpstr>Post Award</vt:lpstr>
      <vt:lpstr>Success</vt:lpstr>
      <vt:lpstr>Procurement Contracting Officer (PCO)</vt:lpstr>
      <vt:lpstr>Administrative Contracting Officer (ACO)</vt:lpstr>
      <vt:lpstr>Industrial Operations Analyst   (IOA) </vt:lpstr>
      <vt:lpstr>Requirements</vt:lpstr>
      <vt:lpstr>Sales Tracking System</vt:lpstr>
      <vt:lpstr>Defining Reportable</vt:lpstr>
      <vt:lpstr>Sales Reporting</vt:lpstr>
      <vt:lpstr>Sales Reporting</vt:lpstr>
      <vt:lpstr>72A Quarterly Reporting System https://72a.gsa.gov</vt:lpstr>
      <vt:lpstr>Industrial Funding Fee (IFF)</vt:lpstr>
      <vt:lpstr>Remitting the IFF</vt:lpstr>
      <vt:lpstr>Remitting the IFF via:</vt:lpstr>
      <vt:lpstr>Remitting the IFF via: </vt:lpstr>
      <vt:lpstr>Contract Sales Criteria I-FSS-639</vt:lpstr>
      <vt:lpstr>Bankruptcy</vt:lpstr>
    </vt:vector>
  </TitlesOfParts>
  <Company>GSA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the Multiple Award Schedule Program for Suppliers</dc:title>
  <dc:subject>Getting Started with GSA Schedules</dc:subject>
  <dc:creator>GSA</dc:creator>
  <cp:keywords>GSA Expo 2012, GSA Schedules</cp:keywords>
  <cp:lastModifiedBy>DavidRZickgraf</cp:lastModifiedBy>
  <cp:revision>98</cp:revision>
  <dcterms:created xsi:type="dcterms:W3CDTF">2011-11-30T15:13:19Z</dcterms:created>
  <dcterms:modified xsi:type="dcterms:W3CDTF">2013-05-13T14:58:03Z</dcterms:modified>
</cp:coreProperties>
</file>