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diagrams/layout6.xml" ContentType="application/vnd.openxmlformats-officedocument.drawingml.diagramLayout+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data4.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Lst>
  <p:notesMasterIdLst>
    <p:notesMasterId r:id="rId51"/>
  </p:notesMasterIdLst>
  <p:handoutMasterIdLst>
    <p:handoutMasterId r:id="rId52"/>
  </p:handoutMasterIdLst>
  <p:sldIdLst>
    <p:sldId id="610" r:id="rId2"/>
    <p:sldId id="611" r:id="rId3"/>
    <p:sldId id="605" r:id="rId4"/>
    <p:sldId id="575" r:id="rId5"/>
    <p:sldId id="540" r:id="rId6"/>
    <p:sldId id="405" r:id="rId7"/>
    <p:sldId id="607" r:id="rId8"/>
    <p:sldId id="572" r:id="rId9"/>
    <p:sldId id="578" r:id="rId10"/>
    <p:sldId id="573" r:id="rId11"/>
    <p:sldId id="580" r:id="rId12"/>
    <p:sldId id="579" r:id="rId13"/>
    <p:sldId id="524" r:id="rId14"/>
    <p:sldId id="584" r:id="rId15"/>
    <p:sldId id="583" r:id="rId16"/>
    <p:sldId id="585" r:id="rId17"/>
    <p:sldId id="582" r:id="rId18"/>
    <p:sldId id="526" r:id="rId19"/>
    <p:sldId id="587" r:id="rId20"/>
    <p:sldId id="588" r:id="rId21"/>
    <p:sldId id="522" r:id="rId22"/>
    <p:sldId id="586" r:id="rId23"/>
    <p:sldId id="523" r:id="rId24"/>
    <p:sldId id="608" r:id="rId25"/>
    <p:sldId id="456" r:id="rId26"/>
    <p:sldId id="458" r:id="rId27"/>
    <p:sldId id="589" r:id="rId28"/>
    <p:sldId id="601" r:id="rId29"/>
    <p:sldId id="602" r:id="rId30"/>
    <p:sldId id="433" r:id="rId31"/>
    <p:sldId id="429" r:id="rId32"/>
    <p:sldId id="603" r:id="rId33"/>
    <p:sldId id="560" r:id="rId34"/>
    <p:sldId id="598" r:id="rId35"/>
    <p:sldId id="609" r:id="rId36"/>
    <p:sldId id="599" r:id="rId37"/>
    <p:sldId id="600" r:id="rId38"/>
    <p:sldId id="604" r:id="rId39"/>
    <p:sldId id="574" r:id="rId40"/>
    <p:sldId id="590" r:id="rId41"/>
    <p:sldId id="509" r:id="rId42"/>
    <p:sldId id="591" r:id="rId43"/>
    <p:sldId id="592" r:id="rId44"/>
    <p:sldId id="596" r:id="rId45"/>
    <p:sldId id="593" r:id="rId46"/>
    <p:sldId id="594" r:id="rId47"/>
    <p:sldId id="595" r:id="rId48"/>
    <p:sldId id="597" r:id="rId49"/>
    <p:sldId id="576"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90"/>
    <a:srgbClr val="FF0000"/>
    <a:srgbClr val="3333CC"/>
    <a:srgbClr val="FFFFFF"/>
    <a:srgbClr val="000000"/>
    <a:srgbClr val="990033"/>
    <a:srgbClr val="003399"/>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94899" autoAdjust="0"/>
  </p:normalViewPr>
  <p:slideViewPr>
    <p:cSldViewPr>
      <p:cViewPr varScale="1">
        <p:scale>
          <a:sx n="99" d="100"/>
          <a:sy n="99" d="100"/>
        </p:scale>
        <p:origin x="-1254" y="-102"/>
      </p:cViewPr>
      <p:guideLst>
        <p:guide orient="horz" pos="2160"/>
        <p:guide pos="2880"/>
      </p:guideLst>
    </p:cSldViewPr>
  </p:slideViewPr>
  <p:outlineViewPr>
    <p:cViewPr>
      <p:scale>
        <a:sx n="33" d="100"/>
        <a:sy n="33" d="100"/>
      </p:scale>
      <p:origin x="0" y="1725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4" d="100"/>
          <a:sy n="64" d="100"/>
        </p:scale>
        <p:origin x="-2916" y="-120"/>
      </p:cViewPr>
      <p:guideLst>
        <p:guide orient="horz" pos="2880"/>
        <p:guide pos="216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_rels/data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hyperlink" Target="http://www.acquisition.gov/far/current/html/Subpart%2025_1.htm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7DBF7C-C248-4056-BEDE-B893F25D5860}"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C47E0E9C-C2EE-4BA6-BB8A-914FC20F787F}">
      <dgm:prSet phldrT="[Text]"/>
      <dgm:spPr/>
      <dgm:t>
        <a:bodyPr/>
        <a:lstStyle/>
        <a:p>
          <a:r>
            <a:rPr lang="en-US" dirty="0" smtClean="0"/>
            <a:t>Sales</a:t>
          </a:r>
          <a:endParaRPr lang="en-US" dirty="0"/>
        </a:p>
      </dgm:t>
    </dgm:pt>
    <dgm:pt modelId="{DEE776EC-FD7A-439C-AB7D-D697B7FDCD7F}" type="parTrans" cxnId="{57B1CF28-3002-4230-8101-3EA5912DF324}">
      <dgm:prSet/>
      <dgm:spPr/>
      <dgm:t>
        <a:bodyPr/>
        <a:lstStyle/>
        <a:p>
          <a:endParaRPr lang="en-US"/>
        </a:p>
      </dgm:t>
    </dgm:pt>
    <dgm:pt modelId="{0B76D14D-ED1C-40D1-B511-DB88C8CE17AE}" type="sibTrans" cxnId="{57B1CF28-3002-4230-8101-3EA5912DF324}">
      <dgm:prSet/>
      <dgm:spPr/>
      <dgm:t>
        <a:bodyPr/>
        <a:lstStyle/>
        <a:p>
          <a:endParaRPr lang="en-US"/>
        </a:p>
      </dgm:t>
    </dgm:pt>
    <dgm:pt modelId="{3E44E58E-21A5-472F-87F8-F09F0DEA2A55}">
      <dgm:prSet phldrT="[Text]"/>
      <dgm:spPr/>
      <dgm:t>
        <a:bodyPr/>
        <a:lstStyle/>
        <a:p>
          <a:r>
            <a:rPr lang="en-US" dirty="0" smtClean="0"/>
            <a:t>Compliance</a:t>
          </a:r>
          <a:endParaRPr lang="en-US" dirty="0"/>
        </a:p>
      </dgm:t>
    </dgm:pt>
    <dgm:pt modelId="{D0719DE6-5357-4EFD-BC0B-22236B8BF06D}" type="parTrans" cxnId="{DC2ABAF7-35EC-4A74-BCF2-CFDD53982FE1}">
      <dgm:prSet/>
      <dgm:spPr/>
      <dgm:t>
        <a:bodyPr/>
        <a:lstStyle/>
        <a:p>
          <a:endParaRPr lang="en-US"/>
        </a:p>
      </dgm:t>
    </dgm:pt>
    <dgm:pt modelId="{5C18B2DA-526F-4B4B-81F3-3712FB0B8DA0}" type="sibTrans" cxnId="{DC2ABAF7-35EC-4A74-BCF2-CFDD53982FE1}">
      <dgm:prSet/>
      <dgm:spPr/>
      <dgm:t>
        <a:bodyPr/>
        <a:lstStyle/>
        <a:p>
          <a:endParaRPr lang="en-US"/>
        </a:p>
      </dgm:t>
    </dgm:pt>
    <dgm:pt modelId="{21AF06A8-63C5-464E-B03B-90FAF35F301F}" type="pres">
      <dgm:prSet presAssocID="{337DBF7C-C248-4056-BEDE-B893F25D5860}" presName="CompostProcess" presStyleCnt="0">
        <dgm:presLayoutVars>
          <dgm:dir/>
          <dgm:resizeHandles val="exact"/>
        </dgm:presLayoutVars>
      </dgm:prSet>
      <dgm:spPr/>
      <dgm:t>
        <a:bodyPr/>
        <a:lstStyle/>
        <a:p>
          <a:endParaRPr lang="en-US"/>
        </a:p>
      </dgm:t>
    </dgm:pt>
    <dgm:pt modelId="{C05BD7DE-CD77-46EC-95F8-9D7FD824AD2D}" type="pres">
      <dgm:prSet presAssocID="{337DBF7C-C248-4056-BEDE-B893F25D5860}" presName="arrow" presStyleLbl="bgShp" presStyleIdx="0" presStyleCnt="1"/>
      <dgm:spPr/>
    </dgm:pt>
    <dgm:pt modelId="{5A467438-7EDD-4D6E-951C-7080F31C9B47}" type="pres">
      <dgm:prSet presAssocID="{337DBF7C-C248-4056-BEDE-B893F25D5860}" presName="linearProcess" presStyleCnt="0"/>
      <dgm:spPr/>
    </dgm:pt>
    <dgm:pt modelId="{2F22A118-998E-4A74-9690-6921825462B1}" type="pres">
      <dgm:prSet presAssocID="{C47E0E9C-C2EE-4BA6-BB8A-914FC20F787F}" presName="textNode" presStyleLbl="node1" presStyleIdx="0" presStyleCnt="2" custScaleX="81021" custLinFactNeighborX="-69974" custLinFactNeighborY="1271">
        <dgm:presLayoutVars>
          <dgm:bulletEnabled val="1"/>
        </dgm:presLayoutVars>
      </dgm:prSet>
      <dgm:spPr/>
      <dgm:t>
        <a:bodyPr/>
        <a:lstStyle/>
        <a:p>
          <a:endParaRPr lang="en-US"/>
        </a:p>
      </dgm:t>
    </dgm:pt>
    <dgm:pt modelId="{248330AE-47E8-4760-AE95-2CC85859986B}" type="pres">
      <dgm:prSet presAssocID="{0B76D14D-ED1C-40D1-B511-DB88C8CE17AE}" presName="sibTrans" presStyleCnt="0"/>
      <dgm:spPr/>
    </dgm:pt>
    <dgm:pt modelId="{1584500D-2E8D-43B3-BA6B-B19DB8BF0575}" type="pres">
      <dgm:prSet presAssocID="{3E44E58E-21A5-472F-87F8-F09F0DEA2A55}" presName="textNode" presStyleLbl="node1" presStyleIdx="1" presStyleCnt="2" custScaleX="81021" custLinFactNeighborX="-69974" custLinFactNeighborY="1271">
        <dgm:presLayoutVars>
          <dgm:bulletEnabled val="1"/>
        </dgm:presLayoutVars>
      </dgm:prSet>
      <dgm:spPr/>
      <dgm:t>
        <a:bodyPr/>
        <a:lstStyle/>
        <a:p>
          <a:endParaRPr lang="en-US"/>
        </a:p>
      </dgm:t>
    </dgm:pt>
  </dgm:ptLst>
  <dgm:cxnLst>
    <dgm:cxn modelId="{57B1CF28-3002-4230-8101-3EA5912DF324}" srcId="{337DBF7C-C248-4056-BEDE-B893F25D5860}" destId="{C47E0E9C-C2EE-4BA6-BB8A-914FC20F787F}" srcOrd="0" destOrd="0" parTransId="{DEE776EC-FD7A-439C-AB7D-D697B7FDCD7F}" sibTransId="{0B76D14D-ED1C-40D1-B511-DB88C8CE17AE}"/>
    <dgm:cxn modelId="{288384E4-3FC6-4CD1-AB02-0475C02F796A}" type="presOf" srcId="{337DBF7C-C248-4056-BEDE-B893F25D5860}" destId="{21AF06A8-63C5-464E-B03B-90FAF35F301F}" srcOrd="0" destOrd="0" presId="urn:microsoft.com/office/officeart/2005/8/layout/hProcess9"/>
    <dgm:cxn modelId="{DC2ABAF7-35EC-4A74-BCF2-CFDD53982FE1}" srcId="{337DBF7C-C248-4056-BEDE-B893F25D5860}" destId="{3E44E58E-21A5-472F-87F8-F09F0DEA2A55}" srcOrd="1" destOrd="0" parTransId="{D0719DE6-5357-4EFD-BC0B-22236B8BF06D}" sibTransId="{5C18B2DA-526F-4B4B-81F3-3712FB0B8DA0}"/>
    <dgm:cxn modelId="{EF1F3000-E5F8-46D4-8B59-DF1620CD909B}" type="presOf" srcId="{3E44E58E-21A5-472F-87F8-F09F0DEA2A55}" destId="{1584500D-2E8D-43B3-BA6B-B19DB8BF0575}" srcOrd="0" destOrd="0" presId="urn:microsoft.com/office/officeart/2005/8/layout/hProcess9"/>
    <dgm:cxn modelId="{8C924916-E005-4943-94C5-5FAA206E1FCD}" type="presOf" srcId="{C47E0E9C-C2EE-4BA6-BB8A-914FC20F787F}" destId="{2F22A118-998E-4A74-9690-6921825462B1}" srcOrd="0" destOrd="0" presId="urn:microsoft.com/office/officeart/2005/8/layout/hProcess9"/>
    <dgm:cxn modelId="{64E44D20-E660-4D2B-9168-064047521B18}" type="presParOf" srcId="{21AF06A8-63C5-464E-B03B-90FAF35F301F}" destId="{C05BD7DE-CD77-46EC-95F8-9D7FD824AD2D}" srcOrd="0" destOrd="0" presId="urn:microsoft.com/office/officeart/2005/8/layout/hProcess9"/>
    <dgm:cxn modelId="{E63E8985-6A09-4C43-930D-4A706391EFE1}" type="presParOf" srcId="{21AF06A8-63C5-464E-B03B-90FAF35F301F}" destId="{5A467438-7EDD-4D6E-951C-7080F31C9B47}" srcOrd="1" destOrd="0" presId="urn:microsoft.com/office/officeart/2005/8/layout/hProcess9"/>
    <dgm:cxn modelId="{C7815660-C25F-48D9-A59A-FB84A86D1F0D}" type="presParOf" srcId="{5A467438-7EDD-4D6E-951C-7080F31C9B47}" destId="{2F22A118-998E-4A74-9690-6921825462B1}" srcOrd="0" destOrd="0" presId="urn:microsoft.com/office/officeart/2005/8/layout/hProcess9"/>
    <dgm:cxn modelId="{8F43133A-AA87-48C3-A77C-69AAAE3EFA30}" type="presParOf" srcId="{5A467438-7EDD-4D6E-951C-7080F31C9B47}" destId="{248330AE-47E8-4760-AE95-2CC85859986B}" srcOrd="1" destOrd="0" presId="urn:microsoft.com/office/officeart/2005/8/layout/hProcess9"/>
    <dgm:cxn modelId="{D6F08702-54C7-459E-999D-FE59B8968DCF}" type="presParOf" srcId="{5A467438-7EDD-4D6E-951C-7080F31C9B47}" destId="{1584500D-2E8D-43B3-BA6B-B19DB8BF0575}" srcOrd="2"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C2B57F-986C-4761-A0F0-9A7B44763C76}" type="doc">
      <dgm:prSet loTypeId="urn:microsoft.com/office/officeart/2005/8/layout/target2" loCatId="relationship" qsTypeId="urn:microsoft.com/office/officeart/2005/8/quickstyle/simple1" qsCatId="simple" csTypeId="urn:microsoft.com/office/officeart/2005/8/colors/accent1_2" csCatId="accent1" phldr="1"/>
      <dgm:spPr/>
    </dgm:pt>
    <dgm:pt modelId="{962459EE-CE47-4F41-BB36-6372B22A7E55}">
      <dgm:prSet phldrT="[Text]"/>
      <dgm:spPr/>
      <dgm:t>
        <a:bodyPr/>
        <a:lstStyle/>
        <a:p>
          <a:r>
            <a:rPr lang="en-US" dirty="0" smtClean="0"/>
            <a:t>Schedule</a:t>
          </a:r>
          <a:endParaRPr lang="en-US" dirty="0"/>
        </a:p>
      </dgm:t>
    </dgm:pt>
    <dgm:pt modelId="{B1D41634-3664-4162-88AF-795EF051844C}" type="parTrans" cxnId="{72F3B99D-0E07-44D9-951F-0917B2A7EAE4}">
      <dgm:prSet/>
      <dgm:spPr/>
      <dgm:t>
        <a:bodyPr/>
        <a:lstStyle/>
        <a:p>
          <a:endParaRPr lang="en-US"/>
        </a:p>
      </dgm:t>
    </dgm:pt>
    <dgm:pt modelId="{B318A461-C57C-4CF3-B686-9491B7F84CE2}" type="sibTrans" cxnId="{72F3B99D-0E07-44D9-951F-0917B2A7EAE4}">
      <dgm:prSet/>
      <dgm:spPr/>
      <dgm:t>
        <a:bodyPr/>
        <a:lstStyle/>
        <a:p>
          <a:endParaRPr lang="en-US"/>
        </a:p>
      </dgm:t>
    </dgm:pt>
    <dgm:pt modelId="{A80A5A46-94AC-4C6E-B7B4-653CAD7547B8}">
      <dgm:prSet phldrT="[Text]"/>
      <dgm:spPr/>
      <dgm:t>
        <a:bodyPr/>
        <a:lstStyle/>
        <a:p>
          <a:r>
            <a:rPr lang="en-US" dirty="0" smtClean="0"/>
            <a:t>SINs</a:t>
          </a:r>
          <a:endParaRPr lang="en-US" dirty="0"/>
        </a:p>
      </dgm:t>
    </dgm:pt>
    <dgm:pt modelId="{81BF0A4B-E6B5-41E0-BC56-CFDAE71B7565}" type="parTrans" cxnId="{80410442-46E9-4282-ACBB-3717CF0724F4}">
      <dgm:prSet/>
      <dgm:spPr/>
      <dgm:t>
        <a:bodyPr/>
        <a:lstStyle/>
        <a:p>
          <a:endParaRPr lang="en-US"/>
        </a:p>
      </dgm:t>
    </dgm:pt>
    <dgm:pt modelId="{611182F3-F77D-4D27-8E09-388F45D7FBE9}" type="sibTrans" cxnId="{80410442-46E9-4282-ACBB-3717CF0724F4}">
      <dgm:prSet/>
      <dgm:spPr/>
      <dgm:t>
        <a:bodyPr/>
        <a:lstStyle/>
        <a:p>
          <a:endParaRPr lang="en-US"/>
        </a:p>
      </dgm:t>
    </dgm:pt>
    <dgm:pt modelId="{0BB50A48-1527-43BC-B57D-7EDC347330FA}">
      <dgm:prSet/>
      <dgm:spPr/>
      <dgm:t>
        <a:bodyPr/>
        <a:lstStyle/>
        <a:p>
          <a:r>
            <a:rPr lang="en-US" dirty="0" smtClean="0"/>
            <a:t>On Your Approved GSA Pricelist</a:t>
          </a:r>
          <a:endParaRPr lang="en-US" dirty="0"/>
        </a:p>
      </dgm:t>
    </dgm:pt>
    <dgm:pt modelId="{46EAE7D9-9B31-4FE9-8F5E-C8D9DAFCF786}" type="parTrans" cxnId="{F90F3408-5CC4-4115-ADA0-2A1FACC73ACD}">
      <dgm:prSet/>
      <dgm:spPr/>
      <dgm:t>
        <a:bodyPr/>
        <a:lstStyle/>
        <a:p>
          <a:endParaRPr lang="en-US"/>
        </a:p>
      </dgm:t>
    </dgm:pt>
    <dgm:pt modelId="{D4F296B4-314C-445E-8C13-5E1E9D1433D8}" type="sibTrans" cxnId="{F90F3408-5CC4-4115-ADA0-2A1FACC73ACD}">
      <dgm:prSet/>
      <dgm:spPr/>
      <dgm:t>
        <a:bodyPr/>
        <a:lstStyle/>
        <a:p>
          <a:endParaRPr lang="en-US"/>
        </a:p>
      </dgm:t>
    </dgm:pt>
    <dgm:pt modelId="{0787A459-7ADB-4DF9-A485-00D7C3FF5E51}">
      <dgm:prSet phldrT="[Text]"/>
      <dgm:spPr/>
      <dgm:t>
        <a:bodyPr/>
        <a:lstStyle/>
        <a:p>
          <a:r>
            <a:rPr lang="en-US" dirty="0" smtClean="0"/>
            <a:t>Commercial Pricelist</a:t>
          </a:r>
          <a:endParaRPr lang="en-US" dirty="0"/>
        </a:p>
      </dgm:t>
    </dgm:pt>
    <dgm:pt modelId="{164B006E-9543-47C1-AA7F-3210B8EEC77E}" type="parTrans" cxnId="{A68D191B-9E7B-4413-B87A-90680DBFF6A9}">
      <dgm:prSet/>
      <dgm:spPr/>
      <dgm:t>
        <a:bodyPr/>
        <a:lstStyle/>
        <a:p>
          <a:endParaRPr lang="en-US"/>
        </a:p>
      </dgm:t>
    </dgm:pt>
    <dgm:pt modelId="{CD0DE9B2-73A7-4ED2-B3BD-56FFD1964D3F}" type="sibTrans" cxnId="{A68D191B-9E7B-4413-B87A-90680DBFF6A9}">
      <dgm:prSet/>
      <dgm:spPr/>
      <dgm:t>
        <a:bodyPr/>
        <a:lstStyle/>
        <a:p>
          <a:endParaRPr lang="en-US"/>
        </a:p>
      </dgm:t>
    </dgm:pt>
    <dgm:pt modelId="{90579DD7-BF02-4187-BEAD-A6B507AB3154}" type="pres">
      <dgm:prSet presAssocID="{FAC2B57F-986C-4761-A0F0-9A7B44763C76}" presName="Name0" presStyleCnt="0">
        <dgm:presLayoutVars>
          <dgm:chMax val="3"/>
          <dgm:chPref val="1"/>
          <dgm:dir/>
          <dgm:animLvl val="lvl"/>
          <dgm:resizeHandles/>
        </dgm:presLayoutVars>
      </dgm:prSet>
      <dgm:spPr/>
    </dgm:pt>
    <dgm:pt modelId="{36E8AC68-1064-4B33-BFCA-FA46DDCD1A82}" type="pres">
      <dgm:prSet presAssocID="{FAC2B57F-986C-4761-A0F0-9A7B44763C76}" presName="outerBox" presStyleCnt="0"/>
      <dgm:spPr/>
    </dgm:pt>
    <dgm:pt modelId="{C350867C-E4D3-4107-849D-73D202DF57F8}" type="pres">
      <dgm:prSet presAssocID="{FAC2B57F-986C-4761-A0F0-9A7B44763C76}" presName="outerBoxParent" presStyleLbl="node1" presStyleIdx="0" presStyleCnt="3"/>
      <dgm:spPr/>
      <dgm:t>
        <a:bodyPr/>
        <a:lstStyle/>
        <a:p>
          <a:endParaRPr lang="en-US"/>
        </a:p>
      </dgm:t>
    </dgm:pt>
    <dgm:pt modelId="{C7A2B009-BB4C-420C-ABAF-EA6498A0E7D9}" type="pres">
      <dgm:prSet presAssocID="{FAC2B57F-986C-4761-A0F0-9A7B44763C76}" presName="outerBoxChildren" presStyleCnt="0"/>
      <dgm:spPr/>
    </dgm:pt>
    <dgm:pt modelId="{EEBB90B2-16BF-4192-80AC-8262A6AE9CD9}" type="pres">
      <dgm:prSet presAssocID="{FAC2B57F-986C-4761-A0F0-9A7B44763C76}" presName="middleBox" presStyleCnt="0"/>
      <dgm:spPr/>
    </dgm:pt>
    <dgm:pt modelId="{79EA7F37-8449-4EBF-9702-0DE421071328}" type="pres">
      <dgm:prSet presAssocID="{FAC2B57F-986C-4761-A0F0-9A7B44763C76}" presName="middleBoxParent" presStyleLbl="node1" presStyleIdx="1" presStyleCnt="3"/>
      <dgm:spPr/>
      <dgm:t>
        <a:bodyPr/>
        <a:lstStyle/>
        <a:p>
          <a:endParaRPr lang="en-US"/>
        </a:p>
      </dgm:t>
    </dgm:pt>
    <dgm:pt modelId="{0F019493-54E8-4002-99C6-B1E85091DD65}" type="pres">
      <dgm:prSet presAssocID="{FAC2B57F-986C-4761-A0F0-9A7B44763C76}" presName="middleBoxChildren" presStyleCnt="0"/>
      <dgm:spPr/>
    </dgm:pt>
    <dgm:pt modelId="{51702AE1-9E09-4819-823C-64124A05F3F4}" type="pres">
      <dgm:prSet presAssocID="{FAC2B57F-986C-4761-A0F0-9A7B44763C76}" presName="centerBox" presStyleCnt="0"/>
      <dgm:spPr/>
    </dgm:pt>
    <dgm:pt modelId="{F705FA76-442F-45AD-8FE8-B78B43A746C5}" type="pres">
      <dgm:prSet presAssocID="{FAC2B57F-986C-4761-A0F0-9A7B44763C76}" presName="centerBoxParent" presStyleLbl="node1" presStyleIdx="2" presStyleCnt="3"/>
      <dgm:spPr/>
      <dgm:t>
        <a:bodyPr/>
        <a:lstStyle/>
        <a:p>
          <a:endParaRPr lang="en-US"/>
        </a:p>
      </dgm:t>
    </dgm:pt>
    <dgm:pt modelId="{9A5CBD78-D00D-4D15-B60F-CB5A046FEEF1}" type="pres">
      <dgm:prSet presAssocID="{FAC2B57F-986C-4761-A0F0-9A7B44763C76}" presName="centerBoxChildren" presStyleCnt="0"/>
      <dgm:spPr/>
    </dgm:pt>
    <dgm:pt modelId="{B8217B08-01E0-4061-B85A-E551E319AFC8}" type="pres">
      <dgm:prSet presAssocID="{0BB50A48-1527-43BC-B57D-7EDC347330FA}" presName="cChild" presStyleLbl="fgAcc1" presStyleIdx="0" presStyleCnt="1">
        <dgm:presLayoutVars>
          <dgm:bulletEnabled val="1"/>
        </dgm:presLayoutVars>
      </dgm:prSet>
      <dgm:spPr/>
      <dgm:t>
        <a:bodyPr/>
        <a:lstStyle/>
        <a:p>
          <a:endParaRPr lang="en-US"/>
        </a:p>
      </dgm:t>
    </dgm:pt>
  </dgm:ptLst>
  <dgm:cxnLst>
    <dgm:cxn modelId="{28B45849-4AD2-4559-8A2C-2756F932530D}" type="presOf" srcId="{FAC2B57F-986C-4761-A0F0-9A7B44763C76}" destId="{90579DD7-BF02-4187-BEAD-A6B507AB3154}" srcOrd="0" destOrd="0" presId="urn:microsoft.com/office/officeart/2005/8/layout/target2"/>
    <dgm:cxn modelId="{80410442-46E9-4282-ACBB-3717CF0724F4}" srcId="{FAC2B57F-986C-4761-A0F0-9A7B44763C76}" destId="{A80A5A46-94AC-4C6E-B7B4-653CAD7547B8}" srcOrd="2" destOrd="0" parTransId="{81BF0A4B-E6B5-41E0-BC56-CFDAE71B7565}" sibTransId="{611182F3-F77D-4D27-8E09-388F45D7FBE9}"/>
    <dgm:cxn modelId="{C7D79C45-F04D-4BFA-B2FE-4D991CDA0CB5}" type="presOf" srcId="{0BB50A48-1527-43BC-B57D-7EDC347330FA}" destId="{B8217B08-01E0-4061-B85A-E551E319AFC8}" srcOrd="0" destOrd="0" presId="urn:microsoft.com/office/officeart/2005/8/layout/target2"/>
    <dgm:cxn modelId="{F90F3408-5CC4-4115-ADA0-2A1FACC73ACD}" srcId="{A80A5A46-94AC-4C6E-B7B4-653CAD7547B8}" destId="{0BB50A48-1527-43BC-B57D-7EDC347330FA}" srcOrd="0" destOrd="0" parTransId="{46EAE7D9-9B31-4FE9-8F5E-C8D9DAFCF786}" sibTransId="{D4F296B4-314C-445E-8C13-5E1E9D1433D8}"/>
    <dgm:cxn modelId="{A68D191B-9E7B-4413-B87A-90680DBFF6A9}" srcId="{FAC2B57F-986C-4761-A0F0-9A7B44763C76}" destId="{0787A459-7ADB-4DF9-A485-00D7C3FF5E51}" srcOrd="0" destOrd="0" parTransId="{164B006E-9543-47C1-AA7F-3210B8EEC77E}" sibTransId="{CD0DE9B2-73A7-4ED2-B3BD-56FFD1964D3F}"/>
    <dgm:cxn modelId="{41BCB029-E626-45AC-AD8F-56C9E4E64D8D}" type="presOf" srcId="{0787A459-7ADB-4DF9-A485-00D7C3FF5E51}" destId="{C350867C-E4D3-4107-849D-73D202DF57F8}" srcOrd="0" destOrd="0" presId="urn:microsoft.com/office/officeart/2005/8/layout/target2"/>
    <dgm:cxn modelId="{DD49266B-3A5F-41EF-BC26-B5408FDD79CF}" type="presOf" srcId="{962459EE-CE47-4F41-BB36-6372B22A7E55}" destId="{79EA7F37-8449-4EBF-9702-0DE421071328}" srcOrd="0" destOrd="0" presId="urn:microsoft.com/office/officeart/2005/8/layout/target2"/>
    <dgm:cxn modelId="{9CFE942D-CABF-4C47-BAC4-C88E9CBAD4D5}" type="presOf" srcId="{A80A5A46-94AC-4C6E-B7B4-653CAD7547B8}" destId="{F705FA76-442F-45AD-8FE8-B78B43A746C5}" srcOrd="0" destOrd="0" presId="urn:microsoft.com/office/officeart/2005/8/layout/target2"/>
    <dgm:cxn modelId="{72F3B99D-0E07-44D9-951F-0917B2A7EAE4}" srcId="{FAC2B57F-986C-4761-A0F0-9A7B44763C76}" destId="{962459EE-CE47-4F41-BB36-6372B22A7E55}" srcOrd="1" destOrd="0" parTransId="{B1D41634-3664-4162-88AF-795EF051844C}" sibTransId="{B318A461-C57C-4CF3-B686-9491B7F84CE2}"/>
    <dgm:cxn modelId="{5FB192A0-87A4-45EF-8CB0-B38E0E386CC6}" type="presParOf" srcId="{90579DD7-BF02-4187-BEAD-A6B507AB3154}" destId="{36E8AC68-1064-4B33-BFCA-FA46DDCD1A82}" srcOrd="0" destOrd="0" presId="urn:microsoft.com/office/officeart/2005/8/layout/target2"/>
    <dgm:cxn modelId="{D8D99354-0DE8-4561-ACE7-FF0CA53A5A0B}" type="presParOf" srcId="{36E8AC68-1064-4B33-BFCA-FA46DDCD1A82}" destId="{C350867C-E4D3-4107-849D-73D202DF57F8}" srcOrd="0" destOrd="0" presId="urn:microsoft.com/office/officeart/2005/8/layout/target2"/>
    <dgm:cxn modelId="{68D3E9E3-49AC-4296-99DE-F691DF649C10}" type="presParOf" srcId="{36E8AC68-1064-4B33-BFCA-FA46DDCD1A82}" destId="{C7A2B009-BB4C-420C-ABAF-EA6498A0E7D9}" srcOrd="1" destOrd="0" presId="urn:microsoft.com/office/officeart/2005/8/layout/target2"/>
    <dgm:cxn modelId="{46024B33-7190-4F28-8C2D-9B5D91056641}" type="presParOf" srcId="{90579DD7-BF02-4187-BEAD-A6B507AB3154}" destId="{EEBB90B2-16BF-4192-80AC-8262A6AE9CD9}" srcOrd="1" destOrd="0" presId="urn:microsoft.com/office/officeart/2005/8/layout/target2"/>
    <dgm:cxn modelId="{ABD0753E-F6E6-404E-B9CB-C19F0D199D41}" type="presParOf" srcId="{EEBB90B2-16BF-4192-80AC-8262A6AE9CD9}" destId="{79EA7F37-8449-4EBF-9702-0DE421071328}" srcOrd="0" destOrd="0" presId="urn:microsoft.com/office/officeart/2005/8/layout/target2"/>
    <dgm:cxn modelId="{0752EC9E-C73E-422D-AA41-48F96087D5EF}" type="presParOf" srcId="{EEBB90B2-16BF-4192-80AC-8262A6AE9CD9}" destId="{0F019493-54E8-4002-99C6-B1E85091DD65}" srcOrd="1" destOrd="0" presId="urn:microsoft.com/office/officeart/2005/8/layout/target2"/>
    <dgm:cxn modelId="{30D2F6F4-0A60-4854-8300-DF482C196F10}" type="presParOf" srcId="{90579DD7-BF02-4187-BEAD-A6B507AB3154}" destId="{51702AE1-9E09-4819-823C-64124A05F3F4}" srcOrd="2" destOrd="0" presId="urn:microsoft.com/office/officeart/2005/8/layout/target2"/>
    <dgm:cxn modelId="{C8E63C9F-0319-4578-9771-77670FD57651}" type="presParOf" srcId="{51702AE1-9E09-4819-823C-64124A05F3F4}" destId="{F705FA76-442F-45AD-8FE8-B78B43A746C5}" srcOrd="0" destOrd="0" presId="urn:microsoft.com/office/officeart/2005/8/layout/target2"/>
    <dgm:cxn modelId="{145256CD-1F50-4B65-803D-DA7B11EFB30F}" type="presParOf" srcId="{51702AE1-9E09-4819-823C-64124A05F3F4}" destId="{9A5CBD78-D00D-4D15-B60F-CB5A046FEEF1}" srcOrd="1" destOrd="0" presId="urn:microsoft.com/office/officeart/2005/8/layout/target2"/>
    <dgm:cxn modelId="{F3BAA324-B3DE-45CC-A396-CF3A4A5E75E8}" type="presParOf" srcId="{9A5CBD78-D00D-4D15-B60F-CB5A046FEEF1}" destId="{B8217B08-01E0-4061-B85A-E551E319AFC8}" srcOrd="0" destOrd="0" presId="urn:microsoft.com/office/officeart/2005/8/layout/targe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3BC47F-CCA5-4B26-9DC9-19D43232234C}" type="doc">
      <dgm:prSet loTypeId="urn:microsoft.com/office/officeart/2005/8/layout/vList3" loCatId="list" qsTypeId="urn:microsoft.com/office/officeart/2005/8/quickstyle/simple3" qsCatId="simple" csTypeId="urn:microsoft.com/office/officeart/2005/8/colors/accent1_5" csCatId="accent1" phldr="1"/>
      <dgm:spPr/>
    </dgm:pt>
    <dgm:pt modelId="{55BBD32A-464A-4302-977C-8769A17898DE}">
      <dgm:prSet phldrT="[Text]"/>
      <dgm:spPr/>
      <dgm:t>
        <a:bodyPr/>
        <a:lstStyle/>
        <a:p>
          <a:r>
            <a:rPr lang="en-US" dirty="0" smtClean="0">
              <a:hlinkClick xmlns:r="http://schemas.openxmlformats.org/officeDocument/2006/relationships" r:id="rId1"/>
            </a:rPr>
            <a:t>FAR 25.003, Definitions </a:t>
          </a:r>
          <a:endParaRPr lang="en-US" dirty="0"/>
        </a:p>
      </dgm:t>
    </dgm:pt>
    <dgm:pt modelId="{D84D75B4-7EE9-44F1-9E10-F5186F664D42}" type="parTrans" cxnId="{7930E9D8-91FE-4F0F-B881-A6F774670A76}">
      <dgm:prSet/>
      <dgm:spPr/>
      <dgm:t>
        <a:bodyPr/>
        <a:lstStyle/>
        <a:p>
          <a:endParaRPr lang="en-US"/>
        </a:p>
      </dgm:t>
    </dgm:pt>
    <dgm:pt modelId="{7811B2AF-F074-4BB7-8400-74B5BB3D330F}" type="sibTrans" cxnId="{7930E9D8-91FE-4F0F-B881-A6F774670A76}">
      <dgm:prSet/>
      <dgm:spPr/>
      <dgm:t>
        <a:bodyPr/>
        <a:lstStyle/>
        <a:p>
          <a:endParaRPr lang="en-US"/>
        </a:p>
      </dgm:t>
    </dgm:pt>
    <dgm:pt modelId="{9878CE64-4209-40BE-8634-9A152BD94AE8}" type="pres">
      <dgm:prSet presAssocID="{E83BC47F-CCA5-4B26-9DC9-19D43232234C}" presName="linearFlow" presStyleCnt="0">
        <dgm:presLayoutVars>
          <dgm:dir/>
          <dgm:resizeHandles val="exact"/>
        </dgm:presLayoutVars>
      </dgm:prSet>
      <dgm:spPr/>
    </dgm:pt>
    <dgm:pt modelId="{6AE81595-3004-4968-925A-9F8AF26F6B4D}" type="pres">
      <dgm:prSet presAssocID="{55BBD32A-464A-4302-977C-8769A17898DE}" presName="composite" presStyleCnt="0"/>
      <dgm:spPr/>
    </dgm:pt>
    <dgm:pt modelId="{F4180CAA-0E25-4921-BF13-4CF362B52171}" type="pres">
      <dgm:prSet presAssocID="{55BBD32A-464A-4302-977C-8769A17898DE}" presName="imgShp" presStyleLbl="fgImgPlace1" presStyleIdx="0" presStyleCnt="1"/>
      <dgm:spPr>
        <a:blipFill rotWithShape="0">
          <a:blip xmlns:r="http://schemas.openxmlformats.org/officeDocument/2006/relationships" r:embed="rId2"/>
          <a:stretch>
            <a:fillRect/>
          </a:stretch>
        </a:blipFill>
      </dgm:spPr>
    </dgm:pt>
    <dgm:pt modelId="{3D13A58C-99C8-41CF-B372-A65CF8AD675C}" type="pres">
      <dgm:prSet presAssocID="{55BBD32A-464A-4302-977C-8769A17898DE}" presName="txShp" presStyleLbl="node1" presStyleIdx="0" presStyleCnt="1">
        <dgm:presLayoutVars>
          <dgm:bulletEnabled val="1"/>
        </dgm:presLayoutVars>
      </dgm:prSet>
      <dgm:spPr/>
      <dgm:t>
        <a:bodyPr/>
        <a:lstStyle/>
        <a:p>
          <a:endParaRPr lang="en-US"/>
        </a:p>
      </dgm:t>
    </dgm:pt>
  </dgm:ptLst>
  <dgm:cxnLst>
    <dgm:cxn modelId="{761B5775-7A65-4E7C-A810-3B9C70DD2949}" type="presOf" srcId="{E83BC47F-CCA5-4B26-9DC9-19D43232234C}" destId="{9878CE64-4209-40BE-8634-9A152BD94AE8}" srcOrd="0" destOrd="0" presId="urn:microsoft.com/office/officeart/2005/8/layout/vList3"/>
    <dgm:cxn modelId="{7930E9D8-91FE-4F0F-B881-A6F774670A76}" srcId="{E83BC47F-CCA5-4B26-9DC9-19D43232234C}" destId="{55BBD32A-464A-4302-977C-8769A17898DE}" srcOrd="0" destOrd="0" parTransId="{D84D75B4-7EE9-44F1-9E10-F5186F664D42}" sibTransId="{7811B2AF-F074-4BB7-8400-74B5BB3D330F}"/>
    <dgm:cxn modelId="{63A38564-A158-4ACD-89B4-3D5B32EADC8E}" type="presOf" srcId="{55BBD32A-464A-4302-977C-8769A17898DE}" destId="{3D13A58C-99C8-41CF-B372-A65CF8AD675C}" srcOrd="0" destOrd="0" presId="urn:microsoft.com/office/officeart/2005/8/layout/vList3"/>
    <dgm:cxn modelId="{9BDC00AD-60E4-43BE-9B5D-9BAD307C43E6}" type="presParOf" srcId="{9878CE64-4209-40BE-8634-9A152BD94AE8}" destId="{6AE81595-3004-4968-925A-9F8AF26F6B4D}" srcOrd="0" destOrd="0" presId="urn:microsoft.com/office/officeart/2005/8/layout/vList3"/>
    <dgm:cxn modelId="{DA177576-302B-4D8C-A092-8A351D8BCB43}" type="presParOf" srcId="{6AE81595-3004-4968-925A-9F8AF26F6B4D}" destId="{F4180CAA-0E25-4921-BF13-4CF362B52171}" srcOrd="0" destOrd="0" presId="urn:microsoft.com/office/officeart/2005/8/layout/vList3"/>
    <dgm:cxn modelId="{0080B5DB-9D23-4F23-BFE5-F86DAC0C2A8E}" type="presParOf" srcId="{6AE81595-3004-4968-925A-9F8AF26F6B4D}" destId="{3D13A58C-99C8-41CF-B372-A65CF8AD675C}" srcOrd="1" destOrd="0" presId="urn:microsoft.com/office/officeart/2005/8/layout/v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40F180-5B9A-45B5-A30A-6B2E277688C5}" type="doc">
      <dgm:prSet loTypeId="urn:microsoft.com/office/officeart/2005/8/layout/chart3" loCatId="relationship" qsTypeId="urn:microsoft.com/office/officeart/2005/8/quickstyle/3d1" qsCatId="3D" csTypeId="urn:microsoft.com/office/officeart/2005/8/colors/accent1_3" csCatId="accent1" phldr="1"/>
      <dgm:spPr/>
    </dgm:pt>
    <dgm:pt modelId="{7B07A330-46F1-4CE8-8D4E-B9C684CE46F5}">
      <dgm:prSet phldrT="[Text]" custT="1"/>
      <dgm:spPr/>
      <dgm:t>
        <a:bodyPr/>
        <a:lstStyle/>
        <a:p>
          <a:r>
            <a:rPr lang="en-US" sz="2400" dirty="0" smtClean="0"/>
            <a:t>Government (Not Reportable)</a:t>
          </a:r>
          <a:endParaRPr lang="en-US" sz="2400" dirty="0"/>
        </a:p>
      </dgm:t>
    </dgm:pt>
    <dgm:pt modelId="{73618B90-9F89-4DE3-97C8-4A4EFCE636F9}" type="parTrans" cxnId="{37B620DA-4D66-4412-8B68-9E8616F1179C}">
      <dgm:prSet/>
      <dgm:spPr/>
      <dgm:t>
        <a:bodyPr/>
        <a:lstStyle/>
        <a:p>
          <a:endParaRPr lang="en-US"/>
        </a:p>
      </dgm:t>
    </dgm:pt>
    <dgm:pt modelId="{A3CC29EA-2B29-43CD-B257-83EB0DBC5E5A}" type="sibTrans" cxnId="{37B620DA-4D66-4412-8B68-9E8616F1179C}">
      <dgm:prSet/>
      <dgm:spPr/>
      <dgm:t>
        <a:bodyPr/>
        <a:lstStyle/>
        <a:p>
          <a:endParaRPr lang="en-US"/>
        </a:p>
      </dgm:t>
    </dgm:pt>
    <dgm:pt modelId="{3BC91F90-6CEA-4CC1-A0E6-EF3C395B188C}">
      <dgm:prSet phldrT="[Text]" custT="1"/>
      <dgm:spPr/>
      <dgm:t>
        <a:bodyPr/>
        <a:lstStyle/>
        <a:p>
          <a:r>
            <a:rPr lang="en-US" sz="2400" dirty="0" smtClean="0"/>
            <a:t>Commercial</a:t>
          </a:r>
          <a:endParaRPr lang="en-US" sz="2400" dirty="0"/>
        </a:p>
      </dgm:t>
    </dgm:pt>
    <dgm:pt modelId="{D288F519-FA19-42C2-B766-CE021B362117}" type="parTrans" cxnId="{4BE1DAC0-53CF-445B-B729-D4E6C8952F7F}">
      <dgm:prSet/>
      <dgm:spPr/>
      <dgm:t>
        <a:bodyPr/>
        <a:lstStyle/>
        <a:p>
          <a:endParaRPr lang="en-US"/>
        </a:p>
      </dgm:t>
    </dgm:pt>
    <dgm:pt modelId="{C471C63E-2634-413F-B342-35ED7837E0A9}" type="sibTrans" cxnId="{4BE1DAC0-53CF-445B-B729-D4E6C8952F7F}">
      <dgm:prSet/>
      <dgm:spPr/>
      <dgm:t>
        <a:bodyPr/>
        <a:lstStyle/>
        <a:p>
          <a:endParaRPr lang="en-US"/>
        </a:p>
      </dgm:t>
    </dgm:pt>
    <dgm:pt modelId="{D605ACEF-7658-478E-B3FF-0740AA55638A}">
      <dgm:prSet phldrT="[Text]" custT="1"/>
      <dgm:spPr/>
      <dgm:t>
        <a:bodyPr/>
        <a:lstStyle/>
        <a:p>
          <a:r>
            <a:rPr lang="en-US" sz="2400" dirty="0" smtClean="0"/>
            <a:t>GSA Reportable</a:t>
          </a:r>
          <a:endParaRPr lang="en-US" sz="2400" dirty="0"/>
        </a:p>
      </dgm:t>
    </dgm:pt>
    <dgm:pt modelId="{20966113-2524-48DA-AA07-C0AEC9B398B0}" type="parTrans" cxnId="{33C8595D-37EF-4927-9F60-C289EBE4577C}">
      <dgm:prSet/>
      <dgm:spPr/>
      <dgm:t>
        <a:bodyPr/>
        <a:lstStyle/>
        <a:p>
          <a:endParaRPr lang="en-US"/>
        </a:p>
      </dgm:t>
    </dgm:pt>
    <dgm:pt modelId="{349DC4F0-00C8-405E-BE14-F5163FDC9D05}" type="sibTrans" cxnId="{33C8595D-37EF-4927-9F60-C289EBE4577C}">
      <dgm:prSet/>
      <dgm:spPr/>
      <dgm:t>
        <a:bodyPr/>
        <a:lstStyle/>
        <a:p>
          <a:endParaRPr lang="en-US"/>
        </a:p>
      </dgm:t>
    </dgm:pt>
    <dgm:pt modelId="{E21F6CA2-8C9D-435E-9531-EF49CBF39850}" type="pres">
      <dgm:prSet presAssocID="{C640F180-5B9A-45B5-A30A-6B2E277688C5}" presName="compositeShape" presStyleCnt="0">
        <dgm:presLayoutVars>
          <dgm:chMax val="7"/>
          <dgm:dir/>
          <dgm:resizeHandles val="exact"/>
        </dgm:presLayoutVars>
      </dgm:prSet>
      <dgm:spPr/>
    </dgm:pt>
    <dgm:pt modelId="{E59189DD-4FB4-4E13-A1D1-D52EB0B1B4D8}" type="pres">
      <dgm:prSet presAssocID="{C640F180-5B9A-45B5-A30A-6B2E277688C5}" presName="wedge1" presStyleLbl="node1" presStyleIdx="0" presStyleCnt="3" custScaleX="113893" custScaleY="112718"/>
      <dgm:spPr/>
      <dgm:t>
        <a:bodyPr/>
        <a:lstStyle/>
        <a:p>
          <a:endParaRPr lang="en-US"/>
        </a:p>
      </dgm:t>
    </dgm:pt>
    <dgm:pt modelId="{B8DBCC7F-A8B6-4997-902C-3AC837987304}" type="pres">
      <dgm:prSet presAssocID="{C640F180-5B9A-45B5-A30A-6B2E277688C5}" presName="wedge1Tx" presStyleLbl="node1" presStyleIdx="0" presStyleCnt="3">
        <dgm:presLayoutVars>
          <dgm:chMax val="0"/>
          <dgm:chPref val="0"/>
          <dgm:bulletEnabled val="1"/>
        </dgm:presLayoutVars>
      </dgm:prSet>
      <dgm:spPr/>
      <dgm:t>
        <a:bodyPr/>
        <a:lstStyle/>
        <a:p>
          <a:endParaRPr lang="en-US"/>
        </a:p>
      </dgm:t>
    </dgm:pt>
    <dgm:pt modelId="{26EFB5C0-E0DC-4328-A06A-3E5B0A58F3AD}" type="pres">
      <dgm:prSet presAssocID="{C640F180-5B9A-45B5-A30A-6B2E277688C5}" presName="wedge2" presStyleLbl="node1" presStyleIdx="1" presStyleCnt="3" custScaleX="113893" custScaleY="112718"/>
      <dgm:spPr/>
      <dgm:t>
        <a:bodyPr/>
        <a:lstStyle/>
        <a:p>
          <a:endParaRPr lang="en-US"/>
        </a:p>
      </dgm:t>
    </dgm:pt>
    <dgm:pt modelId="{2A4A6A53-A130-4EB0-9037-83DC8A8D0A5D}" type="pres">
      <dgm:prSet presAssocID="{C640F180-5B9A-45B5-A30A-6B2E277688C5}" presName="wedge2Tx" presStyleLbl="node1" presStyleIdx="1" presStyleCnt="3">
        <dgm:presLayoutVars>
          <dgm:chMax val="0"/>
          <dgm:chPref val="0"/>
          <dgm:bulletEnabled val="1"/>
        </dgm:presLayoutVars>
      </dgm:prSet>
      <dgm:spPr/>
      <dgm:t>
        <a:bodyPr/>
        <a:lstStyle/>
        <a:p>
          <a:endParaRPr lang="en-US"/>
        </a:p>
      </dgm:t>
    </dgm:pt>
    <dgm:pt modelId="{0BA7218A-A54E-4527-A345-181B478B1911}" type="pres">
      <dgm:prSet presAssocID="{C640F180-5B9A-45B5-A30A-6B2E277688C5}" presName="wedge3" presStyleLbl="node1" presStyleIdx="2" presStyleCnt="3" custScaleX="113893" custScaleY="112718"/>
      <dgm:spPr/>
      <dgm:t>
        <a:bodyPr/>
        <a:lstStyle/>
        <a:p>
          <a:endParaRPr lang="en-US"/>
        </a:p>
      </dgm:t>
    </dgm:pt>
    <dgm:pt modelId="{0991C101-5C73-439D-897B-67A1AD115F93}" type="pres">
      <dgm:prSet presAssocID="{C640F180-5B9A-45B5-A30A-6B2E277688C5}" presName="wedge3Tx" presStyleLbl="node1" presStyleIdx="2" presStyleCnt="3">
        <dgm:presLayoutVars>
          <dgm:chMax val="0"/>
          <dgm:chPref val="0"/>
          <dgm:bulletEnabled val="1"/>
        </dgm:presLayoutVars>
      </dgm:prSet>
      <dgm:spPr/>
      <dgm:t>
        <a:bodyPr/>
        <a:lstStyle/>
        <a:p>
          <a:endParaRPr lang="en-US"/>
        </a:p>
      </dgm:t>
    </dgm:pt>
  </dgm:ptLst>
  <dgm:cxnLst>
    <dgm:cxn modelId="{768E5CE5-70B0-4B59-8DBB-CB209E77E4B8}" type="presOf" srcId="{D605ACEF-7658-478E-B3FF-0740AA55638A}" destId="{E59189DD-4FB4-4E13-A1D1-D52EB0B1B4D8}" srcOrd="0" destOrd="0" presId="urn:microsoft.com/office/officeart/2005/8/layout/chart3"/>
    <dgm:cxn modelId="{72861EA0-1FCE-4ED8-B22B-62F18E01212B}" type="presOf" srcId="{3BC91F90-6CEA-4CC1-A0E6-EF3C395B188C}" destId="{0BA7218A-A54E-4527-A345-181B478B1911}" srcOrd="0" destOrd="0" presId="urn:microsoft.com/office/officeart/2005/8/layout/chart3"/>
    <dgm:cxn modelId="{C6453587-356A-4D1B-8B78-5DDE7018CF26}" type="presOf" srcId="{7B07A330-46F1-4CE8-8D4E-B9C684CE46F5}" destId="{26EFB5C0-E0DC-4328-A06A-3E5B0A58F3AD}" srcOrd="0" destOrd="0" presId="urn:microsoft.com/office/officeart/2005/8/layout/chart3"/>
    <dgm:cxn modelId="{C9FB3409-FA67-43F5-9DF5-8255628E71BA}" type="presOf" srcId="{C640F180-5B9A-45B5-A30A-6B2E277688C5}" destId="{E21F6CA2-8C9D-435E-9531-EF49CBF39850}" srcOrd="0" destOrd="0" presId="urn:microsoft.com/office/officeart/2005/8/layout/chart3"/>
    <dgm:cxn modelId="{37B620DA-4D66-4412-8B68-9E8616F1179C}" srcId="{C640F180-5B9A-45B5-A30A-6B2E277688C5}" destId="{7B07A330-46F1-4CE8-8D4E-B9C684CE46F5}" srcOrd="1" destOrd="0" parTransId="{73618B90-9F89-4DE3-97C8-4A4EFCE636F9}" sibTransId="{A3CC29EA-2B29-43CD-B257-83EB0DBC5E5A}"/>
    <dgm:cxn modelId="{14F3BDD6-EF7F-41A6-A694-0C1D82AAC826}" type="presOf" srcId="{7B07A330-46F1-4CE8-8D4E-B9C684CE46F5}" destId="{2A4A6A53-A130-4EB0-9037-83DC8A8D0A5D}" srcOrd="1" destOrd="0" presId="urn:microsoft.com/office/officeart/2005/8/layout/chart3"/>
    <dgm:cxn modelId="{4903AA3C-62D2-4E78-932B-6F72D319A2DF}" type="presOf" srcId="{D605ACEF-7658-478E-B3FF-0740AA55638A}" destId="{B8DBCC7F-A8B6-4997-902C-3AC837987304}" srcOrd="1" destOrd="0" presId="urn:microsoft.com/office/officeart/2005/8/layout/chart3"/>
    <dgm:cxn modelId="{6F7E444A-A464-4617-B000-F193526153FD}" type="presOf" srcId="{3BC91F90-6CEA-4CC1-A0E6-EF3C395B188C}" destId="{0991C101-5C73-439D-897B-67A1AD115F93}" srcOrd="1" destOrd="0" presId="urn:microsoft.com/office/officeart/2005/8/layout/chart3"/>
    <dgm:cxn modelId="{33C8595D-37EF-4927-9F60-C289EBE4577C}" srcId="{C640F180-5B9A-45B5-A30A-6B2E277688C5}" destId="{D605ACEF-7658-478E-B3FF-0740AA55638A}" srcOrd="0" destOrd="0" parTransId="{20966113-2524-48DA-AA07-C0AEC9B398B0}" sibTransId="{349DC4F0-00C8-405E-BE14-F5163FDC9D05}"/>
    <dgm:cxn modelId="{4BE1DAC0-53CF-445B-B729-D4E6C8952F7F}" srcId="{C640F180-5B9A-45B5-A30A-6B2E277688C5}" destId="{3BC91F90-6CEA-4CC1-A0E6-EF3C395B188C}" srcOrd="2" destOrd="0" parTransId="{D288F519-FA19-42C2-B766-CE021B362117}" sibTransId="{C471C63E-2634-413F-B342-35ED7837E0A9}"/>
    <dgm:cxn modelId="{AD82060F-6015-44AD-A4B7-134B4FDC39F0}" type="presParOf" srcId="{E21F6CA2-8C9D-435E-9531-EF49CBF39850}" destId="{E59189DD-4FB4-4E13-A1D1-D52EB0B1B4D8}" srcOrd="0" destOrd="0" presId="urn:microsoft.com/office/officeart/2005/8/layout/chart3"/>
    <dgm:cxn modelId="{352BB6D1-CCED-4FE3-A713-EEB48B7EC9FF}" type="presParOf" srcId="{E21F6CA2-8C9D-435E-9531-EF49CBF39850}" destId="{B8DBCC7F-A8B6-4997-902C-3AC837987304}" srcOrd="1" destOrd="0" presId="urn:microsoft.com/office/officeart/2005/8/layout/chart3"/>
    <dgm:cxn modelId="{4AD4EB68-8C15-4F48-8EBC-6DA5E1BC9EE6}" type="presParOf" srcId="{E21F6CA2-8C9D-435E-9531-EF49CBF39850}" destId="{26EFB5C0-E0DC-4328-A06A-3E5B0A58F3AD}" srcOrd="2" destOrd="0" presId="urn:microsoft.com/office/officeart/2005/8/layout/chart3"/>
    <dgm:cxn modelId="{D0F68644-3AC1-4760-80BC-F5A82F6F1D94}" type="presParOf" srcId="{E21F6CA2-8C9D-435E-9531-EF49CBF39850}" destId="{2A4A6A53-A130-4EB0-9037-83DC8A8D0A5D}" srcOrd="3" destOrd="0" presId="urn:microsoft.com/office/officeart/2005/8/layout/chart3"/>
    <dgm:cxn modelId="{20D93F68-1651-4B2E-85D9-6CFF7CCA1B21}" type="presParOf" srcId="{E21F6CA2-8C9D-435E-9531-EF49CBF39850}" destId="{0BA7218A-A54E-4527-A345-181B478B1911}" srcOrd="4" destOrd="0" presId="urn:microsoft.com/office/officeart/2005/8/layout/chart3"/>
    <dgm:cxn modelId="{9444536A-688D-4FBF-A2A3-FC39BA2228C3}" type="presParOf" srcId="{E21F6CA2-8C9D-435E-9531-EF49CBF39850}" destId="{0991C101-5C73-439D-897B-67A1AD115F93}" srcOrd="5" destOrd="0" presId="urn:microsoft.com/office/officeart/2005/8/layout/char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A16268-957D-46DC-BD04-901ACC1AF1C3}" type="doc">
      <dgm:prSet loTypeId="urn:microsoft.com/office/officeart/2005/8/layout/radial4" loCatId="relationship" qsTypeId="urn:microsoft.com/office/officeart/2005/8/quickstyle/3d2" qsCatId="3D" csTypeId="urn:microsoft.com/office/officeart/2005/8/colors/accent1_4" csCatId="accent1" phldr="1"/>
      <dgm:spPr/>
      <dgm:t>
        <a:bodyPr/>
        <a:lstStyle/>
        <a:p>
          <a:endParaRPr lang="en-US"/>
        </a:p>
      </dgm:t>
    </dgm:pt>
    <dgm:pt modelId="{B3C2D672-E967-4834-B7A3-A056C677E546}">
      <dgm:prSet phldrT="[Text]"/>
      <dgm:spPr/>
      <dgm:t>
        <a:bodyPr/>
        <a:lstStyle/>
        <a:p>
          <a:r>
            <a:rPr lang="en-US" b="1" smtClean="0"/>
            <a:t>Reporting Correctly</a:t>
          </a:r>
          <a:endParaRPr lang="en-US" b="1" dirty="0"/>
        </a:p>
      </dgm:t>
    </dgm:pt>
    <dgm:pt modelId="{8698E590-4E06-4CDB-8902-0BE7BF54CD8A}" type="parTrans" cxnId="{792DAA08-1252-4762-9797-B344C674D959}">
      <dgm:prSet/>
      <dgm:spPr/>
      <dgm:t>
        <a:bodyPr/>
        <a:lstStyle/>
        <a:p>
          <a:endParaRPr lang="en-US" b="1"/>
        </a:p>
      </dgm:t>
    </dgm:pt>
    <dgm:pt modelId="{DCC949BF-5C8C-4DEB-9C86-A138F52E07D4}" type="sibTrans" cxnId="{792DAA08-1252-4762-9797-B344C674D959}">
      <dgm:prSet/>
      <dgm:spPr/>
      <dgm:t>
        <a:bodyPr/>
        <a:lstStyle/>
        <a:p>
          <a:endParaRPr lang="en-US" b="1"/>
        </a:p>
      </dgm:t>
    </dgm:pt>
    <dgm:pt modelId="{77ECEA1C-99DF-4819-8679-D084F6764CBB}">
      <dgm:prSet phldrT="[Text]"/>
      <dgm:spPr/>
      <dgm:t>
        <a:bodyPr/>
        <a:lstStyle/>
        <a:p>
          <a:r>
            <a:rPr lang="en-US" b="1" smtClean="0"/>
            <a:t>SINs</a:t>
          </a:r>
          <a:endParaRPr lang="en-US" b="1" dirty="0"/>
        </a:p>
      </dgm:t>
    </dgm:pt>
    <dgm:pt modelId="{B71D9342-8826-4DB5-B8C4-590605C77BA9}" type="parTrans" cxnId="{237A3BBD-FBC2-43A6-8B21-CC20272219BC}">
      <dgm:prSet/>
      <dgm:spPr/>
      <dgm:t>
        <a:bodyPr/>
        <a:lstStyle/>
        <a:p>
          <a:endParaRPr lang="en-US" b="1">
            <a:solidFill>
              <a:srgbClr val="005390"/>
            </a:solidFill>
          </a:endParaRPr>
        </a:p>
      </dgm:t>
    </dgm:pt>
    <dgm:pt modelId="{20A56E40-0778-465E-B237-AE7B3BE087A5}" type="sibTrans" cxnId="{237A3BBD-FBC2-43A6-8B21-CC20272219BC}">
      <dgm:prSet/>
      <dgm:spPr/>
      <dgm:t>
        <a:bodyPr/>
        <a:lstStyle/>
        <a:p>
          <a:endParaRPr lang="en-US" b="1"/>
        </a:p>
      </dgm:t>
    </dgm:pt>
    <dgm:pt modelId="{754653E0-C43B-409F-B226-435191C3F2D1}">
      <dgm:prSet phldrT="[Text]"/>
      <dgm:spPr/>
      <dgm:t>
        <a:bodyPr/>
        <a:lstStyle/>
        <a:p>
          <a:r>
            <a:rPr lang="en-US" b="1" dirty="0" smtClean="0"/>
            <a:t>State and Local</a:t>
          </a:r>
          <a:endParaRPr lang="en-US" b="1" dirty="0"/>
        </a:p>
      </dgm:t>
    </dgm:pt>
    <dgm:pt modelId="{3C099301-4959-42FD-9FAF-FA67743D6D16}" type="parTrans" cxnId="{B9A4809D-D0EE-4851-BF51-122E69836B16}">
      <dgm:prSet/>
      <dgm:spPr/>
      <dgm:t>
        <a:bodyPr/>
        <a:lstStyle/>
        <a:p>
          <a:endParaRPr lang="en-US" b="1">
            <a:solidFill>
              <a:srgbClr val="005390"/>
            </a:solidFill>
          </a:endParaRPr>
        </a:p>
      </dgm:t>
    </dgm:pt>
    <dgm:pt modelId="{563CC9E7-840E-486C-80E5-34B20291D774}" type="sibTrans" cxnId="{B9A4809D-D0EE-4851-BF51-122E69836B16}">
      <dgm:prSet/>
      <dgm:spPr/>
      <dgm:t>
        <a:bodyPr/>
        <a:lstStyle/>
        <a:p>
          <a:endParaRPr lang="en-US" b="1"/>
        </a:p>
      </dgm:t>
    </dgm:pt>
    <dgm:pt modelId="{725130F5-4A64-47CA-9EB0-826BD517BB1B}">
      <dgm:prSet phldrT="[Text]"/>
      <dgm:spPr/>
      <dgm:t>
        <a:bodyPr/>
        <a:lstStyle/>
        <a:p>
          <a:r>
            <a:rPr lang="en-US" b="1" smtClean="0"/>
            <a:t>FSSI BPAs</a:t>
          </a:r>
          <a:endParaRPr lang="en-US" b="1" dirty="0"/>
        </a:p>
      </dgm:t>
    </dgm:pt>
    <dgm:pt modelId="{8D5E3246-BADC-41CE-9170-110B4A9C06D9}" type="parTrans" cxnId="{9D9271BC-EE14-4ACA-AFB5-976A725A3DCA}">
      <dgm:prSet/>
      <dgm:spPr/>
      <dgm:t>
        <a:bodyPr/>
        <a:lstStyle/>
        <a:p>
          <a:endParaRPr lang="en-US" b="1">
            <a:solidFill>
              <a:srgbClr val="005390"/>
            </a:solidFill>
          </a:endParaRPr>
        </a:p>
      </dgm:t>
    </dgm:pt>
    <dgm:pt modelId="{A4370E20-9747-4118-B724-FB28E5F31206}" type="sibTrans" cxnId="{9D9271BC-EE14-4ACA-AFB5-976A725A3DCA}">
      <dgm:prSet/>
      <dgm:spPr/>
      <dgm:t>
        <a:bodyPr/>
        <a:lstStyle/>
        <a:p>
          <a:endParaRPr lang="en-US" b="1"/>
        </a:p>
      </dgm:t>
    </dgm:pt>
    <dgm:pt modelId="{F505A1EB-0CFF-4E8D-A264-82BA4D3617D1}" type="pres">
      <dgm:prSet presAssocID="{A9A16268-957D-46DC-BD04-901ACC1AF1C3}" presName="cycle" presStyleCnt="0">
        <dgm:presLayoutVars>
          <dgm:chMax val="1"/>
          <dgm:dir/>
          <dgm:animLvl val="ctr"/>
          <dgm:resizeHandles val="exact"/>
        </dgm:presLayoutVars>
      </dgm:prSet>
      <dgm:spPr/>
      <dgm:t>
        <a:bodyPr/>
        <a:lstStyle/>
        <a:p>
          <a:endParaRPr lang="en-US"/>
        </a:p>
      </dgm:t>
    </dgm:pt>
    <dgm:pt modelId="{02C6D4F0-1B62-4775-B3A1-C993CECCA2B8}" type="pres">
      <dgm:prSet presAssocID="{B3C2D672-E967-4834-B7A3-A056C677E546}" presName="centerShape" presStyleLbl="node0" presStyleIdx="0" presStyleCnt="1" custScaleX="141975"/>
      <dgm:spPr/>
      <dgm:t>
        <a:bodyPr/>
        <a:lstStyle/>
        <a:p>
          <a:endParaRPr lang="en-US"/>
        </a:p>
      </dgm:t>
    </dgm:pt>
    <dgm:pt modelId="{F1CACDAB-60A7-49B9-AA2B-62B2065F6BDF}" type="pres">
      <dgm:prSet presAssocID="{B71D9342-8826-4DB5-B8C4-590605C77BA9}" presName="parTrans" presStyleLbl="bgSibTrans2D1" presStyleIdx="0" presStyleCnt="3"/>
      <dgm:spPr/>
      <dgm:t>
        <a:bodyPr/>
        <a:lstStyle/>
        <a:p>
          <a:endParaRPr lang="en-US"/>
        </a:p>
      </dgm:t>
    </dgm:pt>
    <dgm:pt modelId="{1E5A1AE9-F427-4CCA-8117-FA51A7CE8184}" type="pres">
      <dgm:prSet presAssocID="{77ECEA1C-99DF-4819-8679-D084F6764CBB}" presName="node" presStyleLbl="node1" presStyleIdx="0" presStyleCnt="3" custRadScaleRad="121630" custRadScaleInc="3503">
        <dgm:presLayoutVars>
          <dgm:bulletEnabled val="1"/>
        </dgm:presLayoutVars>
      </dgm:prSet>
      <dgm:spPr/>
      <dgm:t>
        <a:bodyPr/>
        <a:lstStyle/>
        <a:p>
          <a:endParaRPr lang="en-US"/>
        </a:p>
      </dgm:t>
    </dgm:pt>
    <dgm:pt modelId="{C4EA052F-A29D-42B3-BDCF-B4D82293A9CB}" type="pres">
      <dgm:prSet presAssocID="{3C099301-4959-42FD-9FAF-FA67743D6D16}" presName="parTrans" presStyleLbl="bgSibTrans2D1" presStyleIdx="1" presStyleCnt="3"/>
      <dgm:spPr/>
      <dgm:t>
        <a:bodyPr/>
        <a:lstStyle/>
        <a:p>
          <a:endParaRPr lang="en-US"/>
        </a:p>
      </dgm:t>
    </dgm:pt>
    <dgm:pt modelId="{6C55D7BF-7BF5-4830-9F83-F5C390372B8B}" type="pres">
      <dgm:prSet presAssocID="{754653E0-C43B-409F-B226-435191C3F2D1}" presName="node" presStyleLbl="node1" presStyleIdx="1" presStyleCnt="3">
        <dgm:presLayoutVars>
          <dgm:bulletEnabled val="1"/>
        </dgm:presLayoutVars>
      </dgm:prSet>
      <dgm:spPr/>
      <dgm:t>
        <a:bodyPr/>
        <a:lstStyle/>
        <a:p>
          <a:endParaRPr lang="en-US"/>
        </a:p>
      </dgm:t>
    </dgm:pt>
    <dgm:pt modelId="{E26E33CD-A586-4BDF-A49F-CE0EA32F75C0}" type="pres">
      <dgm:prSet presAssocID="{8D5E3246-BADC-41CE-9170-110B4A9C06D9}" presName="parTrans" presStyleLbl="bgSibTrans2D1" presStyleIdx="2" presStyleCnt="3"/>
      <dgm:spPr/>
      <dgm:t>
        <a:bodyPr/>
        <a:lstStyle/>
        <a:p>
          <a:endParaRPr lang="en-US"/>
        </a:p>
      </dgm:t>
    </dgm:pt>
    <dgm:pt modelId="{F99B3D2F-CFD7-4FFF-BA01-08295A1900B3}" type="pres">
      <dgm:prSet presAssocID="{725130F5-4A64-47CA-9EB0-826BD517BB1B}" presName="node" presStyleLbl="node1" presStyleIdx="2" presStyleCnt="3" custRadScaleRad="120005" custRadScaleInc="-2072">
        <dgm:presLayoutVars>
          <dgm:bulletEnabled val="1"/>
        </dgm:presLayoutVars>
      </dgm:prSet>
      <dgm:spPr/>
      <dgm:t>
        <a:bodyPr/>
        <a:lstStyle/>
        <a:p>
          <a:endParaRPr lang="en-US"/>
        </a:p>
      </dgm:t>
    </dgm:pt>
  </dgm:ptLst>
  <dgm:cxnLst>
    <dgm:cxn modelId="{8DB3B098-5A6F-41FF-8C15-1EA5DD69B9CB}" type="presOf" srcId="{B3C2D672-E967-4834-B7A3-A056C677E546}" destId="{02C6D4F0-1B62-4775-B3A1-C993CECCA2B8}" srcOrd="0" destOrd="0" presId="urn:microsoft.com/office/officeart/2005/8/layout/radial4"/>
    <dgm:cxn modelId="{792DAA08-1252-4762-9797-B344C674D959}" srcId="{A9A16268-957D-46DC-BD04-901ACC1AF1C3}" destId="{B3C2D672-E967-4834-B7A3-A056C677E546}" srcOrd="0" destOrd="0" parTransId="{8698E590-4E06-4CDB-8902-0BE7BF54CD8A}" sibTransId="{DCC949BF-5C8C-4DEB-9C86-A138F52E07D4}"/>
    <dgm:cxn modelId="{AEAB1CF0-16DC-42FA-84BE-00C6F07AF582}" type="presOf" srcId="{77ECEA1C-99DF-4819-8679-D084F6764CBB}" destId="{1E5A1AE9-F427-4CCA-8117-FA51A7CE8184}" srcOrd="0" destOrd="0" presId="urn:microsoft.com/office/officeart/2005/8/layout/radial4"/>
    <dgm:cxn modelId="{F0C13AF1-B6EF-45A3-9BBC-E1F6B4A07DB5}" type="presOf" srcId="{725130F5-4A64-47CA-9EB0-826BD517BB1B}" destId="{F99B3D2F-CFD7-4FFF-BA01-08295A1900B3}" srcOrd="0" destOrd="0" presId="urn:microsoft.com/office/officeart/2005/8/layout/radial4"/>
    <dgm:cxn modelId="{1B0FBC4B-43CB-41EC-A764-FBE95ED46E7B}" type="presOf" srcId="{A9A16268-957D-46DC-BD04-901ACC1AF1C3}" destId="{F505A1EB-0CFF-4E8D-A264-82BA4D3617D1}" srcOrd="0" destOrd="0" presId="urn:microsoft.com/office/officeart/2005/8/layout/radial4"/>
    <dgm:cxn modelId="{9D9271BC-EE14-4ACA-AFB5-976A725A3DCA}" srcId="{B3C2D672-E967-4834-B7A3-A056C677E546}" destId="{725130F5-4A64-47CA-9EB0-826BD517BB1B}" srcOrd="2" destOrd="0" parTransId="{8D5E3246-BADC-41CE-9170-110B4A9C06D9}" sibTransId="{A4370E20-9747-4118-B724-FB28E5F31206}"/>
    <dgm:cxn modelId="{872556AA-78F5-4081-8BAD-C1ABC0DC0E27}" type="presOf" srcId="{8D5E3246-BADC-41CE-9170-110B4A9C06D9}" destId="{E26E33CD-A586-4BDF-A49F-CE0EA32F75C0}" srcOrd="0" destOrd="0" presId="urn:microsoft.com/office/officeart/2005/8/layout/radial4"/>
    <dgm:cxn modelId="{9F7D4F12-05E0-4F18-8399-DF30709D9C36}" type="presOf" srcId="{B71D9342-8826-4DB5-B8C4-590605C77BA9}" destId="{F1CACDAB-60A7-49B9-AA2B-62B2065F6BDF}" srcOrd="0" destOrd="0" presId="urn:microsoft.com/office/officeart/2005/8/layout/radial4"/>
    <dgm:cxn modelId="{237A3BBD-FBC2-43A6-8B21-CC20272219BC}" srcId="{B3C2D672-E967-4834-B7A3-A056C677E546}" destId="{77ECEA1C-99DF-4819-8679-D084F6764CBB}" srcOrd="0" destOrd="0" parTransId="{B71D9342-8826-4DB5-B8C4-590605C77BA9}" sibTransId="{20A56E40-0778-465E-B237-AE7B3BE087A5}"/>
    <dgm:cxn modelId="{72DBBCB3-3C82-4BF6-BE08-1BF2CF82DB02}" type="presOf" srcId="{754653E0-C43B-409F-B226-435191C3F2D1}" destId="{6C55D7BF-7BF5-4830-9F83-F5C390372B8B}" srcOrd="0" destOrd="0" presId="urn:microsoft.com/office/officeart/2005/8/layout/radial4"/>
    <dgm:cxn modelId="{B9A4809D-D0EE-4851-BF51-122E69836B16}" srcId="{B3C2D672-E967-4834-B7A3-A056C677E546}" destId="{754653E0-C43B-409F-B226-435191C3F2D1}" srcOrd="1" destOrd="0" parTransId="{3C099301-4959-42FD-9FAF-FA67743D6D16}" sibTransId="{563CC9E7-840E-486C-80E5-34B20291D774}"/>
    <dgm:cxn modelId="{AC12D8E1-A5E8-4DC8-8D88-C42FD8BE2B3B}" type="presOf" srcId="{3C099301-4959-42FD-9FAF-FA67743D6D16}" destId="{C4EA052F-A29D-42B3-BDCF-B4D82293A9CB}" srcOrd="0" destOrd="0" presId="urn:microsoft.com/office/officeart/2005/8/layout/radial4"/>
    <dgm:cxn modelId="{EA4068B5-74CD-4B9A-B1C0-7054B65CE218}" type="presParOf" srcId="{F505A1EB-0CFF-4E8D-A264-82BA4D3617D1}" destId="{02C6D4F0-1B62-4775-B3A1-C993CECCA2B8}" srcOrd="0" destOrd="0" presId="urn:microsoft.com/office/officeart/2005/8/layout/radial4"/>
    <dgm:cxn modelId="{6767468D-7C9D-490C-B9BB-99998AFB493B}" type="presParOf" srcId="{F505A1EB-0CFF-4E8D-A264-82BA4D3617D1}" destId="{F1CACDAB-60A7-49B9-AA2B-62B2065F6BDF}" srcOrd="1" destOrd="0" presId="urn:microsoft.com/office/officeart/2005/8/layout/radial4"/>
    <dgm:cxn modelId="{FBA71B61-BB74-4792-B1DC-705B534DB043}" type="presParOf" srcId="{F505A1EB-0CFF-4E8D-A264-82BA4D3617D1}" destId="{1E5A1AE9-F427-4CCA-8117-FA51A7CE8184}" srcOrd="2" destOrd="0" presId="urn:microsoft.com/office/officeart/2005/8/layout/radial4"/>
    <dgm:cxn modelId="{824D0CBE-C0C3-4F45-94D3-2496F60DB1FD}" type="presParOf" srcId="{F505A1EB-0CFF-4E8D-A264-82BA4D3617D1}" destId="{C4EA052F-A29D-42B3-BDCF-B4D82293A9CB}" srcOrd="3" destOrd="0" presId="urn:microsoft.com/office/officeart/2005/8/layout/radial4"/>
    <dgm:cxn modelId="{28F7F505-684F-4F15-B56C-E5DCB2742BAC}" type="presParOf" srcId="{F505A1EB-0CFF-4E8D-A264-82BA4D3617D1}" destId="{6C55D7BF-7BF5-4830-9F83-F5C390372B8B}" srcOrd="4" destOrd="0" presId="urn:microsoft.com/office/officeart/2005/8/layout/radial4"/>
    <dgm:cxn modelId="{F19736B1-01A6-41A0-9989-0604E765BC79}" type="presParOf" srcId="{F505A1EB-0CFF-4E8D-A264-82BA4D3617D1}" destId="{E26E33CD-A586-4BDF-A49F-CE0EA32F75C0}" srcOrd="5" destOrd="0" presId="urn:microsoft.com/office/officeart/2005/8/layout/radial4"/>
    <dgm:cxn modelId="{A652DCB3-A633-4AA7-AA72-8DF4F20C2C3E}" type="presParOf" srcId="{F505A1EB-0CFF-4E8D-A264-82BA4D3617D1}" destId="{F99B3D2F-CFD7-4FFF-BA01-08295A1900B3}"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257314-1D88-4B12-888B-01FF90EF7330}"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E1206AAA-920E-4AC0-B25C-FC6278B21ED3}">
      <dgm:prSet phldrT="[Text]"/>
      <dgm:spPr/>
      <dgm:t>
        <a:bodyPr/>
        <a:lstStyle/>
        <a:p>
          <a:r>
            <a:rPr lang="en-US" dirty="0" smtClean="0"/>
            <a:t>GSA Pricelist</a:t>
          </a:r>
          <a:endParaRPr lang="en-US" dirty="0"/>
        </a:p>
      </dgm:t>
    </dgm:pt>
    <dgm:pt modelId="{8670E36A-7EF2-4E9C-B494-A255608C689F}" type="parTrans" cxnId="{8822868C-46F1-44E3-B8CB-D387C283B92D}">
      <dgm:prSet/>
      <dgm:spPr/>
      <dgm:t>
        <a:bodyPr/>
        <a:lstStyle/>
        <a:p>
          <a:endParaRPr lang="en-US"/>
        </a:p>
      </dgm:t>
    </dgm:pt>
    <dgm:pt modelId="{BA508C93-A38E-464B-9F2B-9F63AAD4B358}" type="sibTrans" cxnId="{8822868C-46F1-44E3-B8CB-D387C283B92D}">
      <dgm:prSet/>
      <dgm:spPr/>
      <dgm:t>
        <a:bodyPr/>
        <a:lstStyle/>
        <a:p>
          <a:endParaRPr lang="en-US"/>
        </a:p>
      </dgm:t>
    </dgm:pt>
    <dgm:pt modelId="{CF4641AC-971E-4867-A817-B0C4C88AE6F6}">
      <dgm:prSet phldrT="[Text]"/>
      <dgm:spPr/>
      <dgm:t>
        <a:bodyPr/>
        <a:lstStyle/>
        <a:p>
          <a:r>
            <a:rPr lang="en-US" dirty="0" smtClean="0"/>
            <a:t>Commercial Pricelist</a:t>
          </a:r>
          <a:endParaRPr lang="en-US" dirty="0"/>
        </a:p>
      </dgm:t>
    </dgm:pt>
    <dgm:pt modelId="{E8ADE3E2-5BA9-4DD2-95F4-82F57D383DB5}" type="parTrans" cxnId="{B4D9ED0A-FC71-44D5-AB49-F72D38C44549}">
      <dgm:prSet/>
      <dgm:spPr/>
      <dgm:t>
        <a:bodyPr/>
        <a:lstStyle/>
        <a:p>
          <a:endParaRPr lang="en-US"/>
        </a:p>
      </dgm:t>
    </dgm:pt>
    <dgm:pt modelId="{A17CE0FE-BAAC-4D78-BBB1-CB0C930EB1E2}" type="sibTrans" cxnId="{B4D9ED0A-FC71-44D5-AB49-F72D38C44549}">
      <dgm:prSet/>
      <dgm:spPr/>
      <dgm:t>
        <a:bodyPr/>
        <a:lstStyle/>
        <a:p>
          <a:endParaRPr lang="en-US"/>
        </a:p>
      </dgm:t>
    </dgm:pt>
    <dgm:pt modelId="{DB627556-FF36-45EF-B8BE-D605F9B170CE}">
      <dgm:prSet phldrT="[Text]"/>
      <dgm:spPr/>
      <dgm:t>
        <a:bodyPr/>
        <a:lstStyle/>
        <a:p>
          <a:r>
            <a:rPr lang="en-US" dirty="0" smtClean="0"/>
            <a:t>GSA Price</a:t>
          </a:r>
          <a:endParaRPr lang="en-US" dirty="0"/>
        </a:p>
      </dgm:t>
    </dgm:pt>
    <dgm:pt modelId="{8AB31344-556C-4348-AB4F-225364EC1492}" type="parTrans" cxnId="{DB7C6418-2D5F-4BE4-A56A-94A3F013DB01}">
      <dgm:prSet/>
      <dgm:spPr/>
      <dgm:t>
        <a:bodyPr/>
        <a:lstStyle/>
        <a:p>
          <a:endParaRPr lang="en-US"/>
        </a:p>
      </dgm:t>
    </dgm:pt>
    <dgm:pt modelId="{4A0490EB-AEFE-48B2-9E84-927C7FA3AE34}" type="sibTrans" cxnId="{DB7C6418-2D5F-4BE4-A56A-94A3F013DB01}">
      <dgm:prSet/>
      <dgm:spPr/>
      <dgm:t>
        <a:bodyPr/>
        <a:lstStyle/>
        <a:p>
          <a:endParaRPr lang="en-US"/>
        </a:p>
      </dgm:t>
    </dgm:pt>
    <dgm:pt modelId="{A48C7361-2C0F-463F-8969-C636F887A2FE}">
      <dgm:prSet phldrT="[Text]"/>
      <dgm:spPr/>
      <dgm:t>
        <a:bodyPr/>
        <a:lstStyle/>
        <a:p>
          <a:r>
            <a:rPr lang="en-US" dirty="0" smtClean="0"/>
            <a:t>Commercial Discounts</a:t>
          </a:r>
          <a:endParaRPr lang="en-US" dirty="0"/>
        </a:p>
      </dgm:t>
    </dgm:pt>
    <dgm:pt modelId="{1B36B0CA-05DC-43F0-919C-346647D05CA6}" type="parTrans" cxnId="{C57958D2-F49C-4240-8F7B-AD9E46AB41FE}">
      <dgm:prSet/>
      <dgm:spPr/>
      <dgm:t>
        <a:bodyPr/>
        <a:lstStyle/>
        <a:p>
          <a:endParaRPr lang="en-US"/>
        </a:p>
      </dgm:t>
    </dgm:pt>
    <dgm:pt modelId="{E6290796-5010-45D3-9211-DE9D9D761268}" type="sibTrans" cxnId="{C57958D2-F49C-4240-8F7B-AD9E46AB41FE}">
      <dgm:prSet/>
      <dgm:spPr/>
      <dgm:t>
        <a:bodyPr/>
        <a:lstStyle/>
        <a:p>
          <a:endParaRPr lang="en-US"/>
        </a:p>
      </dgm:t>
    </dgm:pt>
    <dgm:pt modelId="{86ACD156-79A3-4295-8C98-2D1E2D334C63}" type="pres">
      <dgm:prSet presAssocID="{20257314-1D88-4B12-888B-01FF90EF7330}" presName="outerComposite" presStyleCnt="0">
        <dgm:presLayoutVars>
          <dgm:chMax val="2"/>
          <dgm:animLvl val="lvl"/>
          <dgm:resizeHandles val="exact"/>
        </dgm:presLayoutVars>
      </dgm:prSet>
      <dgm:spPr/>
      <dgm:t>
        <a:bodyPr/>
        <a:lstStyle/>
        <a:p>
          <a:endParaRPr lang="en-US"/>
        </a:p>
      </dgm:t>
    </dgm:pt>
    <dgm:pt modelId="{E8B1AD93-AF64-4DD5-B1B1-23F3854B5199}" type="pres">
      <dgm:prSet presAssocID="{20257314-1D88-4B12-888B-01FF90EF7330}" presName="dummyMaxCanvas" presStyleCnt="0"/>
      <dgm:spPr/>
    </dgm:pt>
    <dgm:pt modelId="{69451F9F-B64E-43B4-B6D2-F88743D91167}" type="pres">
      <dgm:prSet presAssocID="{20257314-1D88-4B12-888B-01FF90EF7330}" presName="parentComposite" presStyleCnt="0"/>
      <dgm:spPr/>
    </dgm:pt>
    <dgm:pt modelId="{30651A6D-5236-4FF7-BF89-77FCD93E3C4C}" type="pres">
      <dgm:prSet presAssocID="{20257314-1D88-4B12-888B-01FF90EF7330}" presName="parent1" presStyleLbl="alignAccFollowNode1" presStyleIdx="0" presStyleCnt="4" custScaleX="162847" custLinFactNeighborX="-41667">
        <dgm:presLayoutVars>
          <dgm:chMax val="4"/>
        </dgm:presLayoutVars>
      </dgm:prSet>
      <dgm:spPr/>
      <dgm:t>
        <a:bodyPr/>
        <a:lstStyle/>
        <a:p>
          <a:endParaRPr lang="en-US"/>
        </a:p>
      </dgm:t>
    </dgm:pt>
    <dgm:pt modelId="{051F6621-F00D-4A01-89DA-1FFE1B8C6B2D}" type="pres">
      <dgm:prSet presAssocID="{20257314-1D88-4B12-888B-01FF90EF7330}" presName="parent2" presStyleLbl="alignAccFollowNode1" presStyleIdx="1" presStyleCnt="4" custScaleX="162847" custLinFactNeighborX="43055">
        <dgm:presLayoutVars>
          <dgm:chMax val="4"/>
        </dgm:presLayoutVars>
      </dgm:prSet>
      <dgm:spPr/>
      <dgm:t>
        <a:bodyPr/>
        <a:lstStyle/>
        <a:p>
          <a:endParaRPr lang="en-US"/>
        </a:p>
      </dgm:t>
    </dgm:pt>
    <dgm:pt modelId="{ED67279E-342C-40D6-BF30-FB89B8CC34F3}" type="pres">
      <dgm:prSet presAssocID="{20257314-1D88-4B12-888B-01FF90EF7330}" presName="childrenComposite" presStyleCnt="0"/>
      <dgm:spPr/>
    </dgm:pt>
    <dgm:pt modelId="{C1FF3C93-F407-42B1-AF03-C1901E5E34B4}" type="pres">
      <dgm:prSet presAssocID="{20257314-1D88-4B12-888B-01FF90EF7330}" presName="dummyMaxCanvas_ChildArea" presStyleCnt="0"/>
      <dgm:spPr/>
    </dgm:pt>
    <dgm:pt modelId="{6C4DA509-5D73-47D7-B171-200FC1480082}" type="pres">
      <dgm:prSet presAssocID="{20257314-1D88-4B12-888B-01FF90EF7330}" presName="fulcrum" presStyleLbl="alignAccFollowNode1" presStyleIdx="2" presStyleCnt="4"/>
      <dgm:spPr/>
    </dgm:pt>
    <dgm:pt modelId="{02C7BA55-5B64-46D4-B808-FEF75A2DDA69}" type="pres">
      <dgm:prSet presAssocID="{20257314-1D88-4B12-888B-01FF90EF7330}" presName="balance_11" presStyleLbl="alignAccFollowNode1" presStyleIdx="3" presStyleCnt="4" custAng="21174389" custScaleX="162037" custScaleY="112061">
        <dgm:presLayoutVars>
          <dgm:bulletEnabled val="1"/>
        </dgm:presLayoutVars>
      </dgm:prSet>
      <dgm:spPr/>
    </dgm:pt>
    <dgm:pt modelId="{82479A38-A1DC-400F-806E-1C5FB9B70094}" type="pres">
      <dgm:prSet presAssocID="{20257314-1D88-4B12-888B-01FF90EF7330}" presName="left_11_1" presStyleLbl="node1" presStyleIdx="0" presStyleCnt="2" custScaleX="162847" custScaleY="65112" custLinFactNeighborX="-41667" custLinFactNeighborY="17491">
        <dgm:presLayoutVars>
          <dgm:bulletEnabled val="1"/>
        </dgm:presLayoutVars>
      </dgm:prSet>
      <dgm:spPr/>
      <dgm:t>
        <a:bodyPr/>
        <a:lstStyle/>
        <a:p>
          <a:endParaRPr lang="en-US"/>
        </a:p>
      </dgm:t>
    </dgm:pt>
    <dgm:pt modelId="{A3A5C174-D438-4194-96ED-0BDCBD5885A0}" type="pres">
      <dgm:prSet presAssocID="{20257314-1D88-4B12-888B-01FF90EF7330}" presName="right_11_1" presStyleLbl="node1" presStyleIdx="1" presStyleCnt="2" custScaleX="160071" custScaleY="65112" custLinFactNeighborX="40974" custLinFactNeighborY="-10494">
        <dgm:presLayoutVars>
          <dgm:bulletEnabled val="1"/>
        </dgm:presLayoutVars>
      </dgm:prSet>
      <dgm:spPr/>
      <dgm:t>
        <a:bodyPr/>
        <a:lstStyle/>
        <a:p>
          <a:endParaRPr lang="en-US"/>
        </a:p>
      </dgm:t>
    </dgm:pt>
  </dgm:ptLst>
  <dgm:cxnLst>
    <dgm:cxn modelId="{C57958D2-F49C-4240-8F7B-AD9E46AB41FE}" srcId="{CF4641AC-971E-4867-A817-B0C4C88AE6F6}" destId="{A48C7361-2C0F-463F-8969-C636F887A2FE}" srcOrd="0" destOrd="0" parTransId="{1B36B0CA-05DC-43F0-919C-346647D05CA6}" sibTransId="{E6290796-5010-45D3-9211-DE9D9D761268}"/>
    <dgm:cxn modelId="{3AEBD074-3FFF-416E-BDA2-48BAF5CD818D}" type="presOf" srcId="{DB627556-FF36-45EF-B8BE-D605F9B170CE}" destId="{82479A38-A1DC-400F-806E-1C5FB9B70094}" srcOrd="0" destOrd="0" presId="urn:microsoft.com/office/officeart/2005/8/layout/balance1"/>
    <dgm:cxn modelId="{C19B50C5-7400-4B02-85F4-9BB353A27F95}" type="presOf" srcId="{E1206AAA-920E-4AC0-B25C-FC6278B21ED3}" destId="{30651A6D-5236-4FF7-BF89-77FCD93E3C4C}" srcOrd="0" destOrd="0" presId="urn:microsoft.com/office/officeart/2005/8/layout/balance1"/>
    <dgm:cxn modelId="{8AD98967-0854-43AB-9DD6-A1C8E9F61CC0}" type="presOf" srcId="{A48C7361-2C0F-463F-8969-C636F887A2FE}" destId="{A3A5C174-D438-4194-96ED-0BDCBD5885A0}" srcOrd="0" destOrd="0" presId="urn:microsoft.com/office/officeart/2005/8/layout/balance1"/>
    <dgm:cxn modelId="{FE2EB8D3-6486-44A9-AFB7-C87F231B142B}" type="presOf" srcId="{20257314-1D88-4B12-888B-01FF90EF7330}" destId="{86ACD156-79A3-4295-8C98-2D1E2D334C63}" srcOrd="0" destOrd="0" presId="urn:microsoft.com/office/officeart/2005/8/layout/balance1"/>
    <dgm:cxn modelId="{8822868C-46F1-44E3-B8CB-D387C283B92D}" srcId="{20257314-1D88-4B12-888B-01FF90EF7330}" destId="{E1206AAA-920E-4AC0-B25C-FC6278B21ED3}" srcOrd="0" destOrd="0" parTransId="{8670E36A-7EF2-4E9C-B494-A255608C689F}" sibTransId="{BA508C93-A38E-464B-9F2B-9F63AAD4B358}"/>
    <dgm:cxn modelId="{B4D9ED0A-FC71-44D5-AB49-F72D38C44549}" srcId="{20257314-1D88-4B12-888B-01FF90EF7330}" destId="{CF4641AC-971E-4867-A817-B0C4C88AE6F6}" srcOrd="1" destOrd="0" parTransId="{E8ADE3E2-5BA9-4DD2-95F4-82F57D383DB5}" sibTransId="{A17CE0FE-BAAC-4D78-BBB1-CB0C930EB1E2}"/>
    <dgm:cxn modelId="{DB7C6418-2D5F-4BE4-A56A-94A3F013DB01}" srcId="{E1206AAA-920E-4AC0-B25C-FC6278B21ED3}" destId="{DB627556-FF36-45EF-B8BE-D605F9B170CE}" srcOrd="0" destOrd="0" parTransId="{8AB31344-556C-4348-AB4F-225364EC1492}" sibTransId="{4A0490EB-AEFE-48B2-9E84-927C7FA3AE34}"/>
    <dgm:cxn modelId="{A6BBC2AE-65B0-4504-8109-8919EEE05E2F}" type="presOf" srcId="{CF4641AC-971E-4867-A817-B0C4C88AE6F6}" destId="{051F6621-F00D-4A01-89DA-1FFE1B8C6B2D}" srcOrd="0" destOrd="0" presId="urn:microsoft.com/office/officeart/2005/8/layout/balance1"/>
    <dgm:cxn modelId="{066075B1-51C4-42E7-B10F-FAF0E596E0AA}" type="presParOf" srcId="{86ACD156-79A3-4295-8C98-2D1E2D334C63}" destId="{E8B1AD93-AF64-4DD5-B1B1-23F3854B5199}" srcOrd="0" destOrd="0" presId="urn:microsoft.com/office/officeart/2005/8/layout/balance1"/>
    <dgm:cxn modelId="{054860D4-0338-43C0-9CCB-DCD5E7AAA9BA}" type="presParOf" srcId="{86ACD156-79A3-4295-8C98-2D1E2D334C63}" destId="{69451F9F-B64E-43B4-B6D2-F88743D91167}" srcOrd="1" destOrd="0" presId="urn:microsoft.com/office/officeart/2005/8/layout/balance1"/>
    <dgm:cxn modelId="{2D5EEF9E-405C-4404-80EA-B9D147B24C66}" type="presParOf" srcId="{69451F9F-B64E-43B4-B6D2-F88743D91167}" destId="{30651A6D-5236-4FF7-BF89-77FCD93E3C4C}" srcOrd="0" destOrd="0" presId="urn:microsoft.com/office/officeart/2005/8/layout/balance1"/>
    <dgm:cxn modelId="{C9D7619B-5A5A-4A84-AE31-D70BF63E650B}" type="presParOf" srcId="{69451F9F-B64E-43B4-B6D2-F88743D91167}" destId="{051F6621-F00D-4A01-89DA-1FFE1B8C6B2D}" srcOrd="1" destOrd="0" presId="urn:microsoft.com/office/officeart/2005/8/layout/balance1"/>
    <dgm:cxn modelId="{F65D96FF-06CC-4436-B23D-CBE8AEF6ABF8}" type="presParOf" srcId="{86ACD156-79A3-4295-8C98-2D1E2D334C63}" destId="{ED67279E-342C-40D6-BF30-FB89B8CC34F3}" srcOrd="2" destOrd="0" presId="urn:microsoft.com/office/officeart/2005/8/layout/balance1"/>
    <dgm:cxn modelId="{B7B940AD-F291-4EDD-B9E2-6F35AE22EC80}" type="presParOf" srcId="{ED67279E-342C-40D6-BF30-FB89B8CC34F3}" destId="{C1FF3C93-F407-42B1-AF03-C1901E5E34B4}" srcOrd="0" destOrd="0" presId="urn:microsoft.com/office/officeart/2005/8/layout/balance1"/>
    <dgm:cxn modelId="{1B0DA1B1-F282-411A-A4E7-D36A5486305B}" type="presParOf" srcId="{ED67279E-342C-40D6-BF30-FB89B8CC34F3}" destId="{6C4DA509-5D73-47D7-B171-200FC1480082}" srcOrd="1" destOrd="0" presId="urn:microsoft.com/office/officeart/2005/8/layout/balance1"/>
    <dgm:cxn modelId="{09BE8137-618E-4382-90C0-264D034F4EC1}" type="presParOf" srcId="{ED67279E-342C-40D6-BF30-FB89B8CC34F3}" destId="{02C7BA55-5B64-46D4-B808-FEF75A2DDA69}" srcOrd="2" destOrd="0" presId="urn:microsoft.com/office/officeart/2005/8/layout/balance1"/>
    <dgm:cxn modelId="{80269C0E-CDA8-449E-83C6-FEBC391F3A34}" type="presParOf" srcId="{ED67279E-342C-40D6-BF30-FB89B8CC34F3}" destId="{82479A38-A1DC-400F-806E-1C5FB9B70094}" srcOrd="3" destOrd="0" presId="urn:microsoft.com/office/officeart/2005/8/layout/balance1"/>
    <dgm:cxn modelId="{A0E97E6C-CAFB-4FAB-A9C3-71035E92FCF6}" type="presParOf" srcId="{ED67279E-342C-40D6-BF30-FB89B8CC34F3}" destId="{A3A5C174-D438-4194-96ED-0BDCBD5885A0}" srcOrd="4" destOrd="0" presId="urn:microsoft.com/office/officeart/2005/8/layout/balanc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5BD7DE-CD77-46EC-95F8-9D7FD824AD2D}">
      <dsp:nvSpPr>
        <dsp:cNvPr id="0" name=""/>
        <dsp:cNvSpPr/>
      </dsp:nvSpPr>
      <dsp:spPr>
        <a:xfrm>
          <a:off x="685799" y="0"/>
          <a:ext cx="7772400" cy="44958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22A118-998E-4A74-9690-6921825462B1}">
      <dsp:nvSpPr>
        <dsp:cNvPr id="0" name=""/>
        <dsp:cNvSpPr/>
      </dsp:nvSpPr>
      <dsp:spPr>
        <a:xfrm>
          <a:off x="990599" y="1371596"/>
          <a:ext cx="3032879" cy="1798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Sales</a:t>
          </a:r>
          <a:endParaRPr lang="en-US" sz="3800" kern="1200" dirty="0"/>
        </a:p>
      </dsp:txBody>
      <dsp:txXfrm>
        <a:off x="990599" y="1371596"/>
        <a:ext cx="3032879" cy="1798320"/>
      </dsp:txXfrm>
    </dsp:sp>
    <dsp:sp modelId="{1584500D-2E8D-43B3-BA6B-B19DB8BF0575}">
      <dsp:nvSpPr>
        <dsp:cNvPr id="0" name=""/>
        <dsp:cNvSpPr/>
      </dsp:nvSpPr>
      <dsp:spPr>
        <a:xfrm>
          <a:off x="4480678" y="1371596"/>
          <a:ext cx="3032879" cy="1798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Compliance</a:t>
          </a:r>
          <a:endParaRPr lang="en-US" sz="3800" kern="1200" dirty="0"/>
        </a:p>
      </dsp:txBody>
      <dsp:txXfrm>
        <a:off x="4480678" y="1371596"/>
        <a:ext cx="3032879" cy="17983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9189DD-4FB4-4E13-A1D1-D52EB0B1B4D8}">
      <dsp:nvSpPr>
        <dsp:cNvPr id="0" name=""/>
        <dsp:cNvSpPr/>
      </dsp:nvSpPr>
      <dsp:spPr>
        <a:xfrm>
          <a:off x="1869258" y="75126"/>
          <a:ext cx="5103044" cy="5050397"/>
        </a:xfrm>
        <a:prstGeom prst="pie">
          <a:avLst>
            <a:gd name="adj1" fmla="val 16200000"/>
            <a:gd name="adj2" fmla="val 180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GSA Reportable</a:t>
          </a:r>
          <a:endParaRPr lang="en-US" sz="2400" kern="1200" dirty="0"/>
        </a:p>
      </dsp:txBody>
      <dsp:txXfrm>
        <a:off x="4643735" y="1007044"/>
        <a:ext cx="1731389" cy="1683465"/>
      </dsp:txXfrm>
    </dsp:sp>
    <dsp:sp modelId="{26EFB5C0-E0DC-4328-A06A-3E5B0A58F3AD}">
      <dsp:nvSpPr>
        <dsp:cNvPr id="0" name=""/>
        <dsp:cNvSpPr/>
      </dsp:nvSpPr>
      <dsp:spPr>
        <a:xfrm>
          <a:off x="1638296" y="208476"/>
          <a:ext cx="5103044" cy="5050397"/>
        </a:xfrm>
        <a:prstGeom prst="pie">
          <a:avLst>
            <a:gd name="adj1" fmla="val 1800000"/>
            <a:gd name="adj2" fmla="val 9000000"/>
          </a:avLst>
        </a:prstGeom>
        <a:gradFill rotWithShape="0">
          <a:gsLst>
            <a:gs pos="0">
              <a:schemeClr val="accent1">
                <a:shade val="80000"/>
                <a:hueOff val="243144"/>
                <a:satOff val="-17724"/>
                <a:lumOff val="16682"/>
                <a:alphaOff val="0"/>
                <a:shade val="51000"/>
                <a:satMod val="130000"/>
              </a:schemeClr>
            </a:gs>
            <a:gs pos="80000">
              <a:schemeClr val="accent1">
                <a:shade val="80000"/>
                <a:hueOff val="243144"/>
                <a:satOff val="-17724"/>
                <a:lumOff val="16682"/>
                <a:alphaOff val="0"/>
                <a:shade val="93000"/>
                <a:satMod val="130000"/>
              </a:schemeClr>
            </a:gs>
            <a:gs pos="100000">
              <a:schemeClr val="accent1">
                <a:shade val="80000"/>
                <a:hueOff val="243144"/>
                <a:satOff val="-17724"/>
                <a:lumOff val="166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Government (Not Reportable)</a:t>
          </a:r>
          <a:endParaRPr lang="en-US" sz="2400" kern="1200" dirty="0"/>
        </a:p>
      </dsp:txBody>
      <dsp:txXfrm>
        <a:off x="3035558" y="3395036"/>
        <a:ext cx="2308519" cy="1563218"/>
      </dsp:txXfrm>
    </dsp:sp>
    <dsp:sp modelId="{0BA7218A-A54E-4527-A345-181B478B1911}">
      <dsp:nvSpPr>
        <dsp:cNvPr id="0" name=""/>
        <dsp:cNvSpPr/>
      </dsp:nvSpPr>
      <dsp:spPr>
        <a:xfrm>
          <a:off x="1638296" y="208476"/>
          <a:ext cx="5103044" cy="5050397"/>
        </a:xfrm>
        <a:prstGeom prst="pie">
          <a:avLst>
            <a:gd name="adj1" fmla="val 9000000"/>
            <a:gd name="adj2" fmla="val 16200000"/>
          </a:avLst>
        </a:prstGeom>
        <a:gradFill rotWithShape="0">
          <a:gsLst>
            <a:gs pos="0">
              <a:schemeClr val="accent1">
                <a:shade val="80000"/>
                <a:hueOff val="486289"/>
                <a:satOff val="-35448"/>
                <a:lumOff val="33363"/>
                <a:alphaOff val="0"/>
                <a:shade val="51000"/>
                <a:satMod val="130000"/>
              </a:schemeClr>
            </a:gs>
            <a:gs pos="80000">
              <a:schemeClr val="accent1">
                <a:shade val="80000"/>
                <a:hueOff val="486289"/>
                <a:satOff val="-35448"/>
                <a:lumOff val="33363"/>
                <a:alphaOff val="0"/>
                <a:shade val="93000"/>
                <a:satMod val="130000"/>
              </a:schemeClr>
            </a:gs>
            <a:gs pos="100000">
              <a:schemeClr val="accent1">
                <a:shade val="80000"/>
                <a:hueOff val="486289"/>
                <a:satOff val="-35448"/>
                <a:lumOff val="333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Commercial</a:t>
          </a:r>
          <a:endParaRPr lang="en-US" sz="2400" kern="1200" dirty="0"/>
        </a:p>
      </dsp:txBody>
      <dsp:txXfrm>
        <a:off x="2185051" y="1200518"/>
        <a:ext cx="1731389" cy="168346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89730" tIns="44865" rIns="89730" bIns="44865" numCol="1" anchor="t" anchorCtr="0" compatLnSpc="1">
            <a:prstTxWarp prst="textNoShape">
              <a:avLst/>
            </a:prstTxWarp>
          </a:bodyPr>
          <a:lstStyle>
            <a:lvl1pPr defTabSz="896938">
              <a:defRPr sz="1200"/>
            </a:lvl1pPr>
          </a:lstStyle>
          <a:p>
            <a:pPr>
              <a:defRPr/>
            </a:pPr>
            <a:endParaRPr lang="en-US"/>
          </a:p>
        </p:txBody>
      </p:sp>
      <p:sp>
        <p:nvSpPr>
          <p:cNvPr id="6830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89730" tIns="44865" rIns="89730" bIns="44865" numCol="1" anchor="t" anchorCtr="0" compatLnSpc="1">
            <a:prstTxWarp prst="textNoShape">
              <a:avLst/>
            </a:prstTxWarp>
          </a:bodyPr>
          <a:lstStyle>
            <a:lvl1pPr algn="r" defTabSz="896938">
              <a:defRPr sz="1200"/>
            </a:lvl1pPr>
          </a:lstStyle>
          <a:p>
            <a:pPr>
              <a:defRPr/>
            </a:pPr>
            <a:endParaRPr lang="en-US"/>
          </a:p>
        </p:txBody>
      </p:sp>
      <p:sp>
        <p:nvSpPr>
          <p:cNvPr id="6830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89730" tIns="44865" rIns="89730" bIns="44865" numCol="1" anchor="b" anchorCtr="0" compatLnSpc="1">
            <a:prstTxWarp prst="textNoShape">
              <a:avLst/>
            </a:prstTxWarp>
          </a:bodyPr>
          <a:lstStyle>
            <a:lvl1pPr defTabSz="896938">
              <a:defRPr sz="1200"/>
            </a:lvl1pPr>
          </a:lstStyle>
          <a:p>
            <a:pPr>
              <a:defRPr/>
            </a:pPr>
            <a:endParaRPr lang="en-US"/>
          </a:p>
        </p:txBody>
      </p:sp>
      <p:sp>
        <p:nvSpPr>
          <p:cNvPr id="6830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89730" tIns="44865" rIns="89730" bIns="44865" numCol="1" anchor="b" anchorCtr="0" compatLnSpc="1">
            <a:prstTxWarp prst="textNoShape">
              <a:avLst/>
            </a:prstTxWarp>
          </a:bodyPr>
          <a:lstStyle>
            <a:lvl1pPr algn="r" defTabSz="896938">
              <a:defRPr sz="1200"/>
            </a:lvl1pPr>
          </a:lstStyle>
          <a:p>
            <a:pPr>
              <a:defRPr/>
            </a:pPr>
            <a:fld id="{78B2FC8C-27C2-41E4-95D9-61D4770DAC7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0213" cy="457200"/>
          </a:xfrm>
          <a:prstGeom prst="rect">
            <a:avLst/>
          </a:prstGeom>
          <a:noFill/>
          <a:ln w="9525">
            <a:noFill/>
            <a:miter lim="800000"/>
            <a:headEnd/>
            <a:tailEnd/>
          </a:ln>
          <a:effectLst/>
        </p:spPr>
        <p:txBody>
          <a:bodyPr vert="horz" wrap="square" lIns="91220" tIns="45610" rIns="91220" bIns="45610" numCol="1" anchor="t" anchorCtr="0" compatLnSpc="1">
            <a:prstTxWarp prst="textNoShape">
              <a:avLst/>
            </a:prstTxWarp>
          </a:bodyPr>
          <a:lstStyle>
            <a:lvl1pPr defTabSz="912813">
              <a:defRPr sz="1200"/>
            </a:lvl1pPr>
          </a:lstStyle>
          <a:p>
            <a:pPr>
              <a:defRPr/>
            </a:pPr>
            <a:endParaRPr lang="en-US"/>
          </a:p>
        </p:txBody>
      </p:sp>
      <p:sp>
        <p:nvSpPr>
          <p:cNvPr id="4099" name="Rectangle 3"/>
          <p:cNvSpPr>
            <a:spLocks noGrp="1" noChangeArrowheads="1"/>
          </p:cNvSpPr>
          <p:nvPr>
            <p:ph type="dt" idx="1"/>
          </p:nvPr>
        </p:nvSpPr>
        <p:spPr bwMode="auto">
          <a:xfrm>
            <a:off x="3886200" y="0"/>
            <a:ext cx="2970213" cy="457200"/>
          </a:xfrm>
          <a:prstGeom prst="rect">
            <a:avLst/>
          </a:prstGeom>
          <a:noFill/>
          <a:ln w="9525">
            <a:noFill/>
            <a:miter lim="800000"/>
            <a:headEnd/>
            <a:tailEnd/>
          </a:ln>
          <a:effectLst/>
        </p:spPr>
        <p:txBody>
          <a:bodyPr vert="horz" wrap="square" lIns="91220" tIns="45610" rIns="91220" bIns="45610" numCol="1" anchor="t" anchorCtr="0" compatLnSpc="1">
            <a:prstTxWarp prst="textNoShape">
              <a:avLst/>
            </a:prstTxWarp>
          </a:bodyPr>
          <a:lstStyle>
            <a:lvl1pPr algn="r" defTabSz="912813">
              <a:defRPr sz="1200"/>
            </a:lvl1pPr>
          </a:lstStyle>
          <a:p>
            <a:pPr>
              <a:defRPr/>
            </a:pPr>
            <a:endParaRPr lang="en-US"/>
          </a:p>
        </p:txBody>
      </p:sp>
      <p:sp>
        <p:nvSpPr>
          <p:cNvPr id="136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220" tIns="45610" rIns="91220" bIns="456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0213" cy="457200"/>
          </a:xfrm>
          <a:prstGeom prst="rect">
            <a:avLst/>
          </a:prstGeom>
          <a:noFill/>
          <a:ln w="9525">
            <a:noFill/>
            <a:miter lim="800000"/>
            <a:headEnd/>
            <a:tailEnd/>
          </a:ln>
          <a:effectLst/>
        </p:spPr>
        <p:txBody>
          <a:bodyPr vert="horz" wrap="square" lIns="91220" tIns="45610" rIns="91220" bIns="45610" numCol="1" anchor="b" anchorCtr="0" compatLnSpc="1">
            <a:prstTxWarp prst="textNoShape">
              <a:avLst/>
            </a:prstTxWarp>
          </a:bodyPr>
          <a:lstStyle>
            <a:lvl1pPr defTabSz="912813">
              <a:defRPr sz="1200"/>
            </a:lvl1pPr>
          </a:lstStyle>
          <a:p>
            <a:pPr>
              <a:defRPr/>
            </a:pPr>
            <a:endParaRPr lang="en-US"/>
          </a:p>
        </p:txBody>
      </p:sp>
      <p:sp>
        <p:nvSpPr>
          <p:cNvPr id="4103" name="Rectangle 7"/>
          <p:cNvSpPr>
            <a:spLocks noGrp="1" noChangeArrowheads="1"/>
          </p:cNvSpPr>
          <p:nvPr>
            <p:ph type="sldNum" sz="quarter" idx="5"/>
          </p:nvPr>
        </p:nvSpPr>
        <p:spPr bwMode="auto">
          <a:xfrm>
            <a:off x="3886200" y="8685213"/>
            <a:ext cx="2970213" cy="457200"/>
          </a:xfrm>
          <a:prstGeom prst="rect">
            <a:avLst/>
          </a:prstGeom>
          <a:noFill/>
          <a:ln w="9525">
            <a:noFill/>
            <a:miter lim="800000"/>
            <a:headEnd/>
            <a:tailEnd/>
          </a:ln>
          <a:effectLst/>
        </p:spPr>
        <p:txBody>
          <a:bodyPr vert="horz" wrap="square" lIns="91220" tIns="45610" rIns="91220" bIns="45610" numCol="1" anchor="b" anchorCtr="0" compatLnSpc="1">
            <a:prstTxWarp prst="textNoShape">
              <a:avLst/>
            </a:prstTxWarp>
          </a:bodyPr>
          <a:lstStyle>
            <a:lvl1pPr algn="r" defTabSz="912813">
              <a:defRPr sz="1200"/>
            </a:lvl1pPr>
          </a:lstStyle>
          <a:p>
            <a:pPr>
              <a:defRPr/>
            </a:pPr>
            <a:fld id="{68F48DB0-2377-4B0A-92DC-491880E069B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vsc.gsa.gov/reportcard/reportcard.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D16DE6-4F8B-4F03-8CBF-53D34814EF9F}" type="slidenum">
              <a:rPr lang="en-US"/>
              <a:pPr/>
              <a:t>1</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There are currently five report card ratings - Exceptional, Very Good, Satisfactory, Marginal, and Serious Concerns Exist.   The ratings</a:t>
            </a:r>
            <a:r>
              <a:rPr lang="en-US" baseline="0" dirty="0" smtClean="0"/>
              <a:t> are defined by the following:</a:t>
            </a:r>
            <a:endParaRPr lang="en-US" sz="1200" kern="1200" baseline="0" dirty="0" smtClean="0">
              <a:solidFill>
                <a:schemeClr val="tx1"/>
              </a:solidFill>
              <a:latin typeface="Arial" charset="0"/>
              <a:ea typeface="+mn-ea"/>
              <a:cs typeface="+mn-cs"/>
            </a:endParaRP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EXCEPTIONAL rating: Must be Very Good and no more than one (1) failure in Category 3.</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VERY GOOD 	rating: All Category 1 items are met, and failure in one (1) or less items in Category 2</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SATISFACTORY rating: All Category 1 items are met, and failure in any two (2) or three (3) items from Category 2</a:t>
            </a:r>
          </a:p>
          <a:p>
            <a:endParaRPr lang="en-US" sz="1200" kern="1200" baseline="0" dirty="0" smtClean="0">
              <a:solidFill>
                <a:schemeClr val="tx1"/>
              </a:solidFill>
              <a:latin typeface="Arial" charset="0"/>
              <a:ea typeface="+mn-ea"/>
              <a:cs typeface="+mn-cs"/>
            </a:endParaRPr>
          </a:p>
          <a:p>
            <a:r>
              <a:rPr lang="en-US" sz="1200" kern="1200" baseline="0" dirty="0" smtClean="0">
                <a:solidFill>
                  <a:schemeClr val="tx1"/>
                </a:solidFill>
                <a:latin typeface="Arial" charset="0"/>
                <a:ea typeface="+mn-ea"/>
                <a:cs typeface="+mn-cs"/>
              </a:rPr>
              <a:t>MARGINAL rating: All Category 1 items are met, and failure to meet four (4) or more items in Category 2</a:t>
            </a:r>
          </a:p>
          <a:p>
            <a:r>
              <a:rPr lang="en-US" sz="1200" kern="1200" baseline="0" dirty="0" smtClean="0">
                <a:solidFill>
                  <a:schemeClr val="tx1"/>
                </a:solidFill>
                <a:latin typeface="Arial" charset="0"/>
                <a:ea typeface="+mn-ea"/>
                <a:cs typeface="+mn-cs"/>
              </a:rPr>
              <a:t> </a:t>
            </a:r>
          </a:p>
          <a:p>
            <a:r>
              <a:rPr lang="en-US" sz="1200" kern="1200" baseline="0" dirty="0" smtClean="0">
                <a:solidFill>
                  <a:schemeClr val="tx1"/>
                </a:solidFill>
                <a:latin typeface="Arial" charset="0"/>
                <a:ea typeface="+mn-ea"/>
                <a:cs typeface="+mn-cs"/>
              </a:rPr>
              <a:t>SERIOUS CONCERNS rating: Failure to meet any one (1) item in Category 1</a:t>
            </a:r>
            <a:endParaRPr lang="en-US" dirty="0"/>
          </a:p>
        </p:txBody>
      </p:sp>
      <p:sp>
        <p:nvSpPr>
          <p:cNvPr id="4" name="Slide Number Placeholder 3"/>
          <p:cNvSpPr>
            <a:spLocks noGrp="1"/>
          </p:cNvSpPr>
          <p:nvPr>
            <p:ph type="sldNum" sz="quarter" idx="10"/>
          </p:nvPr>
        </p:nvSpPr>
        <p:spPr/>
        <p:txBody>
          <a:bodyPr/>
          <a:lstStyle/>
          <a:p>
            <a:pPr>
              <a:defRPr/>
            </a:pPr>
            <a:fld id="{68F48DB0-2377-4B0A-92DC-491880E069B6}"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going to focus today’s presentation mainly on the Category</a:t>
            </a:r>
            <a:r>
              <a:rPr lang="en-US" baseline="0" dirty="0" smtClean="0"/>
              <a:t> One questions.  </a:t>
            </a:r>
          </a:p>
          <a:p>
            <a:endParaRPr lang="en-US" baseline="0" dirty="0" smtClean="0"/>
          </a:p>
          <a:p>
            <a:r>
              <a:rPr lang="en-US" baseline="0" dirty="0" smtClean="0"/>
              <a:t>The reason being that if you get one negative answer on any of these questions you will be unable to achieve an “Exceptional” rating.</a:t>
            </a:r>
          </a:p>
          <a:p>
            <a:endParaRPr lang="en-US" baseline="0" dirty="0" smtClean="0"/>
          </a:p>
          <a:p>
            <a:r>
              <a:rPr lang="en-US" baseline="0" dirty="0" smtClean="0"/>
              <a:t>Some questions may fall under the same topic, so we are going to discuss each of the topics rather than focusing on the actual question.</a:t>
            </a:r>
            <a:endParaRPr lang="en-US" dirty="0"/>
          </a:p>
        </p:txBody>
      </p:sp>
      <p:sp>
        <p:nvSpPr>
          <p:cNvPr id="4" name="Slide Number Placeholder 3"/>
          <p:cNvSpPr>
            <a:spLocks noGrp="1"/>
          </p:cNvSpPr>
          <p:nvPr>
            <p:ph type="sldNum" sz="quarter" idx="10"/>
          </p:nvPr>
        </p:nvSpPr>
        <p:spPr/>
        <p:txBody>
          <a:bodyPr/>
          <a:lstStyle/>
          <a:p>
            <a:pPr>
              <a:defRPr/>
            </a:pPr>
            <a:fld id="{68F48DB0-2377-4B0A-92DC-491880E069B6}"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this section we</a:t>
            </a:r>
            <a:r>
              <a:rPr lang="en-US" baseline="0" dirty="0" smtClean="0"/>
              <a:t> will be covering the ten (10) categories covered by the eleven (11) questions in Category One of the report card.</a:t>
            </a:r>
            <a:endParaRPr lang="en-US" dirty="0" smtClean="0"/>
          </a:p>
        </p:txBody>
      </p:sp>
      <p:sp>
        <p:nvSpPr>
          <p:cNvPr id="4" name="Slide Number Placeholder 3"/>
          <p:cNvSpPr>
            <a:spLocks noGrp="1"/>
          </p:cNvSpPr>
          <p:nvPr>
            <p:ph type="sldNum" sz="quarter" idx="10"/>
          </p:nvPr>
        </p:nvSpPr>
        <p:spPr/>
        <p:txBody>
          <a:bodyPr/>
          <a:lstStyle/>
          <a:p>
            <a:pPr>
              <a:defRPr/>
            </a:pPr>
            <a:fld id="{68F48DB0-2377-4B0A-92DC-491880E069B6}"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p:spPr>
        <p:txBody>
          <a:bodyPr/>
          <a:lstStyle/>
          <a:p>
            <a:fld id="{E750A227-74BD-4ABB-809B-0AA77DF0E094}" type="slidenum">
              <a:rPr lang="en-US" smtClean="0"/>
              <a:pPr/>
              <a:t>13</a:t>
            </a:fld>
            <a:endParaRPr lang="en-US" smtClean="0"/>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pPr eaLnBrk="1" hangingPunct="1"/>
            <a:r>
              <a:rPr lang="en-US" b="0" dirty="0" smtClean="0"/>
              <a:t>Let’s start</a:t>
            </a:r>
            <a:r>
              <a:rPr lang="en-US" b="0" baseline="0" dirty="0" smtClean="0"/>
              <a:t> with scope of your contract.  </a:t>
            </a:r>
            <a:r>
              <a:rPr lang="en-US" b="0" dirty="0" smtClean="0"/>
              <a:t>You are only allowed to sell products and services that fall within the Special Item Number (SIN) descriptions and the Scope of Work outlined in your Schedule contract.  Therefore, it is important that non-contract items are identified, as such, on all orders.  </a:t>
            </a:r>
          </a:p>
          <a:p>
            <a:pPr eaLnBrk="1" hangingPunct="1"/>
            <a:endParaRPr lang="en-US" b="0" dirty="0" smtClean="0"/>
          </a:p>
          <a:p>
            <a:pPr eaLnBrk="1" hangingPunct="1"/>
            <a:r>
              <a:rPr lang="en-US" b="0" dirty="0" smtClean="0"/>
              <a:t>Do not purposely or inadvertently represent non-contract items as being Schedule contract items. Non-contract items should be procured using open market procedures.  For that reason, you are doing a disservice to your federal customers when you violate the scope of your Multiple Award Schedule (MAS) contract because critical procurement requirements are not being satisfied.</a:t>
            </a:r>
          </a:p>
          <a:p>
            <a:pPr eaLnBrk="1" hangingPunct="1"/>
            <a:endParaRPr lang="en-US" b="0" dirty="0" smtClean="0"/>
          </a:p>
          <a:p>
            <a:pPr eaLnBrk="1" hangingPunct="1"/>
            <a:r>
              <a:rPr lang="en-US" b="0" dirty="0" smtClean="0"/>
              <a:t>Now</a:t>
            </a:r>
            <a:r>
              <a:rPr lang="en-US" b="0" baseline="0" dirty="0" smtClean="0"/>
              <a:t> let’s discuss how you can determine if you are within scope:</a:t>
            </a:r>
          </a:p>
          <a:p>
            <a:pPr eaLnBrk="1" hangingPunct="1"/>
            <a:endParaRPr lang="en-US" b="0" baseline="0" dirty="0" smtClean="0"/>
          </a:p>
          <a:p>
            <a:pPr eaLnBrk="1" hangingPunct="1">
              <a:buFont typeface="Arial" pitchFamily="34" charset="0"/>
              <a:buChar char="•"/>
            </a:pPr>
            <a:r>
              <a:rPr lang="en-US" b="0" baseline="0" dirty="0" smtClean="0"/>
              <a:t>  Is this offering within my awarded schedule?</a:t>
            </a:r>
          </a:p>
          <a:p>
            <a:pPr eaLnBrk="1" hangingPunct="1">
              <a:buFont typeface="Arial" pitchFamily="34" charset="0"/>
              <a:buChar char="•"/>
            </a:pPr>
            <a:r>
              <a:rPr lang="en-US" b="0" baseline="0" dirty="0" smtClean="0"/>
              <a:t>  Does this item fit within the Special Item Number (SIN) awarded under my Schedule? </a:t>
            </a:r>
          </a:p>
          <a:p>
            <a:pPr eaLnBrk="1" hangingPunct="1">
              <a:buFont typeface="Arial" pitchFamily="34" charset="0"/>
              <a:buChar char="•"/>
            </a:pPr>
            <a:r>
              <a:rPr lang="en-US" b="0" baseline="0" dirty="0" smtClean="0"/>
              <a:t>  Is this item currently approved on my GSA pricelist?</a:t>
            </a:r>
            <a:endParaRPr lang="en-US" b="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smtClean="0"/>
              <a:t>One of the best ways to determine if you are within scope of your current Schedule is by going to </a:t>
            </a:r>
            <a:r>
              <a:rPr lang="en-US" b="0" baseline="0" dirty="0" err="1" smtClean="0"/>
              <a:t>eLibrary</a:t>
            </a:r>
            <a:r>
              <a:rPr lang="en-US" b="0" baseline="0" dirty="0" smtClean="0"/>
              <a:t> and selecting your contract.  You can do this one of two ways: </a:t>
            </a:r>
          </a:p>
          <a:p>
            <a:pPr marL="228600" indent="-228600">
              <a:buAutoNum type="arabicParenR"/>
            </a:pPr>
            <a:r>
              <a:rPr lang="en-US" b="0" baseline="0" dirty="0" smtClean="0"/>
              <a:t>Look up your company’s specific GSA contract or </a:t>
            </a:r>
          </a:p>
          <a:p>
            <a:pPr marL="228600" indent="-228600">
              <a:buAutoNum type="arabicParenR"/>
            </a:pPr>
            <a:r>
              <a:rPr lang="en-US" b="0" baseline="0" dirty="0" smtClean="0"/>
              <a:t>Look up the type of schedule your contract falls under (example: Information Technology is Schedule 70)</a:t>
            </a:r>
            <a:endParaRPr lang="en-US" b="0" dirty="0"/>
          </a:p>
        </p:txBody>
      </p:sp>
      <p:sp>
        <p:nvSpPr>
          <p:cNvPr id="4" name="Slide Number Placeholder 3"/>
          <p:cNvSpPr>
            <a:spLocks noGrp="1"/>
          </p:cNvSpPr>
          <p:nvPr>
            <p:ph type="sldNum" sz="quarter" idx="10"/>
          </p:nvPr>
        </p:nvSpPr>
        <p:spPr/>
        <p:txBody>
          <a:bodyPr/>
          <a:lstStyle/>
          <a:p>
            <a:pPr>
              <a:defRPr/>
            </a:pPr>
            <a:fld id="{68F48DB0-2377-4B0A-92DC-491880E069B6}"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you select the appropriate Schedule you can read the “SCOPE” of the actual Schedule.  Furthermore, this page will allow you to see all of the Special Item Numbers (under the Category heading) that available through the specific Schedule.  You can then use these descriptions to determine if your item is within “SCOPE” of the Special Item Number.</a:t>
            </a:r>
          </a:p>
          <a:p>
            <a:endParaRPr lang="en-US" baseline="0" dirty="0" smtClean="0"/>
          </a:p>
          <a:p>
            <a:r>
              <a:rPr lang="en-US" baseline="0" dirty="0" smtClean="0"/>
              <a:t>If you are still unsure about the scope of your contract you should always utilize your Procurement Contracting Officer for further assistance.</a:t>
            </a:r>
            <a:endParaRPr lang="en-US" dirty="0"/>
          </a:p>
        </p:txBody>
      </p:sp>
      <p:sp>
        <p:nvSpPr>
          <p:cNvPr id="4" name="Slide Number Placeholder 3"/>
          <p:cNvSpPr>
            <a:spLocks noGrp="1"/>
          </p:cNvSpPr>
          <p:nvPr>
            <p:ph type="sldNum" sz="quarter" idx="10"/>
          </p:nvPr>
        </p:nvSpPr>
        <p:spPr/>
        <p:txBody>
          <a:bodyPr/>
          <a:lstStyle/>
          <a:p>
            <a:pPr>
              <a:defRPr/>
            </a:pPr>
            <a:fld id="{68F48DB0-2377-4B0A-92DC-491880E069B6}"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Your pricelist should only contain those products or services that are within “SCOPE” of those definitions provided on the Schedule level and those on the Special Item Number (SIN) level.  This allows ordering activities to better find you and understand what you provide under your schedule.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68F48DB0-2377-4B0A-92DC-491880E069B6}"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b="0" dirty="0" smtClean="0"/>
              <a:t>Why it is important to only sell those products and services awarded under your contract?  First</a:t>
            </a:r>
            <a:r>
              <a:rPr lang="en-US" b="0" baseline="0" dirty="0" smtClean="0"/>
              <a:t> of all, it is imperative for GSA to maintain the integrity of the Schedules program, and secondly, it can protect you from any unintended consequences (such as misrepresenting yourself) that came come as a result of violating the scope your schedule.  </a:t>
            </a:r>
          </a:p>
          <a:p>
            <a:pPr>
              <a:lnSpc>
                <a:spcPct val="80000"/>
              </a:lnSpc>
            </a:pPr>
            <a:endParaRPr lang="en-US" b="0" baseline="0" dirty="0" smtClean="0"/>
          </a:p>
          <a:p>
            <a:pPr>
              <a:lnSpc>
                <a:spcPct val="80000"/>
              </a:lnSpc>
            </a:pPr>
            <a:r>
              <a:rPr lang="en-US" b="0" dirty="0" smtClean="0"/>
              <a:t>Overall, we have a strong commitment to you and to our ordering activities that GSA contracting vehicles are being used properly,</a:t>
            </a:r>
            <a:r>
              <a:rPr lang="en-US" b="0" baseline="0" dirty="0" smtClean="0"/>
              <a:t> hence the importance of maintaining scope adherence of each of the schedule vehicles.</a:t>
            </a:r>
            <a:r>
              <a:rPr lang="en-US" b="0" dirty="0" smtClean="0"/>
              <a:t>  </a:t>
            </a:r>
          </a:p>
          <a:p>
            <a:endParaRPr lang="en-US" dirty="0"/>
          </a:p>
        </p:txBody>
      </p:sp>
      <p:sp>
        <p:nvSpPr>
          <p:cNvPr id="4" name="Slide Number Placeholder 3"/>
          <p:cNvSpPr>
            <a:spLocks noGrp="1"/>
          </p:cNvSpPr>
          <p:nvPr>
            <p:ph type="sldNum" sz="quarter" idx="10"/>
          </p:nvPr>
        </p:nvSpPr>
        <p:spPr/>
        <p:txBody>
          <a:bodyPr/>
          <a:lstStyle/>
          <a:p>
            <a:pPr>
              <a:defRPr/>
            </a:pPr>
            <a:fld id="{68F48DB0-2377-4B0A-92DC-491880E069B6}"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p:spPr>
        <p:txBody>
          <a:bodyPr/>
          <a:lstStyle/>
          <a:p>
            <a:fld id="{629ACC38-FC3C-4E36-83EE-9026884D39F4}" type="slidenum">
              <a:rPr lang="en-US" smtClean="0"/>
              <a:pPr/>
              <a:t>18</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pPr eaLnBrk="1" hangingPunct="1"/>
            <a:r>
              <a:rPr lang="en-US" dirty="0" smtClean="0"/>
              <a:t>There are a number of alternatives that are available to you so that you can remain competitive, while still complying with the terms and conditions of your contract.  One option is to submit a proposal to obtain one or more Schedule contracts, assuming that there are Schedules available that cover the products and services that you want to offer.  A couple of other alternatives are participating in Contractor Team Arrangements (CTAs), or requesting a modification to add or remove products and services to your existing schedule contract.  </a:t>
            </a:r>
          </a:p>
          <a:p>
            <a:pPr eaLnBrk="1" hangingPunct="1"/>
            <a:endParaRPr lang="en-US" dirty="0" smtClean="0"/>
          </a:p>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Next , we will discuss</a:t>
            </a:r>
            <a:r>
              <a:rPr lang="en-US" b="0" baseline="0" dirty="0" smtClean="0"/>
              <a:t> t</a:t>
            </a:r>
            <a:r>
              <a:rPr lang="en-US" b="0" dirty="0" smtClean="0"/>
              <a:t>he Trade Agreements Act commonly referred to as TAA.</a:t>
            </a:r>
            <a:r>
              <a:rPr lang="en-US" b="0" baseline="0" dirty="0" smtClean="0"/>
              <a:t>   TAA</a:t>
            </a:r>
            <a:r>
              <a:rPr lang="en-US" b="0" dirty="0" smtClean="0"/>
              <a:t> is the overarching statute implementing a number of trade agreements and other trade initiatives.  It is in the government’s best interest to encourage other countries to engage in trade agreements to expand opportunities for the commerce of the U.S. in international trade.  Doing so promotes the health of both the U.S. and global economies.</a:t>
            </a:r>
          </a:p>
          <a:p>
            <a:endParaRPr lang="en-US"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The TAA is applicable to all Schedule contracts.  The Trade Agreements clause is contained in your contract.  If you offer products, you were required</a:t>
            </a:r>
            <a:r>
              <a:rPr lang="en-US" b="0" baseline="0" dirty="0" smtClean="0"/>
              <a:t> </a:t>
            </a:r>
            <a:r>
              <a:rPr lang="en-US" b="0" dirty="0" smtClean="0"/>
              <a:t>to fill out the Trade</a:t>
            </a:r>
            <a:r>
              <a:rPr lang="en-US" b="0" baseline="0" dirty="0" smtClean="0"/>
              <a:t> Agreements</a:t>
            </a:r>
            <a:r>
              <a:rPr lang="en-US" b="0" dirty="0" smtClean="0"/>
              <a:t> Certificate as well.  By virtue of having the clause in your contract and filling out the Trade Agreements certificate, if applicable, you have agreed to provide the government with only U.S-made or designated country end products. Designated countries include those listed by the TAA clause.  It is important to point out that this list of countries is not static—countries can change depending upon newly instituted trade agreements or abolishment of others. </a:t>
            </a:r>
            <a:endParaRPr lang="en-US" dirty="0"/>
          </a:p>
        </p:txBody>
      </p:sp>
      <p:sp>
        <p:nvSpPr>
          <p:cNvPr id="4" name="Slide Number Placeholder 3"/>
          <p:cNvSpPr>
            <a:spLocks noGrp="1"/>
          </p:cNvSpPr>
          <p:nvPr>
            <p:ph type="sldNum" sz="quarter" idx="10"/>
          </p:nvPr>
        </p:nvSpPr>
        <p:spPr/>
        <p:txBody>
          <a:bodyPr/>
          <a:lstStyle/>
          <a:p>
            <a:pPr>
              <a:defRPr/>
            </a:pPr>
            <a:fld id="{68F48DB0-2377-4B0A-92DC-491880E069B6}"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CAE0E92-460D-446F-9DEF-A337D8B77F3D}"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You can find a list of all compliant</a:t>
            </a:r>
            <a:r>
              <a:rPr lang="en-US" baseline="0" dirty="0" smtClean="0"/>
              <a:t> countries in the Federal Acquisition Regulations Part 25, </a:t>
            </a:r>
            <a:r>
              <a:rPr lang="en-US" b="0" baseline="0" dirty="0" smtClean="0"/>
              <a:t>more specifically in the Definitions section under </a:t>
            </a:r>
            <a:r>
              <a:rPr lang="en-US" b="0" baseline="0" dirty="0" err="1" smtClean="0"/>
              <a:t>SubPart</a:t>
            </a:r>
            <a:r>
              <a:rPr lang="en-US" b="0" baseline="0" dirty="0" smtClean="0"/>
              <a:t> 25.003.  The web address for this list is https://www.acquisition.gov/far/current/html/Subpart%2025_1.html</a:t>
            </a:r>
            <a:endParaRPr lang="en-US" b="0" dirty="0" smtClean="0"/>
          </a:p>
          <a:p>
            <a:endParaRPr lang="en-US" dirty="0"/>
          </a:p>
        </p:txBody>
      </p:sp>
      <p:sp>
        <p:nvSpPr>
          <p:cNvPr id="4" name="Slide Number Placeholder 3"/>
          <p:cNvSpPr>
            <a:spLocks noGrp="1"/>
          </p:cNvSpPr>
          <p:nvPr>
            <p:ph type="sldNum" sz="quarter" idx="10"/>
          </p:nvPr>
        </p:nvSpPr>
        <p:spPr/>
        <p:txBody>
          <a:bodyPr/>
          <a:lstStyle/>
          <a:p>
            <a:pPr>
              <a:defRPr/>
            </a:pPr>
            <a:fld id="{68F48DB0-2377-4B0A-92DC-491880E069B6}"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4260AB0E-4253-425A-BAA8-34812F766C9C}" type="slidenum">
              <a:rPr lang="en-US" smtClean="0"/>
              <a:pPr/>
              <a:t>21</a:t>
            </a:fld>
            <a:endParaRPr lang="en-US" smtClean="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eaLnBrk="1" hangingPunct="1"/>
            <a:r>
              <a:rPr lang="en-US" dirty="0" smtClean="0"/>
              <a:t>When dealing with supplies, an article needs to be either--</a:t>
            </a:r>
          </a:p>
          <a:p>
            <a:pPr eaLnBrk="1" hangingPunct="1"/>
            <a:r>
              <a:rPr lang="en-US" dirty="0" smtClean="0"/>
              <a:t>1) Wholly the growth, product, or manufacturer of the subject country; or</a:t>
            </a:r>
          </a:p>
          <a:p>
            <a:pPr eaLnBrk="1" hangingPunct="1"/>
            <a:r>
              <a:rPr lang="en-US" dirty="0" smtClean="0"/>
              <a:t>2) In the case of an article that consists in whole or in part of materials from another country, has been substantially transformed in the subject country into a new and different article of commerce with a name, character, or use distinct from that of the article or articles from which it was transformed.  </a:t>
            </a:r>
          </a:p>
          <a:p>
            <a:pPr eaLnBrk="1" hangingPunct="1"/>
            <a:endParaRPr lang="en-US" dirty="0" smtClean="0"/>
          </a:p>
          <a:p>
            <a:pPr eaLnBrk="1" hangingPunct="1"/>
            <a:r>
              <a:rPr lang="en-US" dirty="0" smtClean="0"/>
              <a:t>Remember, that</a:t>
            </a:r>
            <a:r>
              <a:rPr lang="en-US" baseline="0" dirty="0" smtClean="0"/>
              <a:t> it is the contractor’s responsibility to</a:t>
            </a:r>
            <a:r>
              <a:rPr lang="en-US" dirty="0" smtClean="0"/>
              <a:t> demonstrate whether or not an items has been substantially transformed.</a:t>
            </a:r>
            <a:endParaRPr lang="en-US" i="1" dirty="0" smtClean="0"/>
          </a:p>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p>
            <a:fld id="{6307F096-2F05-4F82-BCDC-5A8A5EC9E5F9}" type="slidenum">
              <a:rPr lang="en-US" smtClean="0"/>
              <a:pPr/>
              <a:t>22</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pPr eaLnBrk="1" hangingPunct="1"/>
            <a:r>
              <a:rPr lang="en-US" dirty="0" smtClean="0"/>
              <a:t>All MAS contractors providing services need to be sure the country where their company has been established is the U.S. or a designated country. </a:t>
            </a:r>
          </a:p>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p:spPr>
        <p:txBody>
          <a:bodyPr/>
          <a:lstStyle/>
          <a:p>
            <a:fld id="{6307F096-2F05-4F82-BCDC-5A8A5EC9E5F9}" type="slidenum">
              <a:rPr lang="en-US" smtClean="0"/>
              <a:pPr/>
              <a:t>23</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pPr eaLnBrk="1" hangingPunct="1"/>
            <a:r>
              <a:rPr lang="en-US" b="0" dirty="0" smtClean="0"/>
              <a:t>Review your price list and your </a:t>
            </a:r>
            <a:r>
              <a:rPr lang="en-US" b="0" i="1" dirty="0" smtClean="0"/>
              <a:t>GSA Advantage!</a:t>
            </a:r>
            <a:r>
              <a:rPr lang="en-US" b="0" dirty="0" smtClean="0"/>
              <a:t> file to see if all of your items are in compliance with the TAA.  In addition, make sure that the country of origin listed in </a:t>
            </a:r>
            <a:r>
              <a:rPr lang="en-US" b="0" i="1" dirty="0" smtClean="0"/>
              <a:t>GSA Advantage!</a:t>
            </a:r>
            <a:r>
              <a:rPr lang="en-US" b="0" dirty="0" smtClean="0"/>
              <a:t> is an accurate representation of where the item is manufactured.  Notify your Procurement Contracting Officer (PCO) if you identify any noncompliant items so that they can be removed from your price list immediately.</a:t>
            </a:r>
          </a:p>
          <a:p>
            <a:pPr eaLnBrk="1" hangingPunct="1"/>
            <a:endParaRPr lang="en-US" b="0" dirty="0" smtClean="0"/>
          </a:p>
          <a:p>
            <a:pPr eaLnBrk="1" hangingPunct="1"/>
            <a:r>
              <a:rPr lang="en-US" b="0" dirty="0" smtClean="0"/>
              <a:t>Having a system in place to monitor country of origin is not a contractual requirement; however, compliance with the TAA is mandatory.  Therefore, we recommend having some sort of a system or process in place to track the origin of your products to protect yourself, GSA, and the federal community.  Compliance with the TAA is a report card element, but more importantly, compliance will minimize the risk that you and your company face any serious, negative consequences.  </a:t>
            </a:r>
            <a:r>
              <a:rPr lang="en-US" b="0" dirty="0" smtClean="0">
                <a:solidFill>
                  <a:srgbClr val="FF0000"/>
                </a:solidFill>
              </a:rPr>
              <a:t>Your Industrial</a:t>
            </a:r>
            <a:r>
              <a:rPr lang="en-US" b="0" baseline="0" dirty="0" smtClean="0">
                <a:solidFill>
                  <a:srgbClr val="FF0000"/>
                </a:solidFill>
              </a:rPr>
              <a:t> </a:t>
            </a:r>
            <a:r>
              <a:rPr lang="en-US" b="0" dirty="0" smtClean="0">
                <a:solidFill>
                  <a:srgbClr val="FF0000"/>
                </a:solidFill>
              </a:rPr>
              <a:t>Operations Analyst may ask for country of origin documentation, including any processes or procedures that you have in place, to determine whether or not you are able to demonstrate compliance with the TAA.  Please be prepared to present this information during the Contractor Assistance Visit. </a:t>
            </a:r>
          </a:p>
          <a:p>
            <a:pPr eaLnBrk="1" hangingPunct="1"/>
            <a:endParaRPr lang="en-US" b="0" dirty="0" smtClean="0">
              <a:solidFill>
                <a:srgbClr val="FF0000"/>
              </a:solidFill>
            </a:endParaRPr>
          </a:p>
          <a:p>
            <a:pPr eaLnBrk="1" hangingPunct="1"/>
            <a:r>
              <a:rPr lang="en-US" b="0" dirty="0" smtClean="0">
                <a:solidFill>
                  <a:srgbClr val="FF0000"/>
                </a:solidFill>
              </a:rPr>
              <a:t>Maintaining constant compliance with the TAA is a serious matter and numerous companies have lost millions of dollars due to TAA compliance issues;</a:t>
            </a:r>
            <a:r>
              <a:rPr lang="en-US" b="0" baseline="0" dirty="0" smtClean="0">
                <a:solidFill>
                  <a:srgbClr val="FF0000"/>
                </a:solidFill>
              </a:rPr>
              <a:t> t</a:t>
            </a:r>
            <a:r>
              <a:rPr lang="en-US" b="0" dirty="0" smtClean="0">
                <a:solidFill>
                  <a:srgbClr val="FF0000"/>
                </a:solidFill>
              </a:rPr>
              <a:t>herefore, please do not take TAA compliance lightly or undermine the possibility of serious consequences that could arise. </a:t>
            </a:r>
            <a:r>
              <a:rPr lang="en-US" b="0" dirty="0" smtClean="0"/>
              <a:t>Please remember that it is your ultimate responsibility to remain in compliance with the TAA over the life of your contract.</a:t>
            </a:r>
          </a:p>
          <a:p>
            <a:pPr eaLnBrk="1" hangingPunct="1"/>
            <a:endParaRPr lang="en-US" dirty="0" smtClean="0">
              <a:solidFill>
                <a:srgbClr val="FF0000"/>
              </a:solidFill>
            </a:endParaRPr>
          </a:p>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910BE9DA-30CA-41AE-BAFD-34D1F819FEFC}" type="slidenum">
              <a:rPr lang="en-US" smtClean="0"/>
              <a:pPr/>
              <a:t>24</a:t>
            </a:fld>
            <a:endParaRPr lang="en-US" smtClean="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pPr eaLnBrk="1" hangingPunct="1"/>
            <a:r>
              <a:rPr lang="en-US" dirty="0" smtClean="0"/>
              <a:t>GSA </a:t>
            </a:r>
            <a:r>
              <a:rPr lang="en-US" i="1" dirty="0" smtClean="0"/>
              <a:t>Advantage!</a:t>
            </a:r>
            <a:r>
              <a:rPr lang="en-US" i="1" dirty="0" smtClean="0">
                <a:cs typeface="Arial" charset="0"/>
              </a:rPr>
              <a:t>®</a:t>
            </a:r>
            <a:r>
              <a:rPr lang="en-US" dirty="0" smtClean="0"/>
              <a:t> is the online shopping and ordering system that provides buyers access to thousands of contractors and million of products and services.  We have already talked about the requirement for you to load your authorized pricelist in GSA </a:t>
            </a:r>
            <a:r>
              <a:rPr lang="en-US" i="1" dirty="0" smtClean="0"/>
              <a:t>Advantage!</a:t>
            </a:r>
            <a:r>
              <a:rPr lang="en-US" i="1" dirty="0" smtClean="0">
                <a:cs typeface="Arial" charset="0"/>
              </a:rPr>
              <a:t>®</a:t>
            </a:r>
            <a:r>
              <a:rPr lang="en-US" dirty="0" smtClean="0"/>
              <a:t>.  Here’s why it’s so important to do so.  Like e-Library, customers use GSA </a:t>
            </a:r>
            <a:r>
              <a:rPr lang="en-US" i="1" dirty="0" smtClean="0"/>
              <a:t>Advantage!</a:t>
            </a:r>
            <a:r>
              <a:rPr lang="en-US" i="1" dirty="0" smtClean="0">
                <a:cs typeface="Arial" charset="0"/>
              </a:rPr>
              <a:t>®</a:t>
            </a:r>
            <a:r>
              <a:rPr lang="en-US" i="1" dirty="0" smtClean="0"/>
              <a:t> </a:t>
            </a:r>
            <a:r>
              <a:rPr lang="en-US" dirty="0" smtClean="0"/>
              <a:t>to perform market research and to compare contractors’ offerings. Customers can also place orders using GSA </a:t>
            </a:r>
            <a:r>
              <a:rPr lang="en-US" i="1" dirty="0" smtClean="0"/>
              <a:t>Advantage!</a:t>
            </a:r>
            <a:r>
              <a:rPr lang="en-US" i="1" dirty="0" smtClean="0">
                <a:cs typeface="Arial" charset="0"/>
              </a:rPr>
              <a:t>®</a:t>
            </a:r>
            <a:r>
              <a:rPr lang="en-US" i="1" dirty="0" smtClean="0"/>
              <a:t>, </a:t>
            </a:r>
            <a:r>
              <a:rPr lang="en-US" dirty="0" smtClean="0"/>
              <a:t>although orders placed through this site are primarily for products. GSA </a:t>
            </a:r>
            <a:r>
              <a:rPr lang="en-US" i="1" dirty="0" smtClean="0"/>
              <a:t>Advantage!</a:t>
            </a:r>
            <a:r>
              <a:rPr lang="en-US" i="1" dirty="0" smtClean="0">
                <a:cs typeface="Arial" charset="0"/>
              </a:rPr>
              <a:t>® </a:t>
            </a:r>
            <a:r>
              <a:rPr lang="en-US" dirty="0" smtClean="0">
                <a:cs typeface="Arial" charset="0"/>
              </a:rPr>
              <a:t>also </a:t>
            </a:r>
            <a:r>
              <a:rPr lang="en-US" dirty="0" smtClean="0"/>
              <a:t>allows you to research your competition and fulfill orders placed by customers. </a:t>
            </a:r>
          </a:p>
          <a:p>
            <a:pPr eaLnBrk="1" hangingPunct="1"/>
            <a:endParaRPr lang="en-US" dirty="0" smtClean="0"/>
          </a:p>
          <a:p>
            <a:pPr eaLnBrk="1" hangingPunct="1"/>
            <a:r>
              <a:rPr lang="en-US" dirty="0" smtClean="0"/>
              <a:t>Please note that by</a:t>
            </a:r>
            <a:r>
              <a:rPr lang="en-US" baseline="0" dirty="0" smtClean="0"/>
              <a:t> </a:t>
            </a:r>
            <a:r>
              <a:rPr lang="en-US" b="0" baseline="0" dirty="0" smtClean="0"/>
              <a:t>being an active participant in </a:t>
            </a:r>
            <a:r>
              <a:rPr lang="en-US" b="0" dirty="0" smtClean="0"/>
              <a:t>GSA </a:t>
            </a:r>
            <a:r>
              <a:rPr lang="en-US" b="0" i="1" dirty="0" smtClean="0"/>
              <a:t>Advantage!</a:t>
            </a:r>
            <a:r>
              <a:rPr lang="en-US" b="0" i="1" dirty="0" smtClean="0">
                <a:cs typeface="Arial" charset="0"/>
              </a:rPr>
              <a:t>® </a:t>
            </a:r>
            <a:r>
              <a:rPr lang="en-US" b="0" i="0" dirty="0" smtClean="0">
                <a:cs typeface="Arial" charset="0"/>
              </a:rPr>
              <a:t>you</a:t>
            </a:r>
            <a:r>
              <a:rPr lang="en-US" b="0" i="0" baseline="0" dirty="0" smtClean="0">
                <a:cs typeface="Arial" charset="0"/>
              </a:rPr>
              <a:t> are also allowed to participate in other programs, such as eBuy.  Without an active GSA </a:t>
            </a:r>
            <a:r>
              <a:rPr lang="en-US" b="0" i="1" baseline="0" dirty="0" smtClean="0">
                <a:cs typeface="Arial" charset="0"/>
              </a:rPr>
              <a:t>Advantage</a:t>
            </a:r>
            <a:r>
              <a:rPr lang="en-US" i="1" dirty="0" smtClean="0">
                <a:cs typeface="Arial" charset="0"/>
              </a:rPr>
              <a:t>®</a:t>
            </a:r>
            <a:r>
              <a:rPr lang="en-US" b="0" i="0" baseline="0" dirty="0" smtClean="0">
                <a:cs typeface="Arial" charset="0"/>
              </a:rPr>
              <a:t> pricelist you will be unable to have access to the numerous RFPs/RFQs available via the eBuy system.</a:t>
            </a:r>
            <a:endParaRPr lang="en-US" b="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8CE603B7-55B3-4835-AE07-8B7391FE266A}" type="slidenum">
              <a:rPr lang="en-US" smtClean="0"/>
              <a:pPr/>
              <a:t>25</a:t>
            </a:fld>
            <a:endParaRPr lang="en-US"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pPr eaLnBrk="1" hangingPunct="1"/>
            <a:r>
              <a:rPr lang="en-US" baseline="0" dirty="0" smtClean="0"/>
              <a:t>Ordering Activities</a:t>
            </a:r>
            <a:r>
              <a:rPr lang="en-US" dirty="0" smtClean="0"/>
              <a:t> can perform searches in GSA </a:t>
            </a:r>
            <a:r>
              <a:rPr lang="en-US" i="1" dirty="0" smtClean="0"/>
              <a:t>Advantage</a:t>
            </a:r>
            <a:r>
              <a:rPr lang="en-US" i="1" dirty="0" smtClean="0">
                <a:cs typeface="Arial" charset="0"/>
              </a:rPr>
              <a:t>®</a:t>
            </a:r>
            <a:r>
              <a:rPr lang="en-US" dirty="0" smtClean="0"/>
              <a:t> by typing</a:t>
            </a:r>
            <a:r>
              <a:rPr lang="en-US" baseline="0" dirty="0" smtClean="0"/>
              <a:t> </a:t>
            </a:r>
            <a:r>
              <a:rPr lang="en-US" dirty="0" smtClean="0"/>
              <a:t>keywords, part numbers, manufacturers, contractor, and contract number. Users also have the capability of performing searches by special programs such as Environmental, Disaster Relief, or Cooperative Purchasing.</a:t>
            </a:r>
            <a:r>
              <a:rPr lang="en-US" baseline="0" dirty="0" smtClean="0"/>
              <a:t>  </a:t>
            </a: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172C8009-4695-4FFB-978D-46A32326E918}" type="slidenum">
              <a:rPr lang="en-US" smtClean="0"/>
              <a:pPr/>
              <a:t>26</a:t>
            </a:fld>
            <a:endParaRPr lang="en-US" smtClean="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r>
              <a:rPr lang="en-US" dirty="0" smtClean="0"/>
              <a:t>Even though your contract allows you up to six months to load your information into GSA </a:t>
            </a:r>
            <a:r>
              <a:rPr lang="en-US" i="1" dirty="0" smtClean="0"/>
              <a:t>Advantage!</a:t>
            </a:r>
            <a:r>
              <a:rPr lang="en-US" dirty="0" smtClean="0"/>
              <a:t>, you want to do it sooner so that your potential customers can find you when they’re conducting their market research.</a:t>
            </a:r>
          </a:p>
          <a:p>
            <a:pPr eaLnBrk="1" hangingPunct="1"/>
            <a:endParaRPr lang="en-US" i="1" dirty="0" smtClean="0"/>
          </a:p>
          <a:p>
            <a:pPr eaLnBrk="1" hangingPunct="1"/>
            <a:r>
              <a:rPr lang="en-US" dirty="0" smtClean="0"/>
              <a:t>Your </a:t>
            </a:r>
            <a:r>
              <a:rPr lang="en-US" i="1" dirty="0" smtClean="0"/>
              <a:t>Advantage!</a:t>
            </a:r>
            <a:r>
              <a:rPr lang="en-US" dirty="0" smtClean="0"/>
              <a:t> price list must be updated any time that you add or delete items, exercise the Economic Price Adjustment clause to increase or decrease your pricing, or do anything else that affects your MAS Terms and Conditions.  Keeping your pricing listed in your paper price list and electronic price list up-to-date and identical will ensure that you receive a positive rating on this element of your report card and will help you to represent yourself well to your customers.  Don’t forget to identify any applicable environmental indicators if you are providing “green” products.</a:t>
            </a:r>
          </a:p>
          <a:p>
            <a:pPr eaLnBrk="1" hangingPunct="1"/>
            <a:endParaRPr lang="en-US" dirty="0" smtClean="0"/>
          </a:p>
          <a:p>
            <a:pPr eaLnBrk="1" hangingPunct="1"/>
            <a:r>
              <a:rPr lang="en-US" dirty="0" smtClean="0"/>
              <a:t>Also, remember that it’s your responsibility to keep your price list information current on </a:t>
            </a:r>
            <a:r>
              <a:rPr lang="en-US" i="1" dirty="0" smtClean="0"/>
              <a:t>Advantage!.</a:t>
            </a:r>
            <a:r>
              <a:rPr lang="en-US" dirty="0" smtClean="0"/>
              <a:t>  This requires that you may have to upload your file more than once in the event that your price list information changes.  To ensure accuracy</a:t>
            </a:r>
            <a:r>
              <a:rPr lang="en-US" baseline="0" dirty="0" smtClean="0"/>
              <a:t> it is GSA’s policy to remove any pricelist that has not had any updates in over two years.  If you pricelist is removed you will no longer be eligible to participate in e-Buy until this is fixed.</a:t>
            </a:r>
            <a:endParaRPr lang="en-US" dirty="0" smtClean="0"/>
          </a:p>
          <a:p>
            <a:pPr eaLnBrk="1" hangingPunct="1"/>
            <a:endParaRPr lang="en-US" dirty="0" smtClean="0"/>
          </a:p>
          <a:p>
            <a:pPr eaLnBrk="1" hangingPunct="1"/>
            <a:r>
              <a:rPr lang="en-US" dirty="0" smtClean="0"/>
              <a:t>Potential customers can also access your price list through GSA e-Library. GSA e-Library is a website that identifies the information for all active MAS contractors including, but not limited to, the type</a:t>
            </a:r>
            <a:r>
              <a:rPr lang="en-US" baseline="0" dirty="0" smtClean="0"/>
              <a:t> of </a:t>
            </a:r>
            <a:r>
              <a:rPr lang="en-US" dirty="0" smtClean="0"/>
              <a:t>schedule awarded, Special Item Numbers (SINs) awarded, and current Terms and Conditions.  SINs are basically the subcategories available under each schedule that identify what products or services can be provided.  We will discuss the e-Library website more thoroughly later in this presentation. </a:t>
            </a:r>
            <a:endParaRPr lang="en-US" b="1" dirty="0" smtClean="0"/>
          </a:p>
          <a:p>
            <a:pPr eaLnBrk="1" hangingPunct="1"/>
            <a:endParaRPr lang="en-US" b="1" dirty="0" smtClean="0"/>
          </a:p>
          <a:p>
            <a:pPr eaLnBrk="1" hangingPunct="1"/>
            <a:r>
              <a:rPr lang="en-US" dirty="0" smtClean="0"/>
              <a:t>Let’s take a look at how you go about getting your price list on the website.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All vendors must register with the GSA Vendor Support Center online at vsc.gsa.gov – please note that there is no “WWW” at the beginning of the web address.  If you use the Schedule Input Program, or SIP, to upload your pricelist, the program will prompt you for registration information.  The VSC will provide you with a password that is required on all price list submissions. This password is used to protect your data. </a:t>
            </a:r>
          </a:p>
          <a:p>
            <a:pPr eaLnBrk="1" hangingPunct="1"/>
            <a:endParaRPr lang="en-US" dirty="0" smtClean="0"/>
          </a:p>
          <a:p>
            <a:pPr eaLnBrk="1" hangingPunct="1"/>
            <a:r>
              <a:rPr lang="en-US" dirty="0" smtClean="0"/>
              <a:t>Once you have your password, you have to decide which method to use to submit catalog data.  There are two ways to load your contract file into </a:t>
            </a:r>
            <a:r>
              <a:rPr lang="en-US" i="1" dirty="0" smtClean="0"/>
              <a:t>GSA Advantage</a:t>
            </a:r>
            <a:r>
              <a:rPr lang="en-US" dirty="0" smtClean="0"/>
              <a:t>!.  You can use SIP or Electronic Data Interchange, known as EDI.  We’ll go over both methods in more detail, but be sure to check out all of the resources available to help you with both methods on the Vendor Support Center website under the tab “Getting on Advantage!”. </a:t>
            </a:r>
          </a:p>
          <a:p>
            <a:pPr eaLnBrk="1" hangingPunct="1"/>
            <a:endParaRPr lang="en-US" dirty="0" smtClean="0"/>
          </a:p>
          <a:p>
            <a:pPr eaLnBrk="1" hangingPunct="1"/>
            <a:r>
              <a:rPr lang="en-US" dirty="0" smtClean="0"/>
              <a:t>Now</a:t>
            </a:r>
            <a:r>
              <a:rPr lang="en-US" baseline="0" dirty="0" smtClean="0"/>
              <a:t> remember uploading your pricelist into GSA </a:t>
            </a:r>
            <a:r>
              <a:rPr lang="en-US" i="1" baseline="0" dirty="0" smtClean="0"/>
              <a:t>Advantage!® </a:t>
            </a:r>
            <a:r>
              <a:rPr lang="en-US" baseline="0" dirty="0" smtClean="0"/>
              <a:t>is the last step of your pricelist update process.  Before you get to this point you should always keep your Procurement Contracting Officer in the loop and complete a modification, if necessary.</a:t>
            </a:r>
            <a:endParaRPr lang="en-US" dirty="0" smtClean="0"/>
          </a:p>
          <a:p>
            <a:pPr eaLnBrk="1" hangingPunct="1"/>
            <a:endParaRPr lang="en-US" dirty="0" smtClean="0"/>
          </a:p>
          <a:p>
            <a:pPr eaLnBrk="1" hangingPunct="1"/>
            <a:r>
              <a:rPr lang="en-US" dirty="0" smtClean="0"/>
              <a:t>For those contractors that are participating</a:t>
            </a:r>
            <a:r>
              <a:rPr lang="en-US" baseline="0" dirty="0" smtClean="0"/>
              <a:t> in the Enterprise Acquisition Solution pilot that will be utilizing the Formatted Pricelist, </a:t>
            </a:r>
            <a:r>
              <a:rPr lang="en-US" b="0" baseline="0" dirty="0" smtClean="0"/>
              <a:t>please</a:t>
            </a:r>
            <a:r>
              <a:rPr lang="en-US" baseline="0" dirty="0" smtClean="0"/>
              <a:t> follow the directions through the link  provided under the “520/599” tab.  Your pricelists will automatically be uploaded after you update your pricelist through eMod or for those of you considered new contractors, your pricelists will uploaded </a:t>
            </a:r>
            <a:r>
              <a:rPr lang="en-US" b="0" baseline="0" dirty="0" smtClean="0"/>
              <a:t>via</a:t>
            </a:r>
            <a:r>
              <a:rPr lang="en-US" baseline="0" dirty="0" smtClean="0"/>
              <a:t> eOffer.</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8F48DB0-2377-4B0A-92DC-491880E069B6}"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Proper recognition and reporting of all of your Schedule sales is critical to your performance;</a:t>
            </a:r>
            <a:r>
              <a:rPr lang="en-US" baseline="0" dirty="0" smtClean="0"/>
              <a:t> therefore, </a:t>
            </a:r>
            <a:r>
              <a:rPr lang="en-US" dirty="0" smtClean="0"/>
              <a:t>a good sales tracking system will make both of these tasks easier.  </a:t>
            </a:r>
          </a:p>
          <a:p>
            <a:pPr eaLnBrk="1" hangingPunct="1"/>
            <a:endParaRPr lang="en-US" dirty="0" smtClean="0"/>
          </a:p>
          <a:p>
            <a:pPr eaLnBrk="1" hangingPunct="1"/>
            <a:r>
              <a:rPr lang="en-US" dirty="0" smtClean="0"/>
              <a:t>There is no “correct” sales tracking system; however, you should have a system in place that ensures that there are no missed or unidentified transactions, inaccurately valued or dated transactions, and that the information can be quickly retrieved by your staff if requested</a:t>
            </a:r>
            <a:r>
              <a:rPr lang="en-US" baseline="0" dirty="0" smtClean="0"/>
              <a:t> by your</a:t>
            </a:r>
            <a:r>
              <a:rPr lang="en-US" dirty="0" smtClean="0"/>
              <a:t> Industrial Operations Analyst (IOA) or Administrative Contracting Officer (ACO).  Per the</a:t>
            </a:r>
            <a:r>
              <a:rPr lang="en-US" baseline="0" dirty="0" smtClean="0"/>
              <a:t> Multiple Award Schedule contract, contractors shall maintain a consistent accounting method of sales reporting, based on the Contractor’s established commercial accounting practice.  Sales may be reported by one of the following:</a:t>
            </a:r>
          </a:p>
          <a:p>
            <a:pPr marL="228600" indent="-228600" eaLnBrk="1" hangingPunct="1">
              <a:buFont typeface="+mj-lt"/>
              <a:buAutoNum type="arabicPeriod"/>
            </a:pPr>
            <a:r>
              <a:rPr lang="en-US" baseline="0" dirty="0" smtClean="0"/>
              <a:t>Receipt of order</a:t>
            </a:r>
          </a:p>
          <a:p>
            <a:pPr marL="228600" indent="-228600" eaLnBrk="1" hangingPunct="1">
              <a:buFont typeface="+mj-lt"/>
              <a:buAutoNum type="arabicPeriod"/>
            </a:pPr>
            <a:r>
              <a:rPr lang="en-US" baseline="0" dirty="0" smtClean="0"/>
              <a:t>Shipment or delivery</a:t>
            </a:r>
          </a:p>
          <a:p>
            <a:pPr marL="228600" indent="-228600" eaLnBrk="1" hangingPunct="1">
              <a:buFont typeface="+mj-lt"/>
              <a:buAutoNum type="arabicPeriod"/>
            </a:pPr>
            <a:r>
              <a:rPr lang="en-US" baseline="0" dirty="0" smtClean="0"/>
              <a:t>Issuance of an invoice or </a:t>
            </a:r>
          </a:p>
          <a:p>
            <a:pPr marL="228600" indent="-228600" eaLnBrk="1" hangingPunct="1">
              <a:buFont typeface="+mj-lt"/>
              <a:buAutoNum type="arabicPeriod"/>
            </a:pPr>
            <a:r>
              <a:rPr lang="en-US" baseline="0" dirty="0" smtClean="0"/>
              <a:t>Payment</a:t>
            </a:r>
            <a:endParaRPr lang="en-US" dirty="0" smtClean="0"/>
          </a:p>
          <a:p>
            <a:pPr eaLnBrk="1" hangingPunct="1"/>
            <a:endParaRPr lang="en-US" dirty="0" smtClean="0"/>
          </a:p>
          <a:p>
            <a:pPr eaLnBrk="1" hangingPunct="1"/>
            <a:r>
              <a:rPr lang="en-US" dirty="0" smtClean="0"/>
              <a:t>It</a:t>
            </a:r>
            <a:r>
              <a:rPr lang="en-US" baseline="0" dirty="0" smtClean="0"/>
              <a:t> is important to be consistent with your commercial practices, as well as consistent with the revenue recognition reporting process you have chosen, as switching can create reporting discrepancies.</a:t>
            </a:r>
            <a:endParaRPr lang="en-US" dirty="0" smtClean="0"/>
          </a:p>
          <a:p>
            <a:pPr eaLnBrk="1" hangingPunct="1"/>
            <a:endParaRPr lang="en-US" dirty="0" smtClean="0"/>
          </a:p>
          <a:p>
            <a:pPr eaLnBrk="1" hangingPunct="1"/>
            <a:r>
              <a:rPr lang="en-US" dirty="0" smtClean="0"/>
              <a:t>Please note that an automated sales tracking system is not a contractual requirement.  Consider your commercial and federal sales volume in determining how complex your system needs to be.  Ultimately, we want you to use a system that works for you, however, it must be adequate to identify, track, and report GSA sales accurately and completely. </a:t>
            </a:r>
          </a:p>
          <a:p>
            <a:pPr eaLnBrk="1" hangingPunct="1"/>
            <a:endParaRPr lang="en-US" dirty="0" smtClean="0"/>
          </a:p>
          <a:p>
            <a:pPr eaLnBrk="1" hangingPunct="1"/>
            <a:endParaRPr lang="en-US" dirty="0"/>
          </a:p>
        </p:txBody>
      </p:sp>
      <p:sp>
        <p:nvSpPr>
          <p:cNvPr id="4" name="Slide Number Placeholder 3"/>
          <p:cNvSpPr>
            <a:spLocks noGrp="1"/>
          </p:cNvSpPr>
          <p:nvPr>
            <p:ph type="sldNum" sz="quarter" idx="10"/>
          </p:nvPr>
        </p:nvSpPr>
        <p:spPr/>
        <p:txBody>
          <a:bodyPr/>
          <a:lstStyle/>
          <a:p>
            <a:pPr>
              <a:defRPr/>
            </a:pPr>
            <a:fld id="{68F48DB0-2377-4B0A-92DC-491880E069B6}"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most important characteristics of your system is its ability to isolate your GSA Schedule sales from other federal and commercial sales. </a:t>
            </a:r>
          </a:p>
          <a:p>
            <a:endParaRPr lang="en-US" dirty="0" smtClean="0"/>
          </a:p>
          <a:p>
            <a:r>
              <a:rPr lang="en-US" dirty="0" smtClean="0"/>
              <a:t>To complete this task you need to understand what a GSA reportable sale is.  You should be reporting any item</a:t>
            </a:r>
            <a:r>
              <a:rPr lang="en-US" baseline="0" dirty="0" smtClean="0"/>
              <a:t> on your approved GSA pricelist, which has been sold to any ordering activity that is eligible to utilize the Multiple Award Schedule program.</a:t>
            </a:r>
          </a:p>
          <a:p>
            <a:endParaRPr lang="en-US" baseline="0" dirty="0" smtClean="0"/>
          </a:p>
          <a:p>
            <a:r>
              <a:rPr lang="en-US" baseline="0" dirty="0" smtClean="0"/>
              <a:t>Some common items (products or services) that may not be reportable are: Other Direct Costs, commonly referred to as ODCs, Travel, and “Open Market” items. Open market items are those items that you sell as part of a GSA order, but are not currently on your approved GSA pricelist at the time of the sale. Also note that some schedules do have a Special Item Number (SIN) for ODCs; therefore, if you have a contract which includes an ODC Special Item Number, those sales are reportable to GSA.</a:t>
            </a:r>
            <a:endParaRPr lang="en-US" dirty="0"/>
          </a:p>
        </p:txBody>
      </p:sp>
      <p:sp>
        <p:nvSpPr>
          <p:cNvPr id="4" name="Slide Number Placeholder 3"/>
          <p:cNvSpPr>
            <a:spLocks noGrp="1"/>
          </p:cNvSpPr>
          <p:nvPr>
            <p:ph type="sldNum" sz="quarter" idx="10"/>
          </p:nvPr>
        </p:nvSpPr>
        <p:spPr/>
        <p:txBody>
          <a:bodyPr/>
          <a:lstStyle/>
          <a:p>
            <a:pPr>
              <a:defRPr/>
            </a:pPr>
            <a:fld id="{68F48DB0-2377-4B0A-92DC-491880E069B6}"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Welcome</a:t>
            </a:r>
            <a:r>
              <a:rPr lang="en-US" baseline="0" dirty="0" smtClean="0"/>
              <a:t> to the course “Ensuring an “Exceptional” Multiple Award Schedule Report Card”</a:t>
            </a:r>
          </a:p>
          <a:p>
            <a:endParaRPr lang="en-US" baseline="0" dirty="0" smtClean="0"/>
          </a:p>
          <a:p>
            <a:r>
              <a:rPr lang="en-US" baseline="0" dirty="0" smtClean="0"/>
              <a:t>During today’s course we will discuss the report card and it’s purpose in general.  We will then review the different topics that you should know about to achieve an “Exceptional” report card.</a:t>
            </a:r>
          </a:p>
          <a:p>
            <a:endParaRPr lang="en-US" baseline="0" dirty="0" smtClean="0"/>
          </a:p>
          <a:p>
            <a:r>
              <a:rPr lang="en-US" baseline="0" dirty="0" smtClean="0"/>
              <a:t>Let’s get started:</a:t>
            </a:r>
            <a:endParaRPr lang="en-US" dirty="0"/>
          </a:p>
        </p:txBody>
      </p:sp>
      <p:sp>
        <p:nvSpPr>
          <p:cNvPr id="4" name="Slide Number Placeholder 3"/>
          <p:cNvSpPr>
            <a:spLocks noGrp="1"/>
          </p:cNvSpPr>
          <p:nvPr>
            <p:ph type="sldNum" sz="quarter" idx="10"/>
          </p:nvPr>
        </p:nvSpPr>
        <p:spPr/>
        <p:txBody>
          <a:bodyPr/>
          <a:lstStyle/>
          <a:p>
            <a:pPr>
              <a:defRPr/>
            </a:pPr>
            <a:fld id="{68F48DB0-2377-4B0A-92DC-491880E069B6}"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B580FC0D-CA1B-4C44-A65B-01B74A4D2F17}" type="slidenum">
              <a:rPr lang="en-US" smtClean="0"/>
              <a:pPr/>
              <a:t>30</a:t>
            </a:fld>
            <a:endParaRPr lang="en-US"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r>
              <a:rPr lang="en-US" dirty="0" smtClean="0"/>
              <a:t>Once you know who is eligible to procure products and services using your Schedule contract, you need to be aware of what constitutes a Schedule sale. Being able to accurately identify MAS orders is the keystone to becoming a successful MAS contractor. Sales tracking, quarterly reporting, pricing, and procurement Terms and Conditions are just a few of the areas that are directly dependent on whether an order is being placed against your MAS contract or being procured by some other means.  Ultimately it is your responsibility to know when your MAS contract is being utilized.       </a:t>
            </a:r>
          </a:p>
          <a:p>
            <a:pPr eaLnBrk="1" hangingPunct="1"/>
            <a:endParaRPr lang="en-US" dirty="0" smtClean="0"/>
          </a:p>
          <a:p>
            <a:pPr eaLnBrk="1" hangingPunct="1"/>
            <a:r>
              <a:rPr lang="en-US" dirty="0" smtClean="0"/>
              <a:t>Generally, if an order is placed by an eligible user, fits within Schedule parameters, and is not identified as “other than” a Schedule sale by the ordering activity, it is considered to be a Schedule sale for all intents and purposes.</a:t>
            </a:r>
          </a:p>
          <a:p>
            <a:pPr eaLnBrk="1" hangingPunct="1"/>
            <a:endParaRPr lang="en-US" dirty="0" smtClean="0"/>
          </a:p>
          <a:p>
            <a:pPr eaLnBrk="1" hangingPunct="1"/>
            <a:r>
              <a:rPr lang="en-US" dirty="0" smtClean="0"/>
              <a:t>The clearest sign that a purchase order is a Schedule sale is when your GSA contract number is referenced on the purchase order or task order.  Here are some other examples: The contract number is not on the order, but the ordering information and terms are the same as those on your Schedule contract; the customer made contact with you through </a:t>
            </a:r>
            <a:r>
              <a:rPr lang="en-US" i="1" dirty="0" smtClean="0"/>
              <a:t>GSA Advantage!</a:t>
            </a:r>
            <a:r>
              <a:rPr lang="en-US" dirty="0" smtClean="0"/>
              <a:t> or e-Buy; the customer pays with the government purchase card; the pricing is at or below the contract price; or there is no indication of any other procurement vehicle being used.</a:t>
            </a:r>
          </a:p>
          <a:p>
            <a:pPr eaLnBrk="1" hangingPunct="1"/>
            <a:endParaRPr lang="en-US" dirty="0" smtClean="0"/>
          </a:p>
          <a:p>
            <a:pPr eaLnBrk="1" hangingPunct="1"/>
            <a:r>
              <a:rPr lang="en-US" dirty="0" smtClean="0"/>
              <a:t>If you have any questions regarding whether an order or potential order is a Schedule sale, please feel free to contact your Ordering Activity Buyer or your GSA PCO, ACO, or IOA.</a:t>
            </a:r>
          </a:p>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898E996F-1497-43AA-8E25-EC8AE02BE915}" type="slidenum">
              <a:rPr lang="en-US" smtClean="0"/>
              <a:pPr/>
              <a:t>31</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xfrm>
            <a:off x="671513" y="4346575"/>
            <a:ext cx="5484812" cy="4114800"/>
          </a:xfrm>
          <a:noFill/>
          <a:ln/>
        </p:spPr>
        <p:txBody>
          <a:bodyPr/>
          <a:lstStyle/>
          <a:p>
            <a:pPr eaLnBrk="1" hangingPunct="1"/>
            <a:r>
              <a:rPr lang="en-US" dirty="0" smtClean="0"/>
              <a:t>The GSA Order titled, Eligibility to Use GSA Sources of Supply and Services, provides detailed information regarding those agencies, activities, and organizations that have been determined to be eligible to use GSA Schedule contracts. </a:t>
            </a:r>
          </a:p>
          <a:p>
            <a:pPr eaLnBrk="1" hangingPunct="1"/>
            <a:endParaRPr lang="en-US" dirty="0" smtClean="0"/>
          </a:p>
          <a:p>
            <a:pPr eaLnBrk="1" hangingPunct="1"/>
            <a:r>
              <a:rPr lang="en-US" dirty="0" smtClean="0"/>
              <a:t>When you think about who is eligible to use GSA sources of supplies and services, the obvious executive agencies come to mind…the Department of Defense, Department of Agriculture.  But did you know that the Washington Metropolitan Area Transit Authority and the World Health Organization are also eligible users?  </a:t>
            </a:r>
          </a:p>
          <a:p>
            <a:pPr eaLnBrk="1" hangingPunct="1"/>
            <a:endParaRPr lang="en-US" dirty="0" smtClean="0"/>
          </a:p>
          <a:p>
            <a:pPr eaLnBrk="1" hangingPunct="1"/>
            <a:r>
              <a:rPr lang="en-US" dirty="0" smtClean="0"/>
              <a:t>At the time of award, if you have signed the optional Cooperative Purchasing agreement clause, State and Local governments may use the IT Schedule 70 and law enforcement Schedule 84 to make purchases. The cooperative purchasing agreement will be explained in a later slide.</a:t>
            </a:r>
          </a:p>
          <a:p>
            <a:pPr eaLnBrk="1" hangingPunct="1"/>
            <a:endParaRPr lang="en-US" dirty="0" smtClean="0"/>
          </a:p>
          <a:p>
            <a:pPr eaLnBrk="1" hangingPunct="1"/>
            <a:r>
              <a:rPr lang="en-US" dirty="0" smtClean="0"/>
              <a:t>Ultimately, any public company could become an eligible user if given the appropriate purchasing power from a federal agency.  That situation is called cost reimbursement contracting and it occurs when an eligible federal customer provides a letter of authorization to a company allowing them to utilize the MAS contracts on their behalf.  Keep in mind that even though the cost reimbursable contractors are not federal agencies, they are utilizing your MAS contract and therefore those sales should be in accordance to your MAS Terms, Conditions, and reporting requirements. </a:t>
            </a:r>
          </a:p>
          <a:p>
            <a:pPr eaLnBrk="1" hangingPunct="1"/>
            <a:endParaRPr lang="en-US" dirty="0" smtClean="0"/>
          </a:p>
          <a:p>
            <a:pPr eaLnBrk="1" hangingPunct="1"/>
            <a:r>
              <a:rPr lang="en-US" dirty="0" smtClean="0"/>
              <a:t>One final note – there is no definitive listing of all eligible MAS customers, because the list is not static.  In fact, the government is constantly approving policies that expand the reach of the MAS program in effort to provide best value solutions for federal customers and those working on behalf of the government.  Therefore it is in your best interest to proactively seek out and research new programs as they become available.</a:t>
            </a:r>
          </a:p>
          <a:p>
            <a:pPr eaLnBrk="1" hangingPunct="1"/>
            <a:endParaRPr lang="en-US" dirty="0" smtClean="0"/>
          </a:p>
          <a:p>
            <a:pPr eaLnBrk="1" hangingPunct="1"/>
            <a:r>
              <a:rPr lang="en-US" dirty="0" smtClean="0"/>
              <a:t>GSA Order ADM</a:t>
            </a:r>
            <a:r>
              <a:rPr lang="en-US" baseline="0" dirty="0" smtClean="0"/>
              <a:t> 4800.2G can be found at http://www.gsa.gov/graphics/fas/GSAOrderADM4800_2F.pdf</a:t>
            </a:r>
            <a:r>
              <a:rPr lang="en-US" dirty="0" smtClean="0"/>
              <a: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finally </a:t>
            </a:r>
            <a:r>
              <a:rPr lang="en-US" b="0" dirty="0" smtClean="0"/>
              <a:t>you need to know where</a:t>
            </a:r>
            <a:r>
              <a:rPr lang="en-US" b="0" baseline="0" dirty="0" smtClean="0"/>
              <a:t> to report these various types of GSA sales.  </a:t>
            </a:r>
            <a:r>
              <a:rPr lang="en-US" baseline="0" dirty="0" smtClean="0"/>
              <a:t>It is important that you report the correct amount of sales and also report those sales to the appropriate Special Item Number.  This could be:</a:t>
            </a:r>
          </a:p>
          <a:p>
            <a:endParaRPr lang="en-US" baseline="0" dirty="0" smtClean="0"/>
          </a:p>
          <a:p>
            <a:pPr>
              <a:buFont typeface="Arial" pitchFamily="34" charset="0"/>
              <a:buChar char="•"/>
            </a:pPr>
            <a:r>
              <a:rPr lang="en-US" baseline="0" dirty="0" smtClean="0"/>
              <a:t>  Your Special Item Numbers for sales to Federal Agencies</a:t>
            </a:r>
          </a:p>
          <a:p>
            <a:pPr>
              <a:buFont typeface="Arial" pitchFamily="34" charset="0"/>
              <a:buChar char="•"/>
            </a:pPr>
            <a:r>
              <a:rPr lang="en-US" baseline="0" dirty="0" smtClean="0"/>
              <a:t>  State and Local Programs such as Cooperative Purchasing and Disaster Recovery</a:t>
            </a:r>
          </a:p>
          <a:p>
            <a:pPr>
              <a:buFont typeface="Arial" pitchFamily="34" charset="0"/>
              <a:buChar char="•"/>
            </a:pPr>
            <a:r>
              <a:rPr lang="en-US" baseline="0" dirty="0" smtClean="0"/>
              <a:t>  Federal Strategic Sourcing Initiative (FSSI) BPAs</a:t>
            </a:r>
          </a:p>
          <a:p>
            <a:pPr>
              <a:buFont typeface="Arial" pitchFamily="34" charset="0"/>
              <a:buChar char="•"/>
            </a:pPr>
            <a:endParaRPr lang="en-US" baseline="0" dirty="0" smtClean="0"/>
          </a:p>
          <a:p>
            <a:pPr>
              <a:buFont typeface="Arial" pitchFamily="34" charset="0"/>
              <a:buNone/>
            </a:pPr>
            <a:r>
              <a:rPr lang="en-US" baseline="0" dirty="0" smtClean="0"/>
              <a:t>You should also remember to only report those sales for products and services declared as GSA items on your approved pricelist.</a:t>
            </a:r>
            <a:endParaRPr lang="en-US" dirty="0"/>
          </a:p>
        </p:txBody>
      </p:sp>
      <p:sp>
        <p:nvSpPr>
          <p:cNvPr id="4" name="Slide Number Placeholder 3"/>
          <p:cNvSpPr>
            <a:spLocks noGrp="1"/>
          </p:cNvSpPr>
          <p:nvPr>
            <p:ph type="sldNum" sz="quarter" idx="10"/>
          </p:nvPr>
        </p:nvSpPr>
        <p:spPr/>
        <p:txBody>
          <a:bodyPr/>
          <a:lstStyle/>
          <a:p>
            <a:pPr>
              <a:defRPr/>
            </a:pPr>
            <a:fld id="{68F48DB0-2377-4B0A-92DC-491880E069B6}"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23BF100C-611C-4378-B4CA-2726DC47A7C1}" type="slidenum">
              <a:rPr lang="en-US" smtClean="0"/>
              <a:pPr/>
              <a:t>33</a:t>
            </a:fld>
            <a:endParaRPr lang="en-US" smtClean="0"/>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eaLnBrk="1" hangingPunct="1"/>
            <a:r>
              <a:rPr lang="en-US" dirty="0" smtClean="0"/>
              <a:t>Your MAS contract also</a:t>
            </a:r>
            <a:r>
              <a:rPr lang="en-US" baseline="0" dirty="0" smtClean="0"/>
              <a:t> </a:t>
            </a:r>
            <a:r>
              <a:rPr lang="en-US" dirty="0" smtClean="0"/>
              <a:t>requires that you</a:t>
            </a:r>
            <a:r>
              <a:rPr lang="en-US" baseline="0" dirty="0" smtClean="0"/>
              <a:t> </a:t>
            </a:r>
            <a:r>
              <a:rPr lang="en-US" dirty="0" smtClean="0"/>
              <a:t>generate at least $25,000 in sales within the first 24 months of your contract term, and to maintain at least $25,000 in sales every year thereafter.  Averages are not taken when considering whether or not you’ve met the sales requirement, thus the Government may cancel your contract unless reported sales are at the levels specified above.</a:t>
            </a:r>
          </a:p>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Basis of Award (BOA) customer relationship results from the final negotiations.  GSA and all schedule contractors agree to a basis of award customer relationship when the GSA schedule contract is finalized.  This BOA pricing relationship is usually explained on the Standard Form 1449 in the first pages of your signed GSA contract. Some contracts refer to the BOA relationship as the pricing relationship tied to the price reductions clause of the contract.  Other contracts may use some other similar language to explain the BOA relationship.  Please review your specific GSA contract to ensure you are aware of the BOA relationship or in your contract.  </a:t>
            </a:r>
          </a:p>
          <a:p>
            <a:endParaRPr lang="en-US" dirty="0"/>
          </a:p>
        </p:txBody>
      </p:sp>
      <p:sp>
        <p:nvSpPr>
          <p:cNvPr id="4" name="Slide Number Placeholder 3"/>
          <p:cNvSpPr>
            <a:spLocks noGrp="1"/>
          </p:cNvSpPr>
          <p:nvPr>
            <p:ph type="sldNum" sz="quarter" idx="10"/>
          </p:nvPr>
        </p:nvSpPr>
        <p:spPr/>
        <p:txBody>
          <a:bodyPr/>
          <a:lstStyle/>
          <a:p>
            <a:pPr>
              <a:defRPr/>
            </a:pPr>
            <a:fld id="{68F48DB0-2377-4B0A-92DC-491880E069B6}"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0BD93321-B4B4-4B5F-9233-CB3B172A49B1}" type="slidenum">
              <a:rPr lang="en-US" smtClean="0"/>
              <a:pPr/>
              <a:t>35</a:t>
            </a:fld>
            <a:endParaRPr lang="en-US" smtClean="0"/>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pPr eaLnBrk="1" hangingPunct="1"/>
            <a:r>
              <a:rPr lang="en-US" dirty="0" smtClean="0"/>
              <a:t>Here is a specific example of a Basis of Award (BOA) relationship in a GSA contract.  </a:t>
            </a:r>
          </a:p>
          <a:p>
            <a:pPr eaLnBrk="1" hangingPunct="1"/>
            <a:endParaRPr lang="en-US" dirty="0" smtClean="0"/>
          </a:p>
          <a:p>
            <a:pPr eaLnBrk="1" hangingPunct="1"/>
            <a:r>
              <a:rPr lang="en-US" dirty="0" smtClean="0"/>
              <a:t>A contractor with the BOA relationship shown in this example would disrupt the BOA customer relationship if XYZ Company was extended a 20% discount and none of the exceptions described in the price reductions clause applied to the situation.  The price reductions clause explains the steps the contractor needs to perform now that the BOA relationship has been disrupted.  There are exceptions to the price reductions clause that might apply to this situation and therefore not disrupt the BOA pricing relationship.  </a:t>
            </a:r>
          </a:p>
          <a:p>
            <a:pPr eaLnBrk="1" hangingPunct="1"/>
            <a:endParaRPr lang="en-US" dirty="0" smtClean="0"/>
          </a:p>
          <a:p>
            <a:pPr eaLnBrk="1" hangingPunct="1"/>
            <a:r>
              <a:rPr lang="en-US" dirty="0" smtClean="0"/>
              <a:t>Again, the language used to describe the BOA relationship in your contract is going to be different than the example shown.  The example used on this slide is used to generically illustrate the relationship between the BOA relationship and the price reductions clause.  Your specific BOA relationship might have different pricing relationships for specific products or services.  Your contract also might name several customers or a specific customer classification such as all national accounts as the BOA customer.  This is why is it vital to review your contract to understand the specific BOA relationship in your contract.  </a:t>
            </a:r>
          </a:p>
          <a:p>
            <a:pPr eaLnBrk="1" hangingPunct="1"/>
            <a:endParaRPr lang="en-US" dirty="0" smtClean="0"/>
          </a:p>
          <a:p>
            <a:pPr eaLnBrk="1" hangingPunct="1"/>
            <a:r>
              <a:rPr lang="en-US" dirty="0" smtClean="0"/>
              <a:t>GSA highly recommends having a system or process in place to monitor the BOA discount relationship in the contract to ensure our customers are being charged the correct contract pricing throughout the contract.   During the CAV, your IOA will verify that you understand your Basis of Award relationship and the price reductions clause, and that you have a system in place to maintain the discount relationship between the BOA customer(s) identified in your contract and the discount to your GSA contract customers.  </a:t>
            </a:r>
          </a:p>
          <a:p>
            <a:pPr eaLnBrk="1" hangingPunct="1"/>
            <a:endParaRPr lang="en-US" dirty="0" smtClean="0"/>
          </a:p>
          <a:p>
            <a:pPr eaLnBrk="1" hangingPunct="1"/>
            <a:r>
              <a:rPr lang="en-US" dirty="0" smtClean="0"/>
              <a:t>Refer to the BOA relationship and price reductions clause in your contract for your</a:t>
            </a:r>
            <a:r>
              <a:rPr lang="en-US" baseline="0" dirty="0" smtClean="0"/>
              <a:t> specific BOA</a:t>
            </a:r>
            <a:r>
              <a:rPr lang="en-US" dirty="0" smtClean="0"/>
              <a:t>.  Also if you have any questions regarding this</a:t>
            </a:r>
            <a:r>
              <a:rPr lang="en-US" baseline="0" dirty="0" smtClean="0"/>
              <a:t> you should contact your Procurement Contracting Officer.</a:t>
            </a:r>
            <a:endParaRPr lang="en-US" dirty="0" smtClean="0"/>
          </a:p>
          <a:p>
            <a:pPr eaLnBrk="1" hangingPunct="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go through the Price Reductions Clause since</a:t>
            </a:r>
            <a:r>
              <a:rPr lang="en-US" baseline="0" dirty="0" smtClean="0"/>
              <a:t> </a:t>
            </a:r>
            <a:r>
              <a:rPr lang="en-US" dirty="0" smtClean="0"/>
              <a:t>this is what enforces the Basis of Award relationship:</a:t>
            </a:r>
          </a:p>
          <a:p>
            <a:endParaRPr lang="en-US" dirty="0" smtClean="0"/>
          </a:p>
          <a:p>
            <a:r>
              <a:rPr lang="en-US" dirty="0" smtClean="0"/>
              <a:t>GSAM 552.238-75: The Price Reductions Clause.  This is the contract requirement that states that each contractor</a:t>
            </a:r>
            <a:r>
              <a:rPr lang="en-US" baseline="0" dirty="0" smtClean="0"/>
              <a:t> will agree upon (1) the customer (or category of customers) which will be the basis of award, and (2) the Government’s price or discount relationship to the identified customer (or category of customers).  This relationship shall be maintained throughout the contract period.</a:t>
            </a:r>
          </a:p>
          <a:p>
            <a:endParaRPr lang="en-US" baseline="0" dirty="0" smtClean="0"/>
          </a:p>
          <a:p>
            <a:r>
              <a:rPr lang="en-US" baseline="0" dirty="0" smtClean="0"/>
              <a:t>Any change in the Contractor’s commercial pricing or discount arrangement application to the identified customer (or category of customers) which disturbs this relationship shall constitute a price reduction.</a:t>
            </a:r>
          </a:p>
          <a:p>
            <a:endParaRPr lang="en-US" baseline="0" dirty="0" smtClean="0"/>
          </a:p>
          <a:p>
            <a:r>
              <a:rPr lang="en-US" baseline="0" dirty="0" smtClean="0"/>
              <a:t>The GSA Acquisition Manual (GSAM), which contains the Price Reductions Clause, can be found at the following web address: https://www.acquisition.gov/GSAM/current/html/Part552_Sub2B.html</a:t>
            </a:r>
            <a:endParaRPr lang="en-US" dirty="0"/>
          </a:p>
        </p:txBody>
      </p:sp>
      <p:sp>
        <p:nvSpPr>
          <p:cNvPr id="4" name="Slide Number Placeholder 3"/>
          <p:cNvSpPr>
            <a:spLocks noGrp="1"/>
          </p:cNvSpPr>
          <p:nvPr>
            <p:ph type="sldNum" sz="quarter" idx="10"/>
          </p:nvPr>
        </p:nvSpPr>
        <p:spPr/>
        <p:txBody>
          <a:bodyPr/>
          <a:lstStyle/>
          <a:p>
            <a:pPr>
              <a:defRPr/>
            </a:pPr>
            <a:fld id="{68F48DB0-2377-4B0A-92DC-491880E069B6}"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GSA highly recommends having a system or process in place to monitor the BOA discount relationship in the contract to ensure our customers are being charged the correct contract pricing throughout the contract.   During a</a:t>
            </a:r>
            <a:r>
              <a:rPr lang="en-US" baseline="0" dirty="0" smtClean="0"/>
              <a:t> Contractor Assistance Visit</a:t>
            </a:r>
            <a:r>
              <a:rPr lang="en-US" dirty="0" smtClean="0"/>
              <a:t>, your IOA will verify that you understand your negotiated Basis of Award, have</a:t>
            </a:r>
            <a:r>
              <a:rPr lang="en-US" baseline="0" dirty="0" smtClean="0"/>
              <a:t> a copy of</a:t>
            </a:r>
            <a:r>
              <a:rPr lang="en-US" dirty="0" smtClean="0"/>
              <a:t> your Basis of Award documentation, and are aware of the Price Reductions Clause.  Next, they will also review that you have a system in place to maintain the discount relationship between the BOA customer(s) identified in your contract and the discount to your GSA contract customers.  </a:t>
            </a:r>
          </a:p>
          <a:p>
            <a:pPr eaLnBrk="1" hangingPunct="1"/>
            <a:endParaRPr lang="en-US" dirty="0" smtClean="0"/>
          </a:p>
          <a:p>
            <a:pPr eaLnBrk="1" hangingPunct="1"/>
            <a:r>
              <a:rPr lang="en-US" dirty="0" smtClean="0"/>
              <a:t>Again, refer to the BOA relationship and Price Reductions Clause in your contract for further information and clarification.  </a:t>
            </a:r>
          </a:p>
          <a:p>
            <a:endParaRPr lang="en-US" dirty="0"/>
          </a:p>
        </p:txBody>
      </p:sp>
      <p:sp>
        <p:nvSpPr>
          <p:cNvPr id="4" name="Slide Number Placeholder 3"/>
          <p:cNvSpPr>
            <a:spLocks noGrp="1"/>
          </p:cNvSpPr>
          <p:nvPr>
            <p:ph type="sldNum" sz="quarter" idx="10"/>
          </p:nvPr>
        </p:nvSpPr>
        <p:spPr/>
        <p:txBody>
          <a:bodyPr/>
          <a:lstStyle/>
          <a:p>
            <a:pPr>
              <a:defRPr/>
            </a:pPr>
            <a:fld id="{68F48DB0-2377-4B0A-92DC-491880E069B6}"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a:t>
            </a:r>
            <a:r>
              <a:rPr lang="en-US" baseline="0" dirty="0" smtClean="0"/>
              <a:t> being</a:t>
            </a:r>
            <a:r>
              <a:rPr lang="en-US" dirty="0" smtClean="0"/>
              <a:t> awarded a Schedules</a:t>
            </a:r>
            <a:r>
              <a:rPr lang="en-US" baseline="0" dirty="0" smtClean="0"/>
              <a:t> contract, GSA is stating to ordering activities that your prices are fair and reasonable.  It is your responsibility to provide that approved pricing to all ordering activities.</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To be more competitive, you can offer one-time, spot discounts from established Schedule contract prices.  You can give the ordering federal agency a discount without passing that discount on to all GSA Schedule users.  However, if you can afford to repeatedly offer discounts to your customers, this may indicate to GSA that we need to renegotiate your contract prices for subsequent option periods.  </a:t>
            </a:r>
          </a:p>
          <a:p>
            <a:endParaRPr lang="en-US" dirty="0"/>
          </a:p>
        </p:txBody>
      </p:sp>
      <p:sp>
        <p:nvSpPr>
          <p:cNvPr id="4" name="Slide Number Placeholder 3"/>
          <p:cNvSpPr>
            <a:spLocks noGrp="1"/>
          </p:cNvSpPr>
          <p:nvPr>
            <p:ph type="sldNum" sz="quarter" idx="10"/>
          </p:nvPr>
        </p:nvSpPr>
        <p:spPr/>
        <p:txBody>
          <a:bodyPr/>
          <a:lstStyle/>
          <a:p>
            <a:pPr>
              <a:defRPr/>
            </a:pPr>
            <a:fld id="{68F48DB0-2377-4B0A-92DC-491880E069B6}"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Next, we’ll talk</a:t>
            </a:r>
            <a:r>
              <a:rPr lang="en-US" baseline="0" dirty="0" smtClean="0"/>
              <a:t> about Novation and Name Changes. </a:t>
            </a:r>
          </a:p>
          <a:p>
            <a:pPr eaLnBrk="1" hangingPunct="1"/>
            <a:endParaRPr lang="en-US" baseline="0" dirty="0" smtClean="0"/>
          </a:p>
          <a:p>
            <a:pPr eaLnBrk="1" hangingPunct="1"/>
            <a:r>
              <a:rPr lang="en-US" dirty="0" smtClean="0"/>
              <a:t>A novation</a:t>
            </a:r>
            <a:r>
              <a:rPr lang="en-US" baseline="0" dirty="0" smtClean="0"/>
              <a:t> occurs i</a:t>
            </a:r>
            <a:r>
              <a:rPr lang="en-US" dirty="0" smtClean="0"/>
              <a:t>f you have a change of ownership.</a:t>
            </a:r>
            <a:r>
              <a:rPr lang="en-US" baseline="0" dirty="0" smtClean="0"/>
              <a:t>  T</a:t>
            </a:r>
            <a:r>
              <a:rPr lang="en-US" dirty="0" smtClean="0"/>
              <a:t>he government may recognize a third party as the successor in interest to your Schedule contract if all of your assets are transferred or the portion of assets involved in performing your contract are transferred.  </a:t>
            </a:r>
          </a:p>
          <a:p>
            <a:pPr eaLnBrk="1" hangingPunct="1"/>
            <a:endParaRPr lang="en-US" dirty="0" smtClean="0"/>
          </a:p>
          <a:p>
            <a:pPr eaLnBrk="1" hangingPunct="1"/>
            <a:r>
              <a:rPr lang="en-US" dirty="0" smtClean="0"/>
              <a:t>If only a company name change has occurred, and the government’s and contractor’s rights and obligations remain unaffected, then only a change-of-name agreement is necessary.  This process is much simpler than a novation.</a:t>
            </a:r>
          </a:p>
        </p:txBody>
      </p:sp>
      <p:sp>
        <p:nvSpPr>
          <p:cNvPr id="4" name="Slide Number Placeholder 3"/>
          <p:cNvSpPr>
            <a:spLocks noGrp="1"/>
          </p:cNvSpPr>
          <p:nvPr>
            <p:ph type="sldNum" sz="quarter" idx="10"/>
          </p:nvPr>
        </p:nvSpPr>
        <p:spPr/>
        <p:txBody>
          <a:bodyPr/>
          <a:lstStyle/>
          <a:p>
            <a:pPr>
              <a:defRPr/>
            </a:pPr>
            <a:fld id="{68F48DB0-2377-4B0A-92DC-491880E069B6}"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First I would like to review the definition of Success.</a:t>
            </a:r>
          </a:p>
          <a:p>
            <a:endParaRPr lang="en-US" b="0" dirty="0" smtClean="0"/>
          </a:p>
          <a:p>
            <a:r>
              <a:rPr lang="en-US" b="0" dirty="0" smtClean="0"/>
              <a:t>Being a successful contractor means</a:t>
            </a:r>
            <a:r>
              <a:rPr lang="en-US" b="0" baseline="0" dirty="0" smtClean="0"/>
              <a:t> more than just getting sales.  Success also means complying with contract terms and conditions and effectively managing contractual requirements.  Since 2002, GSA has been utilizing a contractor report card, to reflect how well contractors </a:t>
            </a:r>
            <a:r>
              <a:rPr lang="en-US" b="0" baseline="0" dirty="0" smtClean="0">
                <a:solidFill>
                  <a:srgbClr val="FF0000"/>
                </a:solidFill>
              </a:rPr>
              <a:t>are doing in respect to fulfilling some of the main contractual obligations.</a:t>
            </a:r>
          </a:p>
        </p:txBody>
      </p:sp>
      <p:sp>
        <p:nvSpPr>
          <p:cNvPr id="4" name="Slide Number Placeholder 3"/>
          <p:cNvSpPr>
            <a:spLocks noGrp="1"/>
          </p:cNvSpPr>
          <p:nvPr>
            <p:ph type="sldNum" sz="quarter" idx="10"/>
          </p:nvPr>
        </p:nvSpPr>
        <p:spPr/>
        <p:txBody>
          <a:bodyPr/>
          <a:lstStyle/>
          <a:p>
            <a:pPr>
              <a:defRPr/>
            </a:pPr>
            <a:fld id="{68F48DB0-2377-4B0A-92DC-491880E069B6}"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During either case,</a:t>
            </a:r>
            <a:r>
              <a:rPr lang="en-US" baseline="0" dirty="0" smtClean="0"/>
              <a:t> you are required to:</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  Contact your Procurement Contracting Officer immediately</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  Follow the regulation set forth in the Federal Acquisition Regulation through Subpart 42.12 (https://www.acquisition.gov/far/current/html/Subpart%2042_12.html)</a:t>
            </a:r>
          </a:p>
          <a:p>
            <a:pPr marL="0" marR="0"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  Submit a modification via eMod</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68F48DB0-2377-4B0A-92DC-491880E069B6}"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p>
            <a:fld id="{915F5DE6-591B-465F-9C4F-B9B0E135B17D}" type="slidenum">
              <a:rPr lang="en-US" smtClean="0"/>
              <a:pPr/>
              <a:t>41</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pPr eaLnBrk="1" hangingPunct="1"/>
            <a:r>
              <a:rPr lang="en-US" dirty="0" smtClean="0"/>
              <a:t>The</a:t>
            </a:r>
            <a:r>
              <a:rPr lang="en-US" baseline="0" dirty="0" smtClean="0"/>
              <a:t> next section we will discuss is Subcontracting Plans and Reports.  </a:t>
            </a:r>
          </a:p>
          <a:p>
            <a:pPr eaLnBrk="1" hangingPunct="1"/>
            <a:endParaRPr lang="en-US" baseline="0" dirty="0" smtClean="0"/>
          </a:p>
          <a:p>
            <a:pPr eaLnBrk="1" hangingPunct="1"/>
            <a:r>
              <a:rPr lang="en-US" dirty="0" smtClean="0"/>
              <a:t>Large businesses, as determined by the parameters set forth in your Schedule contract, are required by law to establish goals for awarding subcontracts to qualified small businesses.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As a large business, you have the responsibility to submit subcontracting reports to GSA.  This is done electronically on the Electronic Subcontracting Reporting System, called eSRS.  You’ll need to check the system to see what kind of report you need to submit based on the type of subcontracting plan that you have.  This will also determine when the report is due to GSA. Check out the eSRS website for more information.  </a:t>
            </a:r>
          </a:p>
          <a:p>
            <a:pPr eaLnBrk="1" hangingPunct="1"/>
            <a:endParaRPr lang="en-US" dirty="0" smtClean="0"/>
          </a:p>
          <a:p>
            <a:pPr eaLnBrk="1" hangingPunct="1"/>
            <a:r>
              <a:rPr lang="en-US" dirty="0" smtClean="0"/>
              <a:t>Please note that subcontracting goals are not a requirement for small businesses.  </a:t>
            </a:r>
          </a:p>
          <a:p>
            <a:endParaRPr lang="en-US" dirty="0"/>
          </a:p>
        </p:txBody>
      </p:sp>
      <p:sp>
        <p:nvSpPr>
          <p:cNvPr id="4" name="Slide Number Placeholder 3"/>
          <p:cNvSpPr>
            <a:spLocks noGrp="1"/>
          </p:cNvSpPr>
          <p:nvPr>
            <p:ph type="sldNum" sz="quarter" idx="10"/>
          </p:nvPr>
        </p:nvSpPr>
        <p:spPr/>
        <p:txBody>
          <a:bodyPr/>
          <a:lstStyle/>
          <a:p>
            <a:pPr>
              <a:defRPr/>
            </a:pPr>
            <a:fld id="{68F48DB0-2377-4B0A-92DC-491880E069B6}"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8F48DB0-2377-4B0A-92DC-491880E069B6}"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Moving</a:t>
            </a:r>
            <a:r>
              <a:rPr lang="en-US" baseline="0" dirty="0" smtClean="0"/>
              <a:t> forward, we’ll discuss environmental compliance.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a:t>
            </a:r>
            <a:r>
              <a:rPr lang="en-US" dirty="0" smtClean="0"/>
              <a:t>It has become everyone’s responsibility to improve our decisions regarding the environmental impact of the goods we purchase.  This is especially true for government acquisitions because those agencies are utilizing tax dollars for their procurements.  For that reason, federal agencies have been encouraged (and at times required) to procure environmentally friendly products when they are available.  The environmentally friendly products available through the MAS contracts assist those federal agencies achieve their environmental goals.</a:t>
            </a:r>
          </a:p>
          <a:p>
            <a:endParaRPr lang="en-US" dirty="0"/>
          </a:p>
        </p:txBody>
      </p:sp>
      <p:sp>
        <p:nvSpPr>
          <p:cNvPr id="4" name="Slide Number Placeholder 3"/>
          <p:cNvSpPr>
            <a:spLocks noGrp="1"/>
          </p:cNvSpPr>
          <p:nvPr>
            <p:ph type="sldNum" sz="quarter" idx="10"/>
          </p:nvPr>
        </p:nvSpPr>
        <p:spPr/>
        <p:txBody>
          <a:bodyPr/>
          <a:lstStyle/>
          <a:p>
            <a:pPr>
              <a:defRPr/>
            </a:pPr>
            <a:fld id="{68F48DB0-2377-4B0A-92DC-491880E069B6}" type="slidenum">
              <a:rPr lang="en-US" smtClean="0"/>
              <a:pPr>
                <a:defRPr/>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 you find what</a:t>
            </a:r>
            <a:r>
              <a:rPr lang="en-US" baseline="0" dirty="0" smtClean="0"/>
              <a:t> environmental attributes are available?  You can start by utilizing </a:t>
            </a:r>
            <a:r>
              <a:rPr lang="en-US" dirty="0" smtClean="0"/>
              <a:t>GSA</a:t>
            </a:r>
            <a:r>
              <a:rPr lang="en-US" baseline="0" dirty="0" smtClean="0"/>
              <a:t> </a:t>
            </a:r>
            <a:r>
              <a:rPr lang="en-US" i="1" baseline="0" dirty="0" smtClean="0"/>
              <a:t>Advantage!</a:t>
            </a:r>
            <a:r>
              <a:rPr lang="en-US" baseline="0" dirty="0" smtClean="0"/>
              <a:t>®’s link to the Environmental Programs to see which programs GSA participates in and are available for use.</a:t>
            </a:r>
            <a:endParaRPr lang="en-US" dirty="0"/>
          </a:p>
        </p:txBody>
      </p:sp>
      <p:sp>
        <p:nvSpPr>
          <p:cNvPr id="4" name="Slide Number Placeholder 3"/>
          <p:cNvSpPr>
            <a:spLocks noGrp="1"/>
          </p:cNvSpPr>
          <p:nvPr>
            <p:ph type="sldNum" sz="quarter" idx="10"/>
          </p:nvPr>
        </p:nvSpPr>
        <p:spPr/>
        <p:txBody>
          <a:bodyPr/>
          <a:lstStyle/>
          <a:p>
            <a:pPr>
              <a:defRPr/>
            </a:pPr>
            <a:fld id="{68F48DB0-2377-4B0A-92DC-491880E069B6}" type="slidenum">
              <a:rPr lang="en-US" smtClean="0"/>
              <a:pPr>
                <a:defRPr/>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you click on the</a:t>
            </a:r>
            <a:r>
              <a:rPr lang="en-US" baseline="0" dirty="0" smtClean="0"/>
              <a:t> Environmental Program </a:t>
            </a:r>
            <a:r>
              <a:rPr lang="en-US" dirty="0" smtClean="0"/>
              <a:t>link you will betaken to the official Environmental Program page which provides you various links to environmental</a:t>
            </a:r>
            <a:r>
              <a:rPr lang="en-US" baseline="0" dirty="0" smtClean="0"/>
              <a:t> topics, as well as a </a:t>
            </a:r>
            <a:r>
              <a:rPr lang="en-US" dirty="0" smtClean="0"/>
              <a:t>link</a:t>
            </a:r>
            <a:r>
              <a:rPr lang="en-US" baseline="0" dirty="0" smtClean="0"/>
              <a:t> to the section that further explains the various environmental symbols.</a:t>
            </a:r>
            <a:endParaRPr lang="en-US" dirty="0"/>
          </a:p>
        </p:txBody>
      </p:sp>
      <p:sp>
        <p:nvSpPr>
          <p:cNvPr id="4" name="Slide Number Placeholder 3"/>
          <p:cNvSpPr>
            <a:spLocks noGrp="1"/>
          </p:cNvSpPr>
          <p:nvPr>
            <p:ph type="sldNum" sz="quarter" idx="10"/>
          </p:nvPr>
        </p:nvSpPr>
        <p:spPr/>
        <p:txBody>
          <a:bodyPr/>
          <a:lstStyle/>
          <a:p>
            <a:pPr>
              <a:defRPr/>
            </a:pPr>
            <a:fld id="{68F48DB0-2377-4B0A-92DC-491880E069B6}"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section will provide you the ability to look at each of</a:t>
            </a:r>
            <a:r>
              <a:rPr lang="en-US" baseline="0" dirty="0" smtClean="0"/>
              <a:t> the attributes and their respective descriptions.  The icon descriptions that are underlined also hyperlink you to the specific government program section that provides more detailed information.  By reviewing the specific government program sections, it will allow you the ability to determine whether your product has the applicable attributes that should be identified.</a:t>
            </a:r>
            <a:endParaRPr lang="en-US" dirty="0"/>
          </a:p>
        </p:txBody>
      </p:sp>
      <p:sp>
        <p:nvSpPr>
          <p:cNvPr id="4" name="Slide Number Placeholder 3"/>
          <p:cNvSpPr>
            <a:spLocks noGrp="1"/>
          </p:cNvSpPr>
          <p:nvPr>
            <p:ph type="sldNum" sz="quarter" idx="10"/>
          </p:nvPr>
        </p:nvSpPr>
        <p:spPr/>
        <p:txBody>
          <a:bodyPr/>
          <a:lstStyle/>
          <a:p>
            <a:pPr>
              <a:defRPr/>
            </a:pPr>
            <a:fld id="{68F48DB0-2377-4B0A-92DC-491880E069B6}" type="slidenum">
              <a:rPr lang="en-US" smtClean="0"/>
              <a:pPr>
                <a:defRPr/>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documentation may include, but is not limited to, certification from the manufacturer of the product, Government documentation showing testing/acceptance or something similar.  </a:t>
            </a:r>
          </a:p>
          <a:p>
            <a:endParaRPr lang="en-US" dirty="0" smtClean="0"/>
          </a:p>
          <a:p>
            <a:r>
              <a:rPr lang="en-US" dirty="0" smtClean="0"/>
              <a:t>When utilizing any type of environmental attribute you as</a:t>
            </a:r>
            <a:r>
              <a:rPr lang="en-US" baseline="0" dirty="0" smtClean="0"/>
              <a:t> the contractor should be able to identify:</a:t>
            </a:r>
          </a:p>
          <a:p>
            <a:endParaRPr lang="en-US" baseline="0" dirty="0" smtClean="0"/>
          </a:p>
          <a:p>
            <a:pPr>
              <a:buFont typeface="Arial" pitchFamily="34" charset="0"/>
              <a:buChar char="•"/>
            </a:pPr>
            <a:r>
              <a:rPr lang="en-US" baseline="0" dirty="0" smtClean="0"/>
              <a:t>  The attribute used</a:t>
            </a:r>
          </a:p>
          <a:p>
            <a:pPr>
              <a:buFont typeface="Arial" pitchFamily="34" charset="0"/>
              <a:buChar char="•"/>
            </a:pPr>
            <a:r>
              <a:rPr lang="en-US" baseline="0" dirty="0" smtClean="0"/>
              <a:t>  Definition of the attribute</a:t>
            </a:r>
          </a:p>
          <a:p>
            <a:pPr>
              <a:buFont typeface="Arial" pitchFamily="34" charset="0"/>
              <a:buChar char="•"/>
            </a:pPr>
            <a:r>
              <a:rPr lang="en-US" baseline="0" dirty="0" smtClean="0"/>
              <a:t>  The requirement or regulation</a:t>
            </a:r>
          </a:p>
          <a:p>
            <a:pPr>
              <a:buFont typeface="Arial" pitchFamily="34" charset="0"/>
              <a:buChar char="•"/>
            </a:pPr>
            <a:r>
              <a:rPr lang="en-US" baseline="0" dirty="0" smtClean="0"/>
              <a:t>  How you fulfill that requirement or regulation</a:t>
            </a:r>
            <a:endParaRPr lang="en-US" dirty="0"/>
          </a:p>
        </p:txBody>
      </p:sp>
      <p:sp>
        <p:nvSpPr>
          <p:cNvPr id="4" name="Slide Number Placeholder 3"/>
          <p:cNvSpPr>
            <a:spLocks noGrp="1"/>
          </p:cNvSpPr>
          <p:nvPr>
            <p:ph type="sldNum" sz="quarter" idx="10"/>
          </p:nvPr>
        </p:nvSpPr>
        <p:spPr/>
        <p:txBody>
          <a:bodyPr/>
          <a:lstStyle/>
          <a:p>
            <a:pPr>
              <a:defRPr/>
            </a:pPr>
            <a:fld id="{68F48DB0-2377-4B0A-92DC-491880E069B6}"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 the</a:t>
            </a:r>
            <a:r>
              <a:rPr lang="en-US" baseline="0" dirty="0" smtClean="0"/>
              <a:t> Multiple Award Schedules Report Card is an important tool to help you to successfully manage your contract.   The main focus ultimately is your improvement.</a:t>
            </a:r>
            <a:endParaRPr lang="en-US" dirty="0"/>
          </a:p>
        </p:txBody>
      </p:sp>
      <p:sp>
        <p:nvSpPr>
          <p:cNvPr id="4" name="Slide Number Placeholder 3"/>
          <p:cNvSpPr>
            <a:spLocks noGrp="1"/>
          </p:cNvSpPr>
          <p:nvPr>
            <p:ph type="sldNum" sz="quarter" idx="10"/>
          </p:nvPr>
        </p:nvSpPr>
        <p:spPr/>
        <p:txBody>
          <a:bodyPr/>
          <a:lstStyle/>
          <a:p>
            <a:pPr>
              <a:defRPr/>
            </a:pPr>
            <a:fld id="{68F48DB0-2377-4B0A-92DC-491880E069B6}"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1EE00234-16C0-473E-9C88-94F99E184A1A}" type="slidenum">
              <a:rPr lang="en-US" smtClean="0"/>
              <a:pPr/>
              <a:t>5</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r>
              <a:rPr lang="en-US" dirty="0" smtClean="0"/>
              <a:t>The Contractor</a:t>
            </a:r>
            <a:r>
              <a:rPr lang="en-US" baseline="0" dirty="0" smtClean="0"/>
              <a:t> Assistance Visit (CAV)</a:t>
            </a:r>
            <a:r>
              <a:rPr lang="en-US" dirty="0" smtClean="0"/>
              <a:t> and report card should be important to you because they are two of the many factors used by your Procurement Contracting Officer (PCO) in determining whether or not to exercise a contract extension, and it identifies areas where you may need improvement.</a:t>
            </a:r>
          </a:p>
          <a:p>
            <a:pPr eaLnBrk="1" hangingPunct="1"/>
            <a:endParaRPr lang="en-US" dirty="0" smtClean="0"/>
          </a:p>
          <a:p>
            <a:pPr eaLnBrk="1" hangingPunct="1"/>
            <a:r>
              <a:rPr lang="en-US" dirty="0" smtClean="0"/>
              <a:t>Please keep in mind that your report card is only utilized as an informative, educational tool.</a:t>
            </a:r>
          </a:p>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0D6BB3D1-3382-40E4-B0B1-B2E04D413AC7}" type="slidenum">
              <a:rPr lang="en-US" smtClean="0"/>
              <a:pPr/>
              <a:t>6</a:t>
            </a:fld>
            <a:endParaRPr lang="en-US"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r>
              <a:rPr lang="en-US" dirty="0" smtClean="0"/>
              <a:t>You should generally receive two report cards during the five-year base period of your contract.  The first will be the mid-term report card which will be issued sometime after you have had your contract for 24 months. Then a second and final report card will be issued prior to the expiration of your contract’s base period.  If option periods are exercised, this cycle will also occur in subsequent option periods.</a:t>
            </a:r>
          </a:p>
          <a:p>
            <a:pPr eaLnBrk="1" hangingPunct="1"/>
            <a:endParaRPr lang="en-US" dirty="0" smtClean="0"/>
          </a:p>
          <a:p>
            <a:pPr eaLnBrk="1" hangingPunct="1"/>
            <a:r>
              <a:rPr lang="en-US" dirty="0" smtClean="0"/>
              <a:t>It is important to note that your report card is not to be used as past performance documentation – this is due to the fact that only previous customers can rate your performance against a task order or delivery order.</a:t>
            </a:r>
          </a:p>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Although</a:t>
            </a:r>
            <a:r>
              <a:rPr lang="en-US" baseline="0" dirty="0" smtClean="0"/>
              <a:t> company specific report cards can only viewed by that company and certain GSA personnel, anyone can view the sample report card.  </a:t>
            </a:r>
          </a:p>
          <a:p>
            <a:endParaRPr lang="en-US" baseline="0" dirty="0" smtClean="0"/>
          </a:p>
          <a:p>
            <a:r>
              <a:rPr lang="en-US" baseline="0" dirty="0" smtClean="0"/>
              <a:t>The sample report card can be found on the Vendor Support Center (VSC) under the “Contract Administration” drop down menu and selecting the “Contractor Report Card” link.  This link will take you to a page where: </a:t>
            </a:r>
          </a:p>
          <a:p>
            <a:endParaRPr lang="en-US" baseline="0" dirty="0" smtClean="0"/>
          </a:p>
          <a:p>
            <a:pPr marL="228600" indent="-228600">
              <a:buFont typeface="+mj-lt"/>
              <a:buAutoNum type="arabicPeriod"/>
            </a:pPr>
            <a:r>
              <a:rPr lang="en-US" baseline="0" dirty="0" smtClean="0"/>
              <a:t>New users can register to gain access to their report card, </a:t>
            </a:r>
          </a:p>
          <a:p>
            <a:pPr marL="228600" indent="-228600">
              <a:buFont typeface="+mj-lt"/>
              <a:buAutoNum type="arabicPeriod"/>
            </a:pPr>
            <a:r>
              <a:rPr lang="en-US" baseline="0" dirty="0" smtClean="0"/>
              <a:t>Existing user can use existing login information to access their most recent report card, and</a:t>
            </a:r>
          </a:p>
          <a:p>
            <a:pPr marL="228600" indent="-228600">
              <a:buFont typeface="+mj-lt"/>
              <a:buAutoNum type="arabicPeriod"/>
            </a:pPr>
            <a:r>
              <a:rPr lang="en-US" baseline="0" dirty="0" smtClean="0"/>
              <a:t>At the bottom a link is provided to view the sample report card</a:t>
            </a:r>
            <a:endParaRPr lang="en-US" dirty="0"/>
          </a:p>
        </p:txBody>
      </p:sp>
      <p:sp>
        <p:nvSpPr>
          <p:cNvPr id="4" name="Slide Number Placeholder 3"/>
          <p:cNvSpPr>
            <a:spLocks noGrp="1"/>
          </p:cNvSpPr>
          <p:nvPr>
            <p:ph type="sldNum" sz="quarter" idx="10"/>
          </p:nvPr>
        </p:nvSpPr>
        <p:spPr/>
        <p:txBody>
          <a:bodyPr/>
          <a:lstStyle/>
          <a:p>
            <a:pPr>
              <a:defRPr/>
            </a:pPr>
            <a:fld id="{68F48DB0-2377-4B0A-92DC-491880E069B6}"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view the sample report</a:t>
            </a:r>
            <a:r>
              <a:rPr lang="en-US" baseline="0" dirty="0" smtClean="0"/>
              <a:t> card on the Vendor Support Center (VSC), by clicking on the link: </a:t>
            </a:r>
            <a:r>
              <a:rPr lang="en-US" dirty="0" smtClean="0">
                <a:hlinkClick r:id="rId3"/>
              </a:rPr>
              <a:t>https://vsc.gsa.gov/reportcard/reportcard.pdf</a:t>
            </a:r>
            <a:endParaRPr lang="en-US" dirty="0"/>
          </a:p>
        </p:txBody>
      </p:sp>
      <p:sp>
        <p:nvSpPr>
          <p:cNvPr id="4" name="Slide Number Placeholder 3"/>
          <p:cNvSpPr>
            <a:spLocks noGrp="1"/>
          </p:cNvSpPr>
          <p:nvPr>
            <p:ph type="sldNum" sz="quarter" idx="10"/>
          </p:nvPr>
        </p:nvSpPr>
        <p:spPr/>
        <p:txBody>
          <a:bodyPr/>
          <a:lstStyle/>
          <a:p>
            <a:pPr>
              <a:defRPr/>
            </a:pPr>
            <a:fld id="{68F48DB0-2377-4B0A-92DC-491880E069B6}"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dirty="0" smtClean="0"/>
              <a:t>Next, we will</a:t>
            </a:r>
            <a:r>
              <a:rPr lang="en-US" baseline="0" dirty="0" smtClean="0"/>
              <a:t> discuss the report card categories.  Currently, t</a:t>
            </a:r>
            <a:r>
              <a:rPr lang="en-US" dirty="0" smtClean="0"/>
              <a:t>he report card questions are all classified into three categories:</a:t>
            </a:r>
          </a:p>
          <a:p>
            <a:pPr marL="457200" marR="0" lvl="1"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  </a:t>
            </a:r>
            <a:r>
              <a:rPr lang="en-US" dirty="0" smtClean="0"/>
              <a:t>Category 1 questions are deemed critical and are essential to the continued success of the Schedules program.  </a:t>
            </a:r>
          </a:p>
          <a:p>
            <a:pPr marL="457200" marR="0" lvl="1"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  Category 2 questions are mandatory and reflect a contractor’s compliance with important contract requirements.  </a:t>
            </a:r>
          </a:p>
          <a:p>
            <a:pPr marL="457200" marR="0" lvl="1" indent="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  Category 3 questions are “above and beyond” elements and distinguish “Exceptional” contractors from “Very Good” contractors.  </a:t>
            </a:r>
          </a:p>
          <a:p>
            <a:endParaRPr lang="en-US" dirty="0"/>
          </a:p>
        </p:txBody>
      </p:sp>
      <p:sp>
        <p:nvSpPr>
          <p:cNvPr id="4" name="Slide Number Placeholder 3"/>
          <p:cNvSpPr>
            <a:spLocks noGrp="1"/>
          </p:cNvSpPr>
          <p:nvPr>
            <p:ph type="sldNum" sz="quarter" idx="10"/>
          </p:nvPr>
        </p:nvSpPr>
        <p:spPr/>
        <p:txBody>
          <a:bodyPr/>
          <a:lstStyle/>
          <a:p>
            <a:pPr>
              <a:defRPr/>
            </a:pPr>
            <a:fld id="{68F48DB0-2377-4B0A-92DC-491880E069B6}"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2" name="Picture 10" descr="Faded blue U.S. flag in background."/>
          <p:cNvPicPr>
            <a:picLocks noChangeAspect="1"/>
          </p:cNvPicPr>
          <p:nvPr/>
        </p:nvPicPr>
        <p:blipFill>
          <a:blip r:embed="rId2" cstate="print"/>
          <a:srcRect l="5556" t="8333" r="20370" b="41667"/>
          <a:stretch>
            <a:fillRect/>
          </a:stretch>
        </p:blipFill>
        <p:spPr bwMode="auto">
          <a:xfrm>
            <a:off x="0" y="2743200"/>
            <a:ext cx="9144000" cy="4114800"/>
          </a:xfrm>
          <a:prstGeom prst="rect">
            <a:avLst/>
          </a:prstGeom>
          <a:noFill/>
          <a:ln w="9525">
            <a:noFill/>
            <a:miter lim="800000"/>
            <a:headEnd/>
            <a:tailEnd/>
          </a:ln>
        </p:spPr>
      </p:pic>
      <p:sp>
        <p:nvSpPr>
          <p:cNvPr id="4" name="Rectangle 53" descr="Blue horizontal band"/>
          <p:cNvSpPr>
            <a:spLocks noChangeArrowheads="1"/>
          </p:cNvSpPr>
          <p:nvPr/>
        </p:nvSpPr>
        <p:spPr bwMode="auto">
          <a:xfrm>
            <a:off x="0" y="1709738"/>
            <a:ext cx="9144000" cy="228600"/>
          </a:xfrm>
          <a:prstGeom prst="rect">
            <a:avLst/>
          </a:prstGeom>
          <a:solidFill>
            <a:srgbClr val="990000"/>
          </a:solidFill>
          <a:ln w="9525">
            <a:noFill/>
            <a:miter lim="800000"/>
            <a:headEnd/>
            <a:tailEnd/>
          </a:ln>
          <a:effectLst/>
        </p:spPr>
        <p:txBody>
          <a:bodyPr wrap="none" anchor="ctr"/>
          <a:lstStyle/>
          <a:p>
            <a:pPr>
              <a:defRPr/>
            </a:pPr>
            <a:endParaRPr lang="en-US" dirty="0">
              <a:latin typeface="Arial" charset="0"/>
            </a:endParaRPr>
          </a:p>
        </p:txBody>
      </p:sp>
      <p:pic>
        <p:nvPicPr>
          <p:cNvPr id="5" name="Picture 54" descr="GSA Starmark logo"/>
          <p:cNvPicPr>
            <a:picLocks noChangeAspect="1" noChangeArrowheads="1"/>
          </p:cNvPicPr>
          <p:nvPr/>
        </p:nvPicPr>
        <p:blipFill>
          <a:blip r:embed="rId3" cstate="print"/>
          <a:srcRect/>
          <a:stretch>
            <a:fillRect/>
          </a:stretch>
        </p:blipFill>
        <p:spPr bwMode="auto">
          <a:xfrm>
            <a:off x="455613" y="455613"/>
            <a:ext cx="850900" cy="854075"/>
          </a:xfrm>
          <a:prstGeom prst="rect">
            <a:avLst/>
          </a:prstGeom>
          <a:noFill/>
          <a:ln w="9525">
            <a:noFill/>
            <a:miter lim="800000"/>
            <a:headEnd/>
            <a:tailEnd/>
          </a:ln>
        </p:spPr>
      </p:pic>
      <p:sp>
        <p:nvSpPr>
          <p:cNvPr id="6" name="Text Box 55"/>
          <p:cNvSpPr txBox="1">
            <a:spLocks noChangeArrowheads="1"/>
          </p:cNvSpPr>
          <p:nvPr/>
        </p:nvSpPr>
        <p:spPr bwMode="auto">
          <a:xfrm>
            <a:off x="4114800" y="1066800"/>
            <a:ext cx="4445000" cy="304800"/>
          </a:xfrm>
          <a:prstGeom prst="rect">
            <a:avLst/>
          </a:prstGeom>
          <a:noFill/>
          <a:ln w="9525">
            <a:noFill/>
            <a:miter lim="800000"/>
            <a:headEnd/>
            <a:tailEnd/>
          </a:ln>
          <a:effectLst/>
        </p:spPr>
        <p:txBody>
          <a:bodyPr wrap="none" lIns="0" rIns="0"/>
          <a:lstStyle/>
          <a:p>
            <a:pPr algn="r">
              <a:defRPr/>
            </a:pPr>
            <a:r>
              <a:rPr lang="en-US" sz="1200" b="1" dirty="0">
                <a:solidFill>
                  <a:srgbClr val="464646"/>
                </a:solidFill>
                <a:latin typeface="Century Gothic" pitchFamily="34" charset="0"/>
                <a:ea typeface="ヒラギノ角ゴ Pro W3" pitchFamily="1" charset="-128"/>
              </a:rPr>
              <a:t>U.S. General Services Administration</a:t>
            </a:r>
            <a:endParaRPr lang="en-US" sz="1200" dirty="0">
              <a:solidFill>
                <a:srgbClr val="464646"/>
              </a:solidFill>
              <a:latin typeface="Century Gothic" pitchFamily="34" charset="0"/>
              <a:ea typeface="ヒラギノ角ゴ Pro W3" pitchFamily="1" charset="-128"/>
            </a:endParaRPr>
          </a:p>
        </p:txBody>
      </p:sp>
      <p:sp>
        <p:nvSpPr>
          <p:cNvPr id="7" name="Rectangle 53" descr="Blue horizontal band"/>
          <p:cNvSpPr>
            <a:spLocks noChangeArrowheads="1"/>
          </p:cNvSpPr>
          <p:nvPr/>
        </p:nvSpPr>
        <p:spPr bwMode="auto">
          <a:xfrm>
            <a:off x="0" y="2701925"/>
            <a:ext cx="9144000" cy="228600"/>
          </a:xfrm>
          <a:prstGeom prst="rect">
            <a:avLst/>
          </a:prstGeom>
          <a:solidFill>
            <a:srgbClr val="005390"/>
          </a:solidFill>
          <a:ln w="9525">
            <a:noFill/>
            <a:miter lim="800000"/>
            <a:headEnd/>
            <a:tailEnd/>
          </a:ln>
          <a:effectLst/>
        </p:spPr>
        <p:txBody>
          <a:bodyPr wrap="none" anchor="ctr"/>
          <a:lstStyle/>
          <a:p>
            <a:pPr>
              <a:defRPr/>
            </a:pPr>
            <a:endParaRPr lang="en-US" dirty="0">
              <a:latin typeface="Arial" charset="0"/>
            </a:endParaRPr>
          </a:p>
        </p:txBody>
      </p:sp>
      <p:sp>
        <p:nvSpPr>
          <p:cNvPr id="9" name="Title 8"/>
          <p:cNvSpPr>
            <a:spLocks noGrp="1"/>
          </p:cNvSpPr>
          <p:nvPr>
            <p:ph type="title"/>
          </p:nvPr>
        </p:nvSpPr>
        <p:spPr>
          <a:xfrm>
            <a:off x="-1" y="1938528"/>
            <a:ext cx="9144000" cy="731520"/>
          </a:xfrm>
        </p:spPr>
        <p:txBody>
          <a:bodyPr wrap="none" anchor="ctr" anchorCtr="0">
            <a:noAutofit/>
          </a:bodyPr>
          <a:lstStyle>
            <a:lvl1pPr marL="342900" indent="0">
              <a:defRPr sz="3800" b="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4913" y="2286000"/>
            <a:ext cx="1941512" cy="3962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286000"/>
            <a:ext cx="5676900" cy="3962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6"/>
          <p:cNvSpPr>
            <a:spLocks noGrp="1" noChangeArrowheads="1"/>
          </p:cNvSpPr>
          <p:nvPr>
            <p:ph type="sldNum" sz="quarter" idx="10"/>
          </p:nvPr>
        </p:nvSpPr>
        <p:spPr>
          <a:ln/>
        </p:spPr>
        <p:txBody>
          <a:bodyPr/>
          <a:lstStyle>
            <a:lvl1pPr>
              <a:defRPr/>
            </a:lvl1pPr>
          </a:lstStyle>
          <a:p>
            <a:pPr>
              <a:defRPr/>
            </a:pPr>
            <a:fld id="{363CBAFA-970F-4A6B-A057-04F64E9A0407}"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7769225" cy="553998"/>
          </a:xfrm>
        </p:spPr>
        <p:txBody>
          <a:bodyPr/>
          <a:lstStyle>
            <a:lvl1pPr>
              <a:defRPr sz="3000">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5613" y="2176272"/>
            <a:ext cx="7769225" cy="3048000"/>
          </a:xfrm>
        </p:spPr>
        <p:txBody>
          <a:bodyPr/>
          <a:lstStyle>
            <a:lvl1pPr>
              <a:defRPr sz="2400">
                <a:latin typeface="Century Gothic" pitchFamily="34" charset="0"/>
              </a:defRPr>
            </a:lvl1pPr>
            <a:lvl2pPr>
              <a:defRPr>
                <a:latin typeface="Century Gothic" pitchFamily="34" charset="0"/>
              </a:defRPr>
            </a:lvl2pPr>
            <a:lvl3pPr>
              <a:defRPr>
                <a:latin typeface="Century Gothic" pitchFamily="34" charset="0"/>
              </a:defRPr>
            </a:lvl3pPr>
            <a:lvl4pPr>
              <a:defRPr>
                <a:latin typeface="Century Gothic" pitchFamily="34" charset="0"/>
              </a:defRPr>
            </a:lvl4pPr>
            <a:lvl5pPr>
              <a:defRPr>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6"/>
          <p:cNvSpPr>
            <a:spLocks noGrp="1" noChangeArrowheads="1"/>
          </p:cNvSpPr>
          <p:nvPr>
            <p:ph type="sldNum" sz="quarter" idx="10"/>
          </p:nvPr>
        </p:nvSpPr>
        <p:spPr>
          <a:ln/>
        </p:spPr>
        <p:txBody>
          <a:bodyPr/>
          <a:lstStyle>
            <a:lvl1pPr>
              <a:defRPr/>
            </a:lvl1pPr>
          </a:lstStyle>
          <a:p>
            <a:pPr>
              <a:defRPr/>
            </a:pPr>
            <a:fld id="{C8FEAB3B-020B-4394-9CAF-A87AF3B43598}"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731520" y="3977640"/>
            <a:ext cx="7772400" cy="646331"/>
          </a:xfrm>
        </p:spPr>
        <p:txBody>
          <a:bodyPr/>
          <a:lstStyle>
            <a:lvl1pPr algn="l">
              <a:defRPr sz="3600" b="1" cap="all"/>
            </a:lvl1pPr>
          </a:lstStyle>
          <a:p>
            <a:r>
              <a:rPr lang="en-US" smtClean="0"/>
              <a:t>Click to edit Master title style</a:t>
            </a:r>
            <a:endParaRPr lang="en-US" dirty="0"/>
          </a:p>
        </p:txBody>
      </p:sp>
      <p:sp>
        <p:nvSpPr>
          <p:cNvPr id="8" name="Text Placeholder 2"/>
          <p:cNvSpPr>
            <a:spLocks noGrp="1"/>
          </p:cNvSpPr>
          <p:nvPr>
            <p:ph type="body" idx="1"/>
          </p:nvPr>
        </p:nvSpPr>
        <p:spPr>
          <a:xfrm>
            <a:off x="731520" y="246888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6"/>
          <p:cNvSpPr>
            <a:spLocks noGrp="1" noChangeArrowheads="1"/>
          </p:cNvSpPr>
          <p:nvPr>
            <p:ph type="sldNum" sz="quarter" idx="10"/>
          </p:nvPr>
        </p:nvSpPr>
        <p:spPr>
          <a:ln/>
        </p:spPr>
        <p:txBody>
          <a:bodyPr/>
          <a:lstStyle>
            <a:lvl1pPr>
              <a:defRPr/>
            </a:lvl1pPr>
          </a:lstStyle>
          <a:p>
            <a:pPr>
              <a:defRPr/>
            </a:pPr>
            <a:fld id="{0CF03234-7FF2-4D6D-A0EF-41CA7B316028}" type="slidenum">
              <a:rPr lang="en-US" smtClean="0"/>
              <a:pPr>
                <a:defRPr/>
              </a:pPr>
              <a:t>‹#›</a:t>
            </a:fld>
            <a:endParaRPr lang="en-US"/>
          </a:p>
        </p:txBody>
      </p:sp>
      <p:sp>
        <p:nvSpPr>
          <p:cNvPr id="5" name="Title 1"/>
          <p:cNvSpPr txBox="1">
            <a:spLocks/>
          </p:cNvSpPr>
          <p:nvPr userDrawn="1"/>
        </p:nvSpPr>
        <p:spPr bwMode="auto">
          <a:xfrm>
            <a:off x="609600" y="1447800"/>
            <a:ext cx="7769225" cy="549275"/>
          </a:xfrm>
          <a:prstGeom prst="rect">
            <a:avLst/>
          </a:prstGeom>
          <a:noFill/>
          <a:ln w="9525">
            <a:noFill/>
            <a:miter lim="800000"/>
            <a:headEnd/>
            <a:tailEnd/>
          </a:ln>
        </p:spPr>
        <p:txBody>
          <a:bodyPr>
            <a:spAutoFit/>
          </a:bodyPr>
          <a:lstStyle/>
          <a:p>
            <a:pPr eaLnBrk="0" hangingPunct="0">
              <a:defRPr/>
            </a:pPr>
            <a:r>
              <a:rPr lang="en-US" sz="3000" b="1" kern="0" dirty="0">
                <a:solidFill>
                  <a:schemeClr val="bg1"/>
                </a:solidFill>
                <a:latin typeface="+mj-lt"/>
                <a:ea typeface="+mj-ea"/>
                <a:cs typeface="+mj-cs"/>
              </a:rPr>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7769225" cy="553998"/>
          </a:xfrm>
        </p:spPr>
        <p:txBody>
          <a:bodyPr/>
          <a:lstStyle>
            <a:lvl1pPr>
              <a:defRPr sz="3000"/>
            </a:lvl1pPr>
          </a:lstStyle>
          <a:p>
            <a:r>
              <a:rPr lang="en-US" smtClean="0"/>
              <a:t>Click to edit Master title style</a:t>
            </a:r>
            <a:endParaRPr lang="en-US" dirty="0"/>
          </a:p>
        </p:txBody>
      </p:sp>
      <p:sp>
        <p:nvSpPr>
          <p:cNvPr id="3" name="Content Placeholder 2"/>
          <p:cNvSpPr>
            <a:spLocks noGrp="1"/>
          </p:cNvSpPr>
          <p:nvPr>
            <p:ph sz="half" idx="1"/>
          </p:nvPr>
        </p:nvSpPr>
        <p:spPr>
          <a:xfrm>
            <a:off x="455613" y="2176272"/>
            <a:ext cx="3808412" cy="30480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6425" y="2176272"/>
            <a:ext cx="3808413" cy="3048000"/>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6"/>
          <p:cNvSpPr>
            <a:spLocks noGrp="1" noChangeArrowheads="1"/>
          </p:cNvSpPr>
          <p:nvPr>
            <p:ph type="sldNum" sz="quarter" idx="10"/>
          </p:nvPr>
        </p:nvSpPr>
        <p:spPr>
          <a:ln/>
        </p:spPr>
        <p:txBody>
          <a:bodyPr/>
          <a:lstStyle>
            <a:lvl1pPr>
              <a:defRPr/>
            </a:lvl1pPr>
          </a:lstStyle>
          <a:p>
            <a:pPr>
              <a:defRPr/>
            </a:pPr>
            <a:fld id="{EEF4617A-39AA-4654-BC9A-8DA2B5F22747}"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7769225" cy="553998"/>
          </a:xfrm>
        </p:spPr>
        <p:txBody>
          <a:bodyPr/>
          <a:lstStyle>
            <a:lvl1pPr>
              <a:defRPr sz="3000"/>
            </a:lvl1pPr>
          </a:lstStyle>
          <a:p>
            <a:r>
              <a:rPr lang="en-US" smtClean="0"/>
              <a:t>Click to edit Master title style</a:t>
            </a:r>
            <a:endParaRPr lang="en-US" dirty="0"/>
          </a:p>
        </p:txBody>
      </p:sp>
      <p:sp>
        <p:nvSpPr>
          <p:cNvPr id="3" name="Rectangle 46"/>
          <p:cNvSpPr>
            <a:spLocks noGrp="1" noChangeArrowheads="1"/>
          </p:cNvSpPr>
          <p:nvPr>
            <p:ph type="sldNum" sz="quarter" idx="10"/>
          </p:nvPr>
        </p:nvSpPr>
        <p:spPr>
          <a:ln/>
        </p:spPr>
        <p:txBody>
          <a:bodyPr/>
          <a:lstStyle>
            <a:lvl1pPr>
              <a:defRPr/>
            </a:lvl1pPr>
          </a:lstStyle>
          <a:p>
            <a:pPr>
              <a:defRPr/>
            </a:pPr>
            <a:fld id="{E76B3D7A-E278-436C-96FA-11FDDC177094}"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6"/>
          <p:cNvSpPr>
            <a:spLocks noGrp="1" noChangeArrowheads="1"/>
          </p:cNvSpPr>
          <p:nvPr>
            <p:ph type="sldNum" sz="quarter" idx="10"/>
          </p:nvPr>
        </p:nvSpPr>
        <p:spPr>
          <a:ln/>
        </p:spPr>
        <p:txBody>
          <a:bodyPr/>
          <a:lstStyle>
            <a:lvl1pPr>
              <a:defRPr/>
            </a:lvl1pPr>
          </a:lstStyle>
          <a:p>
            <a:pPr>
              <a:defRPr/>
            </a:pPr>
            <a:fld id="{8D390354-1F0B-4474-A755-0F3011B32435}"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6" name="Title 1"/>
          <p:cNvSpPr>
            <a:spLocks noGrp="1"/>
          </p:cNvSpPr>
          <p:nvPr>
            <p:ph type="title"/>
          </p:nvPr>
        </p:nvSpPr>
        <p:spPr>
          <a:xfrm>
            <a:off x="457200" y="2300286"/>
            <a:ext cx="3008313" cy="685800"/>
          </a:xfrm>
        </p:spPr>
        <p:txBody>
          <a:bodyPr anchor="b"/>
          <a:lstStyle>
            <a:lvl1pPr algn="l">
              <a:defRPr sz="2000" b="1"/>
            </a:lvl1pPr>
          </a:lstStyle>
          <a:p>
            <a:r>
              <a:rPr lang="en-US" smtClean="0"/>
              <a:t>Click to edit Master title style</a:t>
            </a:r>
            <a:endParaRPr lang="en-US" dirty="0"/>
          </a:p>
        </p:txBody>
      </p:sp>
      <p:sp>
        <p:nvSpPr>
          <p:cNvPr id="7" name="Content Placeholder 2"/>
          <p:cNvSpPr>
            <a:spLocks noGrp="1"/>
          </p:cNvSpPr>
          <p:nvPr>
            <p:ph idx="1"/>
          </p:nvPr>
        </p:nvSpPr>
        <p:spPr>
          <a:xfrm>
            <a:off x="3581400" y="2286000"/>
            <a:ext cx="5111750" cy="3886200"/>
          </a:xfrm>
        </p:spPr>
        <p:txBody>
          <a:bodyPr/>
          <a:lstStyle>
            <a:lvl1pPr>
              <a:defRPr sz="24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 Placeholder 3"/>
          <p:cNvSpPr>
            <a:spLocks noGrp="1"/>
          </p:cNvSpPr>
          <p:nvPr>
            <p:ph type="body" sz="half" idx="2"/>
          </p:nvPr>
        </p:nvSpPr>
        <p:spPr>
          <a:xfrm>
            <a:off x="457200" y="2971800"/>
            <a:ext cx="3008313" cy="3200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6"/>
          <p:cNvSpPr>
            <a:spLocks noGrp="1" noChangeArrowheads="1"/>
          </p:cNvSpPr>
          <p:nvPr>
            <p:ph type="sldNum" sz="quarter" idx="10"/>
          </p:nvPr>
        </p:nvSpPr>
        <p:spPr>
          <a:ln/>
        </p:spPr>
        <p:txBody>
          <a:bodyPr/>
          <a:lstStyle>
            <a:lvl1pPr>
              <a:defRPr/>
            </a:lvl1pPr>
          </a:lstStyle>
          <a:p>
            <a:pPr>
              <a:defRPr/>
            </a:pPr>
            <a:fld id="{90F11440-8BAC-4A00-8F0F-2019C96872BD}" type="slidenum">
              <a:rPr lang="en-US" smtClean="0"/>
              <a:pPr>
                <a:defRPr/>
              </a:pPr>
              <a:t>‹#›</a:t>
            </a:fld>
            <a:endParaRPr lang="en-US"/>
          </a:p>
        </p:txBody>
      </p:sp>
      <p:sp>
        <p:nvSpPr>
          <p:cNvPr id="9" name="Title 1"/>
          <p:cNvSpPr txBox="1">
            <a:spLocks/>
          </p:cNvSpPr>
          <p:nvPr userDrawn="1"/>
        </p:nvSpPr>
        <p:spPr bwMode="auto">
          <a:xfrm>
            <a:off x="304800" y="1219200"/>
            <a:ext cx="7769225" cy="549275"/>
          </a:xfrm>
          <a:prstGeom prst="rect">
            <a:avLst/>
          </a:prstGeom>
          <a:noFill/>
          <a:ln w="9525">
            <a:noFill/>
            <a:miter lim="800000"/>
            <a:headEnd/>
            <a:tailEnd/>
          </a:ln>
        </p:spPr>
        <p:txBody>
          <a:bodyPr>
            <a:spAutoFit/>
          </a:bodyPr>
          <a:lstStyle/>
          <a:p>
            <a:pPr eaLnBrk="0" hangingPunct="0">
              <a:defRPr/>
            </a:pPr>
            <a:r>
              <a:rPr lang="en-US" sz="3000" b="1" kern="0" dirty="0">
                <a:solidFill>
                  <a:schemeClr val="bg1"/>
                </a:solidFill>
                <a:latin typeface="+mj-lt"/>
                <a:ea typeface="+mj-ea"/>
                <a:cs typeface="+mj-cs"/>
              </a:rPr>
              <a:t>Click to edit Master 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6"/>
          <p:cNvSpPr>
            <a:spLocks noGrp="1" noChangeArrowheads="1"/>
          </p:cNvSpPr>
          <p:nvPr>
            <p:ph type="sldNum" sz="quarter" idx="10"/>
          </p:nvPr>
        </p:nvSpPr>
        <p:spPr>
          <a:ln/>
        </p:spPr>
        <p:txBody>
          <a:bodyPr/>
          <a:lstStyle>
            <a:lvl1pPr>
              <a:defRPr/>
            </a:lvl1pPr>
          </a:lstStyle>
          <a:p>
            <a:pPr>
              <a:defRPr/>
            </a:pPr>
            <a:fld id="{8D390354-1F0B-4474-A755-0F3011B32435}"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6"/>
          <p:cNvSpPr>
            <a:spLocks noGrp="1" noChangeArrowheads="1"/>
          </p:cNvSpPr>
          <p:nvPr>
            <p:ph type="sldNum" sz="quarter" idx="10"/>
          </p:nvPr>
        </p:nvSpPr>
        <p:spPr>
          <a:ln/>
        </p:spPr>
        <p:txBody>
          <a:bodyPr/>
          <a:lstStyle>
            <a:lvl1pPr>
              <a:defRPr/>
            </a:lvl1pPr>
          </a:lstStyle>
          <a:p>
            <a:pPr>
              <a:defRPr/>
            </a:pPr>
            <a:fld id="{CC123382-33AE-421C-9A43-98D6638709D4}"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Faded blue U.S. flag in background."/>
          <p:cNvPicPr>
            <a:picLocks noChangeAspect="1"/>
          </p:cNvPicPr>
          <p:nvPr/>
        </p:nvPicPr>
        <p:blipFill>
          <a:blip r:embed="rId13" cstate="print"/>
          <a:srcRect l="179" t="20956" r="792" b="-4137"/>
          <a:stretch>
            <a:fillRect/>
          </a:stretch>
        </p:blipFill>
        <p:spPr bwMode="auto">
          <a:xfrm>
            <a:off x="0" y="0"/>
            <a:ext cx="9144000" cy="990600"/>
          </a:xfrm>
          <a:prstGeom prst="rect">
            <a:avLst/>
          </a:prstGeom>
          <a:noFill/>
          <a:ln w="9525">
            <a:noFill/>
            <a:miter lim="800000"/>
            <a:headEnd/>
            <a:tailEnd/>
          </a:ln>
        </p:spPr>
      </p:pic>
      <p:sp>
        <p:nvSpPr>
          <p:cNvPr id="1027" name="Rectangle 13"/>
          <p:cNvSpPr>
            <a:spLocks noGrp="1" noChangeArrowheads="1"/>
          </p:cNvSpPr>
          <p:nvPr>
            <p:ph type="body" idx="1"/>
          </p:nvPr>
        </p:nvSpPr>
        <p:spPr bwMode="auto">
          <a:xfrm>
            <a:off x="455613" y="2176463"/>
            <a:ext cx="7769225" cy="3048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12"/>
          <p:cNvSpPr>
            <a:spLocks noGrp="1" noChangeArrowheads="1"/>
          </p:cNvSpPr>
          <p:nvPr>
            <p:ph type="title"/>
          </p:nvPr>
        </p:nvSpPr>
        <p:spPr bwMode="auto">
          <a:xfrm>
            <a:off x="457200" y="1371600"/>
            <a:ext cx="7769225" cy="554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207918" name="Rectangle 4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100" b="1">
                <a:latin typeface="Century Gothic" pitchFamily="34" charset="0"/>
                <a:ea typeface="ヒラギノ角ゴ Pro W3" pitchFamily="1" charset="-128"/>
              </a:defRPr>
            </a:lvl1pPr>
          </a:lstStyle>
          <a:p>
            <a:pPr>
              <a:defRPr/>
            </a:pPr>
            <a:fld id="{8D390354-1F0B-4474-A755-0F3011B32435}" type="slidenum">
              <a:rPr lang="en-US" smtClean="0"/>
              <a:pPr>
                <a:defRPr/>
              </a:pPr>
              <a:t>‹#›</a:t>
            </a:fld>
            <a:endParaRPr lang="en-US"/>
          </a:p>
        </p:txBody>
      </p:sp>
      <p:sp>
        <p:nvSpPr>
          <p:cNvPr id="10" name="Rectangle 48" descr="Red horizontal band"/>
          <p:cNvSpPr>
            <a:spLocks noChangeArrowheads="1"/>
          </p:cNvSpPr>
          <p:nvPr/>
        </p:nvSpPr>
        <p:spPr bwMode="auto">
          <a:xfrm>
            <a:off x="5029200" y="503238"/>
            <a:ext cx="3886200" cy="344487"/>
          </a:xfrm>
          <a:prstGeom prst="rect">
            <a:avLst/>
          </a:prstGeom>
          <a:noFill/>
          <a:ln w="9525">
            <a:noFill/>
            <a:miter lim="800000"/>
            <a:headEnd/>
            <a:tailEnd/>
          </a:ln>
          <a:effectLst/>
        </p:spPr>
        <p:txBody>
          <a:bodyPr wrap="none" anchor="ctr"/>
          <a:lstStyle/>
          <a:p>
            <a:pPr algn="r">
              <a:defRPr/>
            </a:pPr>
            <a:r>
              <a:rPr lang="en-US" sz="2000" dirty="0">
                <a:solidFill>
                  <a:srgbClr val="005390"/>
                </a:solidFill>
                <a:latin typeface="Century Gothic" pitchFamily="34" charset="0"/>
                <a:ea typeface="ヒラギノ角ゴ Pro W3" pitchFamily="1" charset="-128"/>
              </a:rPr>
              <a:t>Federal Acquisition Service</a:t>
            </a:r>
          </a:p>
        </p:txBody>
      </p:sp>
      <p:sp>
        <p:nvSpPr>
          <p:cNvPr id="13" name="Rectangle 53" descr="Blue horizontal band"/>
          <p:cNvSpPr>
            <a:spLocks noChangeArrowheads="1"/>
          </p:cNvSpPr>
          <p:nvPr/>
        </p:nvSpPr>
        <p:spPr bwMode="auto">
          <a:xfrm>
            <a:off x="0" y="838200"/>
            <a:ext cx="9144000" cy="119063"/>
          </a:xfrm>
          <a:prstGeom prst="rect">
            <a:avLst/>
          </a:prstGeom>
          <a:solidFill>
            <a:srgbClr val="990000"/>
          </a:solidFill>
          <a:ln w="9525">
            <a:noFill/>
            <a:miter lim="800000"/>
            <a:headEnd/>
            <a:tailEnd/>
          </a:ln>
          <a:effectLst/>
        </p:spPr>
        <p:txBody>
          <a:bodyPr wrap="none" anchor="ctr"/>
          <a:lstStyle/>
          <a:p>
            <a:pPr>
              <a:defRPr/>
            </a:pPr>
            <a:endParaRPr lang="en-US" dirty="0">
              <a:latin typeface="Arial" charset="0"/>
            </a:endParaRPr>
          </a:p>
        </p:txBody>
      </p:sp>
      <p:sp>
        <p:nvSpPr>
          <p:cNvPr id="15" name="Rectangle 53" descr="Blue horizontal band"/>
          <p:cNvSpPr>
            <a:spLocks noChangeArrowheads="1"/>
          </p:cNvSpPr>
          <p:nvPr/>
        </p:nvSpPr>
        <p:spPr bwMode="auto">
          <a:xfrm>
            <a:off x="0" y="947738"/>
            <a:ext cx="9144000" cy="119062"/>
          </a:xfrm>
          <a:prstGeom prst="rect">
            <a:avLst/>
          </a:prstGeom>
          <a:solidFill>
            <a:srgbClr val="005390"/>
          </a:solidFill>
          <a:ln w="9525">
            <a:noFill/>
            <a:miter lim="800000"/>
            <a:headEnd/>
            <a:tailEnd/>
          </a:ln>
          <a:effectLst/>
        </p:spPr>
        <p:txBody>
          <a:bodyPr wrap="none" anchor="ctr"/>
          <a:lstStyle/>
          <a:p>
            <a:pPr>
              <a:defRPr/>
            </a:pPr>
            <a:endParaRPr lang="en-US" dirty="0">
              <a:latin typeface="Arial" charset="0"/>
            </a:endParaRPr>
          </a:p>
        </p:txBody>
      </p:sp>
    </p:spTree>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l" rtl="0" eaLnBrk="1" fontAlgn="base" hangingPunct="1">
        <a:spcBef>
          <a:spcPct val="0"/>
        </a:spcBef>
        <a:spcAft>
          <a:spcPct val="0"/>
        </a:spcAft>
        <a:defRPr sz="3000" b="1">
          <a:solidFill>
            <a:srgbClr val="005390"/>
          </a:solidFill>
          <a:latin typeface="Century Gothic" pitchFamily="34" charset="0"/>
          <a:ea typeface="+mj-ea"/>
          <a:cs typeface="+mj-cs"/>
        </a:defRPr>
      </a:lvl1pPr>
      <a:lvl2pPr algn="l" rtl="0" eaLnBrk="1" fontAlgn="base" hangingPunct="1">
        <a:spcBef>
          <a:spcPct val="0"/>
        </a:spcBef>
        <a:spcAft>
          <a:spcPct val="0"/>
        </a:spcAft>
        <a:defRPr sz="3000" b="1">
          <a:solidFill>
            <a:srgbClr val="005390"/>
          </a:solidFill>
          <a:latin typeface="Century Gothic" pitchFamily="34" charset="0"/>
        </a:defRPr>
      </a:lvl2pPr>
      <a:lvl3pPr algn="l" rtl="0" eaLnBrk="1" fontAlgn="base" hangingPunct="1">
        <a:spcBef>
          <a:spcPct val="0"/>
        </a:spcBef>
        <a:spcAft>
          <a:spcPct val="0"/>
        </a:spcAft>
        <a:defRPr sz="3000" b="1">
          <a:solidFill>
            <a:srgbClr val="005390"/>
          </a:solidFill>
          <a:latin typeface="Century Gothic" pitchFamily="34" charset="0"/>
        </a:defRPr>
      </a:lvl3pPr>
      <a:lvl4pPr algn="l" rtl="0" eaLnBrk="1" fontAlgn="base" hangingPunct="1">
        <a:spcBef>
          <a:spcPct val="0"/>
        </a:spcBef>
        <a:spcAft>
          <a:spcPct val="0"/>
        </a:spcAft>
        <a:defRPr sz="3000" b="1">
          <a:solidFill>
            <a:srgbClr val="005390"/>
          </a:solidFill>
          <a:latin typeface="Century Gothic" pitchFamily="34" charset="0"/>
        </a:defRPr>
      </a:lvl4pPr>
      <a:lvl5pPr algn="l" rtl="0" eaLnBrk="1" fontAlgn="base" hangingPunct="1">
        <a:spcBef>
          <a:spcPct val="0"/>
        </a:spcBef>
        <a:spcAft>
          <a:spcPct val="0"/>
        </a:spcAft>
        <a:defRPr sz="3000" b="1">
          <a:solidFill>
            <a:srgbClr val="005390"/>
          </a:solidFill>
          <a:latin typeface="Century Gothic" pitchFamily="34" charset="0"/>
        </a:defRPr>
      </a:lvl5pPr>
      <a:lvl6pPr marL="457200" algn="l" rtl="0" eaLnBrk="1" fontAlgn="base" hangingPunct="1">
        <a:spcBef>
          <a:spcPct val="0"/>
        </a:spcBef>
        <a:spcAft>
          <a:spcPct val="0"/>
        </a:spcAft>
        <a:defRPr sz="3000" b="1">
          <a:solidFill>
            <a:srgbClr val="005390"/>
          </a:solidFill>
          <a:latin typeface="Arial" charset="0"/>
        </a:defRPr>
      </a:lvl6pPr>
      <a:lvl7pPr marL="914400" algn="l" rtl="0" eaLnBrk="1" fontAlgn="base" hangingPunct="1">
        <a:spcBef>
          <a:spcPct val="0"/>
        </a:spcBef>
        <a:spcAft>
          <a:spcPct val="0"/>
        </a:spcAft>
        <a:defRPr sz="3000" b="1">
          <a:solidFill>
            <a:srgbClr val="005390"/>
          </a:solidFill>
          <a:latin typeface="Arial" charset="0"/>
        </a:defRPr>
      </a:lvl7pPr>
      <a:lvl8pPr marL="1371600" algn="l" rtl="0" eaLnBrk="1" fontAlgn="base" hangingPunct="1">
        <a:spcBef>
          <a:spcPct val="0"/>
        </a:spcBef>
        <a:spcAft>
          <a:spcPct val="0"/>
        </a:spcAft>
        <a:defRPr sz="3000" b="1">
          <a:solidFill>
            <a:srgbClr val="005390"/>
          </a:solidFill>
          <a:latin typeface="Arial" charset="0"/>
        </a:defRPr>
      </a:lvl8pPr>
      <a:lvl9pPr marL="1828800" algn="l" rtl="0" eaLnBrk="1" fontAlgn="base" hangingPunct="1">
        <a:spcBef>
          <a:spcPct val="0"/>
        </a:spcBef>
        <a:spcAft>
          <a:spcPct val="0"/>
        </a:spcAft>
        <a:defRPr sz="3000" b="1">
          <a:solidFill>
            <a:srgbClr val="005390"/>
          </a:solidFill>
          <a:latin typeface="Arial" charset="0"/>
        </a:defRPr>
      </a:lvl9pPr>
    </p:titleStyle>
    <p:bodyStyle>
      <a:lvl1pPr marL="342900" indent="-342900" algn="l" rtl="0" eaLnBrk="1" fontAlgn="base" hangingPunct="1">
        <a:spcBef>
          <a:spcPct val="20000"/>
        </a:spcBef>
        <a:spcAft>
          <a:spcPct val="0"/>
        </a:spcAft>
        <a:buClr>
          <a:srgbClr val="990033"/>
        </a:buClr>
        <a:buFont typeface="Wingdings" pitchFamily="2" charset="2"/>
        <a:buChar char="Ø"/>
        <a:defRPr sz="2400">
          <a:solidFill>
            <a:srgbClr val="005390"/>
          </a:solidFill>
          <a:latin typeface="Century Gothic" pitchFamily="34" charset="0"/>
          <a:ea typeface="+mn-ea"/>
          <a:cs typeface="+mn-cs"/>
        </a:defRPr>
      </a:lvl1pPr>
      <a:lvl2pPr marL="742950" indent="-220663" algn="l" rtl="0" eaLnBrk="1" fontAlgn="base" hangingPunct="1">
        <a:spcBef>
          <a:spcPct val="20000"/>
        </a:spcBef>
        <a:spcAft>
          <a:spcPct val="0"/>
        </a:spcAft>
        <a:buClr>
          <a:srgbClr val="990033"/>
        </a:buClr>
        <a:buFont typeface="Wingdings" pitchFamily="2" charset="2"/>
        <a:buChar char=""/>
        <a:defRPr sz="2000">
          <a:solidFill>
            <a:srgbClr val="005390"/>
          </a:solidFill>
          <a:latin typeface="Century Gothic" pitchFamily="34" charset="0"/>
        </a:defRPr>
      </a:lvl2pPr>
      <a:lvl3pPr marL="1143000" indent="-228600" algn="l" rtl="0" eaLnBrk="1" fontAlgn="base" hangingPunct="1">
        <a:spcBef>
          <a:spcPct val="20000"/>
        </a:spcBef>
        <a:spcAft>
          <a:spcPct val="0"/>
        </a:spcAft>
        <a:buClr>
          <a:srgbClr val="990033"/>
        </a:buClr>
        <a:buFont typeface="Arial" pitchFamily="34" charset="0"/>
        <a:buChar char="–"/>
        <a:defRPr sz="2000">
          <a:solidFill>
            <a:srgbClr val="005390"/>
          </a:solidFill>
          <a:latin typeface="Century Gothic" pitchFamily="34" charset="0"/>
        </a:defRPr>
      </a:lvl3pPr>
      <a:lvl4pPr marL="1600200" indent="-228600" algn="l" rtl="0" eaLnBrk="1" fontAlgn="base" hangingPunct="1">
        <a:spcBef>
          <a:spcPct val="20000"/>
        </a:spcBef>
        <a:spcAft>
          <a:spcPct val="0"/>
        </a:spcAft>
        <a:buClr>
          <a:srgbClr val="990033"/>
        </a:buClr>
        <a:buFont typeface="Wingdings" pitchFamily="2" charset="2"/>
        <a:buChar char="§"/>
        <a:defRPr sz="2000">
          <a:solidFill>
            <a:srgbClr val="005390"/>
          </a:solidFill>
          <a:latin typeface="Century Gothic" pitchFamily="34" charset="0"/>
        </a:defRPr>
      </a:lvl4pPr>
      <a:lvl5pPr marL="2057400" indent="-228600" algn="l" rtl="0" eaLnBrk="1" fontAlgn="base" hangingPunct="1">
        <a:spcBef>
          <a:spcPct val="20000"/>
        </a:spcBef>
        <a:spcAft>
          <a:spcPct val="0"/>
        </a:spcAft>
        <a:buClr>
          <a:srgbClr val="990033"/>
        </a:buClr>
        <a:buFont typeface="Wingdings" pitchFamily="2" charset="2"/>
        <a:buChar char="ú"/>
        <a:defRPr sz="2000">
          <a:solidFill>
            <a:srgbClr val="005390"/>
          </a:solidFill>
          <a:latin typeface="Century Gothic" pitchFamily="34" charset="0"/>
        </a:defRPr>
      </a:lvl5pPr>
      <a:lvl6pPr marL="2514600" indent="-228600" algn="l" rtl="0" eaLnBrk="1" fontAlgn="base" hangingPunct="1">
        <a:spcBef>
          <a:spcPct val="20000"/>
        </a:spcBef>
        <a:spcAft>
          <a:spcPct val="0"/>
        </a:spcAft>
        <a:buClr>
          <a:srgbClr val="990033"/>
        </a:buClr>
        <a:buFont typeface="Wingdings" pitchFamily="2" charset="2"/>
        <a:buChar char="ú"/>
        <a:defRPr sz="2400">
          <a:solidFill>
            <a:srgbClr val="005390"/>
          </a:solidFill>
          <a:latin typeface="+mn-lt"/>
        </a:defRPr>
      </a:lvl6pPr>
      <a:lvl7pPr marL="2971800" indent="-228600" algn="l" rtl="0" eaLnBrk="1" fontAlgn="base" hangingPunct="1">
        <a:spcBef>
          <a:spcPct val="20000"/>
        </a:spcBef>
        <a:spcAft>
          <a:spcPct val="0"/>
        </a:spcAft>
        <a:buClr>
          <a:srgbClr val="990033"/>
        </a:buClr>
        <a:buFont typeface="Wingdings" pitchFamily="2" charset="2"/>
        <a:buChar char="ú"/>
        <a:defRPr sz="2400">
          <a:solidFill>
            <a:srgbClr val="005390"/>
          </a:solidFill>
          <a:latin typeface="+mn-lt"/>
        </a:defRPr>
      </a:lvl7pPr>
      <a:lvl8pPr marL="3429000" indent="-228600" algn="l" rtl="0" eaLnBrk="1" fontAlgn="base" hangingPunct="1">
        <a:spcBef>
          <a:spcPct val="20000"/>
        </a:spcBef>
        <a:spcAft>
          <a:spcPct val="0"/>
        </a:spcAft>
        <a:buClr>
          <a:srgbClr val="990033"/>
        </a:buClr>
        <a:buFont typeface="Wingdings" pitchFamily="2" charset="2"/>
        <a:buChar char="ú"/>
        <a:defRPr sz="2400">
          <a:solidFill>
            <a:srgbClr val="005390"/>
          </a:solidFill>
          <a:latin typeface="+mn-lt"/>
        </a:defRPr>
      </a:lvl8pPr>
      <a:lvl9pPr marL="3886200" indent="-228600" algn="l" rtl="0" eaLnBrk="1" fontAlgn="base" hangingPunct="1">
        <a:spcBef>
          <a:spcPct val="20000"/>
        </a:spcBef>
        <a:spcAft>
          <a:spcPct val="0"/>
        </a:spcAft>
        <a:buClr>
          <a:srgbClr val="990033"/>
        </a:buClr>
        <a:buFont typeface="Wingdings" pitchFamily="2" charset="2"/>
        <a:buChar char="ú"/>
        <a:defRPr sz="2400">
          <a:solidFill>
            <a:srgbClr val="00539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saelibrary.gsa.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gsaadvantage.gov/"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vsc.gsa.gov/"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gsa.gov/graphics/fas/GSAOrderADM4800_2F.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acquisition.gov/GSAM/current/html/Part552_Sub2B.html"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acquisition.gov/far/current/html/Subpart%2042_12.html"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esrs.gov/"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gsaadvantage.gov/"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vsc.gsa.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hyperlink" Target="https://vsc.gsa.gov/reportcard/reportcard.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Ensuring an Exceptional MAS Report Card</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Report Card Ratings</a:t>
            </a:r>
            <a:endParaRPr lang="en-US" dirty="0"/>
          </a:p>
        </p:txBody>
      </p:sp>
      <p:sp>
        <p:nvSpPr>
          <p:cNvPr id="3" name="Content Placeholder 2"/>
          <p:cNvSpPr>
            <a:spLocks noGrp="1"/>
          </p:cNvSpPr>
          <p:nvPr>
            <p:ph idx="1"/>
          </p:nvPr>
        </p:nvSpPr>
        <p:spPr/>
        <p:txBody>
          <a:bodyPr/>
          <a:lstStyle/>
          <a:p>
            <a:r>
              <a:rPr lang="en-US" smtClean="0"/>
              <a:t>Exceptional </a:t>
            </a:r>
          </a:p>
          <a:p>
            <a:endParaRPr lang="en-US" smtClean="0"/>
          </a:p>
          <a:p>
            <a:r>
              <a:rPr lang="en-US" smtClean="0"/>
              <a:t>Very Good</a:t>
            </a:r>
          </a:p>
          <a:p>
            <a:endParaRPr lang="en-US" smtClean="0"/>
          </a:p>
          <a:p>
            <a:r>
              <a:rPr lang="en-US" smtClean="0"/>
              <a:t>Satisfactory</a:t>
            </a:r>
          </a:p>
          <a:p>
            <a:endParaRPr lang="en-US" smtClean="0"/>
          </a:p>
          <a:p>
            <a:r>
              <a:rPr lang="en-US" smtClean="0"/>
              <a:t>Marginal</a:t>
            </a:r>
          </a:p>
          <a:p>
            <a:endParaRPr lang="en-US" smtClean="0"/>
          </a:p>
          <a:p>
            <a:r>
              <a:rPr lang="en-US" smtClean="0"/>
              <a:t>Serious Concerns Exist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 of Report Card Category One questions."/>
          <p:cNvPicPr>
            <a:picLocks noChangeAspect="1" noChangeArrowheads="1"/>
          </p:cNvPicPr>
          <p:nvPr/>
        </p:nvPicPr>
        <p:blipFill>
          <a:blip r:embed="rId3" cstate="print"/>
          <a:srcRect l="11905" t="13714" r="10476" b="5524"/>
          <a:stretch>
            <a:fillRect/>
          </a:stretch>
        </p:blipFill>
        <p:spPr bwMode="auto">
          <a:xfrm>
            <a:off x="457200" y="2133600"/>
            <a:ext cx="8305800" cy="4311143"/>
          </a:xfrm>
          <a:prstGeom prst="rect">
            <a:avLst/>
          </a:prstGeom>
          <a:noFill/>
          <a:ln w="9525">
            <a:noFill/>
            <a:miter lim="800000"/>
            <a:headEnd/>
            <a:tailEnd/>
          </a:ln>
        </p:spPr>
      </p:pic>
      <p:sp>
        <p:nvSpPr>
          <p:cNvPr id="3" name="Title 2"/>
          <p:cNvSpPr>
            <a:spLocks noGrp="1"/>
          </p:cNvSpPr>
          <p:nvPr>
            <p:ph type="title"/>
          </p:nvPr>
        </p:nvSpPr>
        <p:spPr>
          <a:xfrm>
            <a:off x="687388" y="1295400"/>
            <a:ext cx="7769225" cy="584775"/>
          </a:xfrm>
        </p:spPr>
        <p:txBody>
          <a:bodyPr/>
          <a:lstStyle/>
          <a:p>
            <a:pPr algn="ctr"/>
            <a:r>
              <a:rPr lang="en-US" sz="3200" dirty="0" smtClean="0"/>
              <a:t>  Category One</a:t>
            </a:r>
            <a:endParaRPr lang="en-US" sz="32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Topics</a:t>
            </a:r>
            <a:endParaRPr lang="en-US" dirty="0"/>
          </a:p>
        </p:txBody>
      </p:sp>
      <p:sp>
        <p:nvSpPr>
          <p:cNvPr id="3" name="Content Placeholder 2"/>
          <p:cNvSpPr>
            <a:spLocks noGrp="1"/>
          </p:cNvSpPr>
          <p:nvPr>
            <p:ph idx="1"/>
          </p:nvPr>
        </p:nvSpPr>
        <p:spPr>
          <a:xfrm>
            <a:off x="457200" y="2057400"/>
            <a:ext cx="7769225" cy="3048000"/>
          </a:xfrm>
        </p:spPr>
        <p:txBody>
          <a:bodyPr/>
          <a:lstStyle/>
          <a:p>
            <a:r>
              <a:rPr lang="en-US" dirty="0" smtClean="0"/>
              <a:t>Scope</a:t>
            </a:r>
          </a:p>
          <a:p>
            <a:r>
              <a:rPr lang="en-US" dirty="0" smtClean="0"/>
              <a:t>Trade Agreements Act</a:t>
            </a:r>
          </a:p>
          <a:p>
            <a:r>
              <a:rPr lang="en-US" dirty="0" smtClean="0"/>
              <a:t>GSA Advantage!®</a:t>
            </a:r>
          </a:p>
          <a:p>
            <a:r>
              <a:rPr lang="en-US" dirty="0" smtClean="0"/>
              <a:t>Sales Tracking System</a:t>
            </a:r>
          </a:p>
          <a:p>
            <a:r>
              <a:rPr lang="en-US" dirty="0" smtClean="0"/>
              <a:t>Contract Sales Criteria</a:t>
            </a:r>
          </a:p>
          <a:p>
            <a:r>
              <a:rPr lang="en-US" dirty="0" smtClean="0"/>
              <a:t>Basis of Award</a:t>
            </a:r>
          </a:p>
          <a:p>
            <a:r>
              <a:rPr lang="en-US" dirty="0" smtClean="0"/>
              <a:t>Pricing</a:t>
            </a:r>
          </a:p>
          <a:p>
            <a:r>
              <a:rPr lang="en-US" dirty="0" smtClean="0"/>
              <a:t>Chang of Name or </a:t>
            </a:r>
            <a:r>
              <a:rPr lang="en-US" dirty="0" err="1" smtClean="0"/>
              <a:t>Novation</a:t>
            </a:r>
            <a:endParaRPr lang="en-US" dirty="0" smtClean="0"/>
          </a:p>
          <a:p>
            <a:r>
              <a:rPr lang="en-US" dirty="0" smtClean="0"/>
              <a:t>Subcontracting Plan</a:t>
            </a:r>
          </a:p>
          <a:p>
            <a:r>
              <a:rPr lang="en-US" dirty="0" smtClean="0"/>
              <a:t>Environmental</a:t>
            </a:r>
            <a:endParaRPr lang="en-US" dirty="0" smtClean="0">
              <a:solidFill>
                <a:srgbClr val="013C88"/>
              </a:solidFill>
            </a:endParaRPr>
          </a:p>
          <a:p>
            <a:endParaRPr lang="en-US" dirty="0" smtClean="0"/>
          </a:p>
          <a:p>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n-US" smtClean="0"/>
              <a:t>Scope</a:t>
            </a:r>
            <a:endParaRPr lang="en-US" dirty="0" smtClean="0"/>
          </a:p>
        </p:txBody>
      </p:sp>
      <p:sp>
        <p:nvSpPr>
          <p:cNvPr id="125955" name="Rectangle 3"/>
          <p:cNvSpPr>
            <a:spLocks noGrp="1" noChangeArrowheads="1"/>
          </p:cNvSpPr>
          <p:nvPr>
            <p:ph idx="1"/>
          </p:nvPr>
        </p:nvSpPr>
        <p:spPr/>
        <p:txBody>
          <a:bodyPr/>
          <a:lstStyle/>
          <a:p>
            <a:endParaRPr lang="en-US" dirty="0" smtClean="0"/>
          </a:p>
          <a:p>
            <a:r>
              <a:rPr lang="en-US" dirty="0" smtClean="0"/>
              <a:t>  Schedule </a:t>
            </a:r>
          </a:p>
          <a:p>
            <a:endParaRPr lang="en-US" dirty="0" smtClean="0"/>
          </a:p>
          <a:p>
            <a:r>
              <a:rPr lang="en-US" dirty="0" smtClean="0"/>
              <a:t>  Special Item Number (SIN)</a:t>
            </a:r>
          </a:p>
          <a:p>
            <a:endParaRPr lang="en-US" dirty="0" smtClean="0"/>
          </a:p>
          <a:p>
            <a:r>
              <a:rPr lang="en-US" dirty="0" smtClean="0"/>
              <a:t>  Pricelist</a:t>
            </a:r>
          </a:p>
          <a:p>
            <a:endParaRPr lang="en-US" dirty="0" smtClean="0"/>
          </a:p>
          <a:p>
            <a:endParaRPr lang="en-US" dirty="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7769225" cy="646331"/>
          </a:xfrm>
        </p:spPr>
        <p:txBody>
          <a:bodyPr/>
          <a:lstStyle/>
          <a:p>
            <a:pPr algn="ctr"/>
            <a:r>
              <a:rPr lang="en-US" sz="3600" dirty="0" err="1" smtClean="0"/>
              <a:t>eLibrary</a:t>
            </a:r>
            <a:r>
              <a:rPr lang="en-US" sz="3600" dirty="0" smtClean="0"/>
              <a:t>: </a:t>
            </a:r>
            <a:r>
              <a:rPr lang="en-US" sz="3600" dirty="0" smtClean="0">
                <a:hlinkClick r:id="rId3"/>
              </a:rPr>
              <a:t>gsaeLibrary.gsa.gov</a:t>
            </a:r>
            <a:endParaRPr lang="en-US" sz="3600" dirty="0"/>
          </a:p>
        </p:txBody>
      </p:sp>
      <p:grpSp>
        <p:nvGrpSpPr>
          <p:cNvPr id="8" name="Content Placeholder 7" descr="Screen shot of the GSA eLibrary webpage.  The image includes two arrows; one pointing to the Search field and another pointing to the Quick Schedule menu."/>
          <p:cNvGrpSpPr>
            <a:grpSpLocks noGrp="1"/>
          </p:cNvGrpSpPr>
          <p:nvPr>
            <p:ph idx="1"/>
          </p:nvPr>
        </p:nvGrpSpPr>
        <p:grpSpPr>
          <a:xfrm>
            <a:off x="457200" y="2133600"/>
            <a:ext cx="7769225" cy="4114800"/>
            <a:chOff x="609600" y="2743200"/>
            <a:chExt cx="7801627" cy="3657600"/>
          </a:xfrm>
        </p:grpSpPr>
        <p:pic>
          <p:nvPicPr>
            <p:cNvPr id="9" name="Picture 2"/>
            <p:cNvPicPr>
              <a:picLocks noChangeAspect="1" noChangeArrowheads="1"/>
            </p:cNvPicPr>
            <p:nvPr/>
          </p:nvPicPr>
          <p:blipFill>
            <a:blip r:embed="rId4" cstate="print"/>
            <a:srcRect t="10667" r="1667" b="24444"/>
            <a:stretch>
              <a:fillRect/>
            </a:stretch>
          </p:blipFill>
          <p:spPr bwMode="auto">
            <a:xfrm>
              <a:off x="609600" y="2743200"/>
              <a:ext cx="7801627" cy="3657600"/>
            </a:xfrm>
            <a:prstGeom prst="rect">
              <a:avLst/>
            </a:prstGeom>
            <a:noFill/>
            <a:ln w="9525">
              <a:noFill/>
              <a:miter lim="800000"/>
              <a:headEnd/>
              <a:tailEnd/>
            </a:ln>
          </p:spPr>
        </p:pic>
        <p:sp>
          <p:nvSpPr>
            <p:cNvPr id="10" name="Right Arrow 9"/>
            <p:cNvSpPr/>
            <p:nvPr/>
          </p:nvSpPr>
          <p:spPr bwMode="auto">
            <a:xfrm>
              <a:off x="5486400" y="3276600"/>
              <a:ext cx="762000" cy="4572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 name="Right Arrow 10"/>
            <p:cNvSpPr/>
            <p:nvPr/>
          </p:nvSpPr>
          <p:spPr bwMode="auto">
            <a:xfrm rot="5400000">
              <a:off x="2133600" y="3581400"/>
              <a:ext cx="762000" cy="4572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Screen shot of the Automotive Superstore (Schedule 23V) page on GSA eLibrary. The image includes an arrow pointing towards the Automotive Superstore heading and another arrow pointing toward the list of available Special Item Numbers found at the bottom of the webpage."/>
          <p:cNvGrpSpPr/>
          <p:nvPr/>
        </p:nvGrpSpPr>
        <p:grpSpPr>
          <a:xfrm>
            <a:off x="0" y="0"/>
            <a:ext cx="9144000" cy="6858000"/>
            <a:chOff x="0" y="0"/>
            <a:chExt cx="9144000" cy="6858000"/>
          </a:xfrm>
        </p:grpSpPr>
        <p:pic>
          <p:nvPicPr>
            <p:cNvPr id="1027" name="Picture 3"/>
            <p:cNvPicPr>
              <a:picLocks noChangeAspect="1" noChangeArrowheads="1"/>
            </p:cNvPicPr>
            <p:nvPr/>
          </p:nvPicPr>
          <p:blipFill>
            <a:blip r:embed="rId3" cstate="print"/>
            <a:srcRect t="9778" r="2778" b="8444"/>
            <a:stretch>
              <a:fillRect/>
            </a:stretch>
          </p:blipFill>
          <p:spPr bwMode="auto">
            <a:xfrm>
              <a:off x="0" y="0"/>
              <a:ext cx="9144000" cy="6858000"/>
            </a:xfrm>
            <a:prstGeom prst="rect">
              <a:avLst/>
            </a:prstGeom>
            <a:noFill/>
            <a:ln w="9525">
              <a:noFill/>
              <a:miter lim="800000"/>
              <a:headEnd/>
              <a:tailEnd/>
            </a:ln>
          </p:spPr>
        </p:pic>
        <p:sp>
          <p:nvSpPr>
            <p:cNvPr id="7" name="Right Arrow 6"/>
            <p:cNvSpPr/>
            <p:nvPr/>
          </p:nvSpPr>
          <p:spPr bwMode="auto">
            <a:xfrm rot="5400000">
              <a:off x="1295400" y="762000"/>
              <a:ext cx="762000" cy="4572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 name="Right Arrow 7"/>
            <p:cNvSpPr/>
            <p:nvPr/>
          </p:nvSpPr>
          <p:spPr bwMode="auto">
            <a:xfrm rot="5400000">
              <a:off x="990600" y="3200400"/>
              <a:ext cx="762000" cy="4572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447800"/>
            <a:ext cx="7769225" cy="707886"/>
          </a:xfrm>
        </p:spPr>
        <p:txBody>
          <a:bodyPr/>
          <a:lstStyle/>
          <a:p>
            <a:r>
              <a:rPr lang="en-US" dirty="0" smtClean="0"/>
              <a:t> Pricelist</a:t>
            </a:r>
            <a:endParaRPr lang="en-US" dirty="0"/>
          </a:p>
        </p:txBody>
      </p:sp>
      <p:graphicFrame>
        <p:nvGraphicFramePr>
          <p:cNvPr id="5" name="Content Placeholder 3" descr="A chart with three concentric rectangles.  The outer rectangle is labeled Commercial Pricelist, the next rectangle is labeled Schedule, and the innermost rectangle is labeled SINs On Your Approved GSA Pricelist."/>
          <p:cNvGraphicFramePr>
            <a:graphicFrameLocks/>
          </p:cNvGraphicFramePr>
          <p:nvPr/>
        </p:nvGraphicFramePr>
        <p:xfrm>
          <a:off x="455613" y="2393950"/>
          <a:ext cx="8154987" cy="3854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Importance?</a:t>
            </a:r>
            <a:endParaRPr lang="en-US" dirty="0"/>
          </a:p>
        </p:txBody>
      </p:sp>
      <p:sp>
        <p:nvSpPr>
          <p:cNvPr id="3" name="Content Placeholder 2"/>
          <p:cNvSpPr>
            <a:spLocks noGrp="1"/>
          </p:cNvSpPr>
          <p:nvPr>
            <p:ph idx="1"/>
          </p:nvPr>
        </p:nvSpPr>
        <p:spPr/>
        <p:txBody>
          <a:bodyPr/>
          <a:lstStyle/>
          <a:p>
            <a:r>
              <a:rPr lang="en-US" dirty="0" smtClean="0"/>
              <a:t>To maintain the integrity of the  Schedules program</a:t>
            </a:r>
          </a:p>
          <a:p>
            <a:endParaRPr lang="en-US" dirty="0" smtClean="0"/>
          </a:p>
          <a:p>
            <a:r>
              <a:rPr lang="en-US" dirty="0" smtClean="0"/>
              <a:t>To protect you from any unintended consequences</a:t>
            </a:r>
          </a:p>
          <a:p>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smtClean="0"/>
              <a:t>Options for Staying Within Scope</a:t>
            </a:r>
            <a:endParaRPr lang="en-US" dirty="0" smtClean="0"/>
          </a:p>
        </p:txBody>
      </p:sp>
      <p:sp>
        <p:nvSpPr>
          <p:cNvPr id="128003" name="Rectangle 3"/>
          <p:cNvSpPr>
            <a:spLocks noGrp="1" noChangeArrowheads="1"/>
          </p:cNvSpPr>
          <p:nvPr>
            <p:ph idx="1"/>
          </p:nvPr>
        </p:nvSpPr>
        <p:spPr/>
        <p:txBody>
          <a:bodyPr/>
          <a:lstStyle/>
          <a:p>
            <a:r>
              <a:rPr lang="en-US" smtClean="0"/>
              <a:t>  Obtaining additional MAS contracts</a:t>
            </a:r>
          </a:p>
          <a:p>
            <a:endParaRPr lang="en-US" smtClean="0"/>
          </a:p>
          <a:p>
            <a:r>
              <a:rPr lang="en-US" smtClean="0"/>
              <a:t>  Contractor Team Arrangements</a:t>
            </a:r>
          </a:p>
          <a:p>
            <a:endParaRPr lang="en-US" smtClean="0"/>
          </a:p>
          <a:p>
            <a:r>
              <a:rPr lang="en-US" smtClean="0"/>
              <a:t>  Modifications (Additions/Deletions)</a:t>
            </a:r>
            <a:endParaRPr lang="en-US"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Trade Agreements Act (TAA)</a:t>
            </a:r>
            <a:endParaRPr lang="en-US" dirty="0"/>
          </a:p>
        </p:txBody>
      </p:sp>
      <p:sp>
        <p:nvSpPr>
          <p:cNvPr id="5" name="Content Placeholder 4"/>
          <p:cNvSpPr>
            <a:spLocks noGrp="1"/>
          </p:cNvSpPr>
          <p:nvPr>
            <p:ph sz="half" idx="1"/>
          </p:nvPr>
        </p:nvSpPr>
        <p:spPr>
          <a:xfrm>
            <a:off x="4267200" y="2209800"/>
            <a:ext cx="4267200" cy="3048000"/>
          </a:xfrm>
        </p:spPr>
        <p:txBody>
          <a:bodyPr/>
          <a:lstStyle/>
          <a:p>
            <a:r>
              <a:rPr lang="en-US" dirty="0" smtClean="0"/>
              <a:t>Comprised of various international trade agreements and other trade initiatives</a:t>
            </a:r>
          </a:p>
          <a:p>
            <a:pPr>
              <a:buNone/>
            </a:pPr>
            <a:endParaRPr lang="en-US" dirty="0" smtClean="0"/>
          </a:p>
          <a:p>
            <a:r>
              <a:rPr lang="en-US" dirty="0" smtClean="0"/>
              <a:t> Applicable to all Schedule 	contracts (including services)</a:t>
            </a:r>
            <a:endParaRPr lang="en-US" dirty="0"/>
          </a:p>
        </p:txBody>
      </p:sp>
      <p:pic>
        <p:nvPicPr>
          <p:cNvPr id="3076" name="Picture 4" descr="Image of a logo with text reading TAA Compliant.  The TAA text is colored like the American flag."/>
          <p:cNvPicPr>
            <a:picLocks noChangeAspect="1" noChangeArrowheads="1"/>
          </p:cNvPicPr>
          <p:nvPr/>
        </p:nvPicPr>
        <p:blipFill>
          <a:blip r:embed="rId3" cstate="print"/>
          <a:srcRect/>
          <a:stretch>
            <a:fillRect/>
          </a:stretch>
        </p:blipFill>
        <p:spPr bwMode="auto">
          <a:xfrm>
            <a:off x="1447800" y="2819400"/>
            <a:ext cx="1981198" cy="1981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p>
            <a:fld id="{984CD78D-701C-464B-ABD5-32D4733E0723}" type="slidenum">
              <a:rPr lang="en-US" smtClean="0">
                <a:ea typeface="ヒラギノ角ゴ Pro W3"/>
                <a:cs typeface="ヒラギノ角ゴ Pro W3"/>
              </a:rPr>
              <a:pPr/>
              <a:t>2</a:t>
            </a:fld>
            <a:endParaRPr lang="en-US" dirty="0" smtClean="0">
              <a:ea typeface="ヒラギノ角ゴ Pro W3"/>
              <a:cs typeface="ヒラギノ角ゴ Pro W3"/>
            </a:endParaRPr>
          </a:p>
        </p:txBody>
      </p:sp>
      <p:sp>
        <p:nvSpPr>
          <p:cNvPr id="6147" name="Rectangle 2"/>
          <p:cNvSpPr>
            <a:spLocks noGrp="1" noChangeArrowheads="1"/>
          </p:cNvSpPr>
          <p:nvPr>
            <p:ph type="title"/>
          </p:nvPr>
        </p:nvSpPr>
        <p:spPr>
          <a:xfrm>
            <a:off x="688975" y="1284982"/>
            <a:ext cx="7769225" cy="1077218"/>
          </a:xfrm>
        </p:spPr>
        <p:txBody>
          <a:bodyPr/>
          <a:lstStyle/>
          <a:p>
            <a:pPr algn="ctr"/>
            <a:r>
              <a:rPr lang="en-US" sz="3200" dirty="0" smtClean="0"/>
              <a:t>GSA Mission Statement</a:t>
            </a:r>
            <a:r>
              <a:rPr lang="en-US" sz="1600" dirty="0" smtClean="0"/>
              <a:t/>
            </a:r>
            <a:br>
              <a:rPr lang="en-US" sz="1600" dirty="0" smtClean="0"/>
            </a:br>
            <a:r>
              <a:rPr lang="en-US" sz="1600" dirty="0" smtClean="0"/>
              <a:t>“The mission of GSA is to deliver the best value in real estate, acquisition, and technology services to government and the American people.”</a:t>
            </a:r>
          </a:p>
        </p:txBody>
      </p:sp>
      <p:sp>
        <p:nvSpPr>
          <p:cNvPr id="6148" name="Rectangle 3"/>
          <p:cNvSpPr>
            <a:spLocks noGrp="1" noChangeArrowheads="1"/>
          </p:cNvSpPr>
          <p:nvPr>
            <p:ph type="body" idx="1"/>
          </p:nvPr>
        </p:nvSpPr>
        <p:spPr>
          <a:xfrm>
            <a:off x="455613" y="2514600"/>
            <a:ext cx="7769225" cy="3048000"/>
          </a:xfrm>
        </p:spPr>
        <p:txBody>
          <a:bodyPr/>
          <a:lstStyle/>
          <a:p>
            <a:r>
              <a:rPr lang="en-US" dirty="0" smtClean="0"/>
              <a:t>Savings</a:t>
            </a:r>
          </a:p>
          <a:p>
            <a:pPr lvl="1"/>
            <a:r>
              <a:rPr lang="en-US" dirty="0" smtClean="0"/>
              <a:t>Increasing awareness of the Price Reductions clause to ensure the best value for the government</a:t>
            </a:r>
          </a:p>
          <a:p>
            <a:r>
              <a:rPr lang="en-US" dirty="0" smtClean="0"/>
              <a:t>Sustainable Solutions</a:t>
            </a:r>
          </a:p>
          <a:p>
            <a:pPr lvl="1"/>
            <a:r>
              <a:rPr lang="en-US" dirty="0" smtClean="0"/>
              <a:t>Awareness of sustainable goals and importance to identify sustainable products</a:t>
            </a:r>
          </a:p>
          <a:p>
            <a:r>
              <a:rPr lang="en-US" dirty="0" smtClean="0"/>
              <a:t>Small Business</a:t>
            </a:r>
          </a:p>
          <a:p>
            <a:pPr lvl="1"/>
            <a:r>
              <a:rPr lang="en-US" dirty="0" smtClean="0"/>
              <a:t>Importance of Subcontracting Plans</a:t>
            </a:r>
          </a:p>
          <a:p>
            <a:r>
              <a:rPr lang="en-US" dirty="0" smtClean="0"/>
              <a:t>Innovation</a:t>
            </a:r>
          </a:p>
          <a:p>
            <a:pPr lvl="1"/>
            <a:r>
              <a:rPr lang="en-US" dirty="0" smtClean="0"/>
              <a:t>Proactive education provides a supplier relationship</a:t>
            </a:r>
          </a:p>
          <a:p>
            <a:pPr lvl="1"/>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479550"/>
            <a:ext cx="7769225" cy="646331"/>
          </a:xfrm>
        </p:spPr>
        <p:txBody>
          <a:bodyPr/>
          <a:lstStyle/>
          <a:p>
            <a:pPr algn="ctr"/>
            <a:r>
              <a:rPr lang="en-US" sz="3600" dirty="0" smtClean="0"/>
              <a:t>TAA </a:t>
            </a:r>
            <a:r>
              <a:rPr lang="en-US" sz="3600" b="1" dirty="0" smtClean="0">
                <a:solidFill>
                  <a:srgbClr val="013C88"/>
                </a:solidFill>
                <a:latin typeface="+mj-lt"/>
                <a:ea typeface="+mj-ea"/>
                <a:cs typeface="+mj-cs"/>
              </a:rPr>
              <a:t>Compliant</a:t>
            </a:r>
            <a:r>
              <a:rPr lang="en-US" sz="3600" dirty="0" smtClean="0"/>
              <a:t> Countries</a:t>
            </a:r>
            <a:endParaRPr lang="en-US" sz="3600" dirty="0"/>
          </a:p>
        </p:txBody>
      </p:sp>
      <p:graphicFrame>
        <p:nvGraphicFramePr>
          <p:cNvPr id="9" name="Content Placeholder 8" descr="A graphic with a picture of a book labeled Federal Acquisition Regulation.  The picture of the book overlaps with a large label reading FAR 25.003, Definitions."/>
          <p:cNvGraphicFramePr>
            <a:graphicFrameLocks noGrp="1"/>
          </p:cNvGraphicFramePr>
          <p:nvPr>
            <p:ph idx="1"/>
          </p:nvPr>
        </p:nvGraphicFramePr>
        <p:xfrm>
          <a:off x="457200" y="2895600"/>
          <a:ext cx="8307387"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
          <p:cNvSpPr>
            <a:spLocks noGrp="1" noChangeArrowheads="1"/>
          </p:cNvSpPr>
          <p:nvPr>
            <p:ph type="title"/>
          </p:nvPr>
        </p:nvSpPr>
        <p:spPr>
          <a:xfrm>
            <a:off x="0" y="1508125"/>
            <a:ext cx="9144000" cy="646331"/>
          </a:xfrm>
        </p:spPr>
        <p:txBody>
          <a:bodyPr/>
          <a:lstStyle/>
          <a:p>
            <a:pPr algn="ctr" eaLnBrk="1" hangingPunct="1"/>
            <a:r>
              <a:rPr lang="en-US" sz="3600" dirty="0" smtClean="0"/>
              <a:t>What is a Compliant TAA End Product?</a:t>
            </a:r>
          </a:p>
        </p:txBody>
      </p:sp>
      <p:sp>
        <p:nvSpPr>
          <p:cNvPr id="1240066" name="Rectangle 2" descr="This picture is the start of a flow chart.  It shows a computer in the background with &quot;Supply&quot; written in the center of the picture."/>
          <p:cNvSpPr>
            <a:spLocks noGrp="1" noChangeArrowheads="1"/>
          </p:cNvSpPr>
          <p:nvPr isPhoto="1"/>
        </p:nvSpPr>
        <p:spPr bwMode="auto">
          <a:xfrm>
            <a:off x="381000" y="3276600"/>
            <a:ext cx="1828800" cy="1828800"/>
          </a:xfrm>
          <a:prstGeom prst="rect">
            <a:avLst/>
          </a:prstGeom>
          <a:blipFill dpi="0" rotWithShape="1">
            <a:blip r:embed="rId3" cstate="print">
              <a:alphaModFix amt="90000"/>
            </a:blip>
            <a:srcRect/>
            <a:stretch>
              <a:fillRect/>
            </a:stretch>
          </a:blipFill>
          <a:ln w="76200">
            <a:solidFill>
              <a:schemeClr val="bg1"/>
            </a:solidFill>
            <a:miter lim="800000"/>
            <a:headEnd/>
            <a:tailEnd/>
          </a:ln>
          <a:effectLst/>
        </p:spPr>
        <p:txBody>
          <a:bodyPr anchor="ctr"/>
          <a:lstStyle/>
          <a:p>
            <a:pPr marL="812800" indent="-812800" algn="ctr">
              <a:spcBef>
                <a:spcPct val="50000"/>
              </a:spcBef>
              <a:spcAft>
                <a:spcPct val="40000"/>
              </a:spcAft>
              <a:buClr>
                <a:srgbClr val="6699FF"/>
              </a:buClr>
              <a:buSzPct val="90000"/>
              <a:buFont typeface="Wingdings" pitchFamily="2" charset="2"/>
              <a:buNone/>
              <a:defRPr/>
            </a:pPr>
            <a:r>
              <a:rPr lang="en-US" sz="3000" b="1" dirty="0">
                <a:solidFill>
                  <a:srgbClr val="005390"/>
                </a:solidFill>
                <a:effectLst>
                  <a:outerShdw blurRad="38100" dist="38100" dir="2700000" algn="tl">
                    <a:srgbClr val="C0C0C0"/>
                  </a:outerShdw>
                </a:effectLst>
              </a:rPr>
              <a:t>SUPPLY</a:t>
            </a:r>
          </a:p>
        </p:txBody>
      </p:sp>
      <p:cxnSp>
        <p:nvCxnSpPr>
          <p:cNvPr id="123908" name="AutoShape 3"/>
          <p:cNvCxnSpPr>
            <a:cxnSpLocks noChangeShapeType="1"/>
            <a:stCxn id="1240066" idx="3"/>
            <a:endCxn id="123910" idx="1"/>
          </p:cNvCxnSpPr>
          <p:nvPr/>
        </p:nvCxnSpPr>
        <p:spPr bwMode="auto">
          <a:xfrm flipV="1">
            <a:off x="2209800" y="3009900"/>
            <a:ext cx="914400" cy="1181100"/>
          </a:xfrm>
          <a:prstGeom prst="bentConnector3">
            <a:avLst>
              <a:gd name="adj1" fmla="val 50000"/>
            </a:avLst>
          </a:prstGeom>
          <a:noFill/>
          <a:ln w="76200">
            <a:solidFill>
              <a:schemeClr val="accent1"/>
            </a:solidFill>
            <a:miter lim="800000"/>
            <a:headEnd/>
            <a:tailEnd type="triangle" w="med" len="med"/>
          </a:ln>
        </p:spPr>
      </p:cxnSp>
      <p:cxnSp>
        <p:nvCxnSpPr>
          <p:cNvPr id="123909" name="AutoShape 4"/>
          <p:cNvCxnSpPr>
            <a:cxnSpLocks noChangeShapeType="1"/>
            <a:stCxn id="1240066" idx="3"/>
            <a:endCxn id="123911" idx="1"/>
          </p:cNvCxnSpPr>
          <p:nvPr/>
        </p:nvCxnSpPr>
        <p:spPr bwMode="auto">
          <a:xfrm>
            <a:off x="2247900" y="4191000"/>
            <a:ext cx="876300" cy="1104900"/>
          </a:xfrm>
          <a:prstGeom prst="bentConnector3">
            <a:avLst>
              <a:gd name="adj1" fmla="val 47824"/>
            </a:avLst>
          </a:prstGeom>
          <a:noFill/>
          <a:ln w="76200">
            <a:solidFill>
              <a:schemeClr val="accent1"/>
            </a:solidFill>
            <a:miter lim="800000"/>
            <a:headEnd/>
            <a:tailEnd type="triangle" w="med" len="med"/>
          </a:ln>
        </p:spPr>
      </p:cxnSp>
      <p:sp>
        <p:nvSpPr>
          <p:cNvPr id="123910" name="Rectangle 5"/>
          <p:cNvSpPr>
            <a:spLocks noChangeArrowheads="1"/>
          </p:cNvSpPr>
          <p:nvPr/>
        </p:nvSpPr>
        <p:spPr bwMode="auto">
          <a:xfrm>
            <a:off x="3124200" y="2209800"/>
            <a:ext cx="4114800" cy="1600200"/>
          </a:xfrm>
          <a:prstGeom prst="rect">
            <a:avLst/>
          </a:prstGeom>
          <a:noFill/>
          <a:ln w="76200" algn="ctr">
            <a:noFill/>
            <a:miter lim="800000"/>
            <a:headEnd/>
            <a:tailEnd/>
          </a:ln>
        </p:spPr>
        <p:txBody>
          <a:bodyPr lIns="137160" anchor="ctr"/>
          <a:lstStyle/>
          <a:p>
            <a:pPr>
              <a:spcBef>
                <a:spcPct val="20000"/>
              </a:spcBef>
              <a:buClr>
                <a:schemeClr val="hlink"/>
              </a:buClr>
              <a:buSzPct val="90000"/>
              <a:buFont typeface="Wingdings" pitchFamily="2" charset="2"/>
              <a:buNone/>
            </a:pPr>
            <a:r>
              <a:rPr lang="en-US" sz="2400" dirty="0">
                <a:solidFill>
                  <a:srgbClr val="013C88"/>
                </a:solidFill>
                <a:latin typeface="Arial" pitchFamily="34" charset="0"/>
                <a:ea typeface="+mj-ea"/>
                <a:cs typeface="Arial" pitchFamily="34" charset="0"/>
              </a:rPr>
              <a:t>Wholly</a:t>
            </a:r>
            <a:r>
              <a:rPr lang="en-US" sz="2400" dirty="0">
                <a:solidFill>
                  <a:srgbClr val="005390"/>
                </a:solidFill>
              </a:rPr>
              <a:t> </a:t>
            </a:r>
            <a:r>
              <a:rPr lang="en-US" sz="2400" dirty="0">
                <a:solidFill>
                  <a:srgbClr val="013C88"/>
                </a:solidFill>
                <a:latin typeface="Arial" pitchFamily="34" charset="0"/>
                <a:ea typeface="+mj-ea"/>
                <a:cs typeface="Arial" pitchFamily="34" charset="0"/>
              </a:rPr>
              <a:t>the growth, product, or manufacturer of</a:t>
            </a:r>
          </a:p>
        </p:txBody>
      </p:sp>
      <p:sp>
        <p:nvSpPr>
          <p:cNvPr id="123911" name="Rectangle 6"/>
          <p:cNvSpPr>
            <a:spLocks noChangeArrowheads="1"/>
          </p:cNvSpPr>
          <p:nvPr/>
        </p:nvSpPr>
        <p:spPr bwMode="auto">
          <a:xfrm>
            <a:off x="3124200" y="4267200"/>
            <a:ext cx="4114800" cy="2057400"/>
          </a:xfrm>
          <a:prstGeom prst="rect">
            <a:avLst/>
          </a:prstGeom>
          <a:noFill/>
          <a:ln w="76200" algn="ctr">
            <a:noFill/>
            <a:miter lim="800000"/>
            <a:headEnd/>
            <a:tailEnd/>
          </a:ln>
        </p:spPr>
        <p:txBody>
          <a:bodyPr lIns="137160" anchor="ctr"/>
          <a:lstStyle/>
          <a:p>
            <a:pPr>
              <a:spcBef>
                <a:spcPct val="20000"/>
              </a:spcBef>
              <a:buClr>
                <a:schemeClr val="hlink"/>
              </a:buClr>
              <a:buSzPct val="90000"/>
              <a:buFont typeface="Wingdings" pitchFamily="2" charset="2"/>
              <a:buNone/>
            </a:pPr>
            <a:r>
              <a:rPr lang="en-US" sz="2400" dirty="0">
                <a:solidFill>
                  <a:srgbClr val="013C88"/>
                </a:solidFill>
                <a:latin typeface="Arial" pitchFamily="34" charset="0"/>
                <a:ea typeface="+mj-ea"/>
                <a:cs typeface="Arial" pitchFamily="34" charset="0"/>
              </a:rPr>
              <a:t>If consists of materials from another country, has been substantially transformed</a:t>
            </a:r>
          </a:p>
        </p:txBody>
      </p:sp>
      <p:sp>
        <p:nvSpPr>
          <p:cNvPr id="123912" name="Line 7"/>
          <p:cNvSpPr>
            <a:spLocks noChangeShapeType="1"/>
          </p:cNvSpPr>
          <p:nvPr/>
        </p:nvSpPr>
        <p:spPr bwMode="auto">
          <a:xfrm>
            <a:off x="7010400" y="2895600"/>
            <a:ext cx="685800" cy="304800"/>
          </a:xfrm>
          <a:prstGeom prst="line">
            <a:avLst/>
          </a:prstGeom>
          <a:noFill/>
          <a:ln w="76200">
            <a:solidFill>
              <a:schemeClr val="accent1"/>
            </a:solidFill>
            <a:round/>
            <a:headEnd/>
            <a:tailEnd type="triangle" w="med" len="med"/>
          </a:ln>
        </p:spPr>
        <p:txBody>
          <a:bodyPr>
            <a:spAutoFit/>
          </a:bodyPr>
          <a:lstStyle/>
          <a:p>
            <a:endParaRPr lang="en-US">
              <a:solidFill>
                <a:srgbClr val="005390"/>
              </a:solidFill>
            </a:endParaRPr>
          </a:p>
        </p:txBody>
      </p:sp>
      <p:sp>
        <p:nvSpPr>
          <p:cNvPr id="123913" name="Line 8"/>
          <p:cNvSpPr>
            <a:spLocks noChangeShapeType="1"/>
          </p:cNvSpPr>
          <p:nvPr/>
        </p:nvSpPr>
        <p:spPr bwMode="auto">
          <a:xfrm flipV="1">
            <a:off x="6934200" y="5029200"/>
            <a:ext cx="685800" cy="304800"/>
          </a:xfrm>
          <a:prstGeom prst="line">
            <a:avLst/>
          </a:prstGeom>
          <a:noFill/>
          <a:ln w="76200">
            <a:solidFill>
              <a:schemeClr val="accent1"/>
            </a:solidFill>
            <a:round/>
            <a:headEnd/>
            <a:tailEnd type="triangle" w="med" len="med"/>
          </a:ln>
        </p:spPr>
        <p:txBody>
          <a:bodyPr>
            <a:spAutoFit/>
          </a:bodyPr>
          <a:lstStyle/>
          <a:p>
            <a:endParaRPr lang="en-US">
              <a:solidFill>
                <a:srgbClr val="005390"/>
              </a:solidFill>
            </a:endParaRPr>
          </a:p>
        </p:txBody>
      </p:sp>
      <p:sp>
        <p:nvSpPr>
          <p:cNvPr id="123914" name="Rectangle 9"/>
          <p:cNvSpPr>
            <a:spLocks noChangeArrowheads="1"/>
          </p:cNvSpPr>
          <p:nvPr/>
        </p:nvSpPr>
        <p:spPr bwMode="auto">
          <a:xfrm>
            <a:off x="7391400" y="2743200"/>
            <a:ext cx="2209800" cy="2743200"/>
          </a:xfrm>
          <a:prstGeom prst="rect">
            <a:avLst/>
          </a:prstGeom>
          <a:noFill/>
          <a:ln w="76200" algn="ctr">
            <a:noFill/>
            <a:miter lim="800000"/>
            <a:headEnd/>
            <a:tailEnd/>
          </a:ln>
        </p:spPr>
        <p:txBody>
          <a:bodyPr lIns="137160" anchor="ctr"/>
          <a:lstStyle/>
          <a:p>
            <a:pPr>
              <a:spcBef>
                <a:spcPct val="20000"/>
              </a:spcBef>
              <a:buClr>
                <a:schemeClr val="hlink"/>
              </a:buClr>
              <a:buSzPct val="90000"/>
              <a:buFont typeface="Wingdings" pitchFamily="2" charset="2"/>
              <a:buNone/>
            </a:pPr>
            <a:r>
              <a:rPr lang="en-US" sz="2400" dirty="0">
                <a:solidFill>
                  <a:srgbClr val="013C88"/>
                </a:solidFill>
                <a:latin typeface="Arial" pitchFamily="34" charset="0"/>
                <a:ea typeface="+mj-ea"/>
                <a:cs typeface="Arial" pitchFamily="34" charset="0"/>
              </a:rPr>
              <a:t>U.S. or Designated Countries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57200" y="1479550"/>
            <a:ext cx="7769225" cy="646331"/>
          </a:xfrm>
        </p:spPr>
        <p:txBody>
          <a:bodyPr/>
          <a:lstStyle/>
          <a:p>
            <a:pPr algn="ctr" eaLnBrk="1" hangingPunct="1"/>
            <a:r>
              <a:rPr lang="en-US" sz="3600" dirty="0" smtClean="0"/>
              <a:t>TAA for </a:t>
            </a:r>
            <a:r>
              <a:rPr lang="en-US" sz="3600" b="1" dirty="0" smtClean="0">
                <a:solidFill>
                  <a:srgbClr val="013C88"/>
                </a:solidFill>
                <a:latin typeface="+mj-lt"/>
                <a:ea typeface="+mj-ea"/>
                <a:cs typeface="+mj-cs"/>
              </a:rPr>
              <a:t>Services</a:t>
            </a:r>
          </a:p>
        </p:txBody>
      </p:sp>
      <p:sp>
        <p:nvSpPr>
          <p:cNvPr id="124931" name="Rectangle 3"/>
          <p:cNvSpPr>
            <a:spLocks noGrp="1" noChangeArrowheads="1"/>
          </p:cNvSpPr>
          <p:nvPr>
            <p:ph idx="1"/>
          </p:nvPr>
        </p:nvSpPr>
        <p:spPr>
          <a:xfrm>
            <a:off x="3048000" y="2667000"/>
            <a:ext cx="5562600" cy="3048000"/>
          </a:xfrm>
        </p:spPr>
        <p:txBody>
          <a:bodyPr/>
          <a:lstStyle/>
          <a:p>
            <a:pPr>
              <a:lnSpc>
                <a:spcPct val="80000"/>
              </a:lnSpc>
            </a:pPr>
            <a:r>
              <a:rPr lang="en-US" dirty="0" smtClean="0"/>
              <a:t>For contractors providing services:</a:t>
            </a:r>
          </a:p>
          <a:p>
            <a:pPr lvl="1">
              <a:lnSpc>
                <a:spcPct val="80000"/>
              </a:lnSpc>
            </a:pPr>
            <a:r>
              <a:rPr lang="en-US" sz="2400" dirty="0" smtClean="0"/>
              <a:t>The country of origin is considered to be the country where the company is established</a:t>
            </a:r>
          </a:p>
        </p:txBody>
      </p:sp>
      <p:pic>
        <p:nvPicPr>
          <p:cNvPr id="4" name="Picture 2" descr="An image of an oval globe of the planet Earth."/>
          <p:cNvPicPr>
            <a:picLocks noChangeAspect="1" noChangeArrowheads="1"/>
          </p:cNvPicPr>
          <p:nvPr/>
        </p:nvPicPr>
        <p:blipFill>
          <a:blip r:embed="rId3" cstate="print"/>
          <a:srcRect/>
          <a:stretch>
            <a:fillRect/>
          </a:stretch>
        </p:blipFill>
        <p:spPr bwMode="auto">
          <a:xfrm>
            <a:off x="609600" y="3048000"/>
            <a:ext cx="2419350" cy="1695451"/>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smtClean="0"/>
              <a:t>TAA – Your Responsibilities </a:t>
            </a:r>
            <a:endParaRPr lang="en-US" dirty="0" smtClean="0"/>
          </a:p>
        </p:txBody>
      </p:sp>
      <p:sp>
        <p:nvSpPr>
          <p:cNvPr id="124931" name="Rectangle 3"/>
          <p:cNvSpPr>
            <a:spLocks noGrp="1" noChangeArrowheads="1"/>
          </p:cNvSpPr>
          <p:nvPr>
            <p:ph idx="1"/>
          </p:nvPr>
        </p:nvSpPr>
        <p:spPr/>
        <p:txBody>
          <a:bodyPr/>
          <a:lstStyle/>
          <a:p>
            <a:r>
              <a:rPr lang="en-US" dirty="0" smtClean="0"/>
              <a:t>Review your price list and GSA Advantage! ® file for accuracy and any possible noncompliant items</a:t>
            </a:r>
          </a:p>
          <a:p>
            <a:pPr lvl="1"/>
            <a:r>
              <a:rPr lang="en-US" dirty="0" smtClean="0"/>
              <a:t>Notify your PCO if noncompliance is uncovered</a:t>
            </a:r>
          </a:p>
          <a:p>
            <a:endParaRPr lang="en-US" dirty="0" smtClean="0"/>
          </a:p>
          <a:p>
            <a:r>
              <a:rPr lang="en-US" dirty="0" smtClean="0"/>
              <a:t>Ensure that you have a control system and/or process in place to track the country of origin of all products – it is not required, but it is a good idea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371600"/>
            <a:ext cx="9144000" cy="553998"/>
          </a:xfrm>
        </p:spPr>
        <p:txBody>
          <a:bodyPr/>
          <a:lstStyle/>
          <a:p>
            <a:pPr algn="ctr"/>
            <a:r>
              <a:rPr lang="en-US" dirty="0" smtClean="0"/>
              <a:t>GSA Advantage!®: </a:t>
            </a:r>
            <a:r>
              <a:rPr lang="en-US" dirty="0" smtClean="0">
                <a:hlinkClick r:id="rId3"/>
              </a:rPr>
              <a:t>www.gsaadvantage.gov </a:t>
            </a:r>
            <a:endParaRPr lang="en-US" dirty="0"/>
          </a:p>
        </p:txBody>
      </p:sp>
      <p:sp>
        <p:nvSpPr>
          <p:cNvPr id="67587" name="Rectangle 2"/>
          <p:cNvSpPr>
            <a:spLocks noGrp="1" noChangeArrowheads="1"/>
          </p:cNvSpPr>
          <p:nvPr>
            <p:ph idx="1"/>
          </p:nvPr>
        </p:nvSpPr>
        <p:spPr/>
        <p:txBody>
          <a:bodyPr/>
          <a:lstStyle/>
          <a:p>
            <a:r>
              <a:rPr lang="en-US" dirty="0" smtClean="0"/>
              <a:t>Online shopping and ordering system</a:t>
            </a:r>
          </a:p>
          <a:p>
            <a:endParaRPr lang="en-US" dirty="0" smtClean="0"/>
          </a:p>
          <a:p>
            <a:r>
              <a:rPr lang="en-US" dirty="0" smtClean="0"/>
              <a:t>Government can use GSA Advantage!® to:</a:t>
            </a:r>
          </a:p>
          <a:p>
            <a:pPr lvl="1"/>
            <a:r>
              <a:rPr lang="en-US" dirty="0" smtClean="0"/>
              <a:t>Search for items/services/suppliers</a:t>
            </a:r>
          </a:p>
          <a:p>
            <a:pPr lvl="1"/>
            <a:r>
              <a:rPr lang="en-US" dirty="0" smtClean="0"/>
              <a:t>Perform market research</a:t>
            </a:r>
          </a:p>
          <a:p>
            <a:pPr lvl="1"/>
            <a:r>
              <a:rPr lang="en-US" dirty="0" smtClean="0"/>
              <a:t>Compare features, prices, and delivery</a:t>
            </a:r>
          </a:p>
          <a:p>
            <a:pPr lvl="1"/>
            <a:r>
              <a:rPr lang="en-US" dirty="0" smtClean="0"/>
              <a:t>Place orders</a:t>
            </a:r>
          </a:p>
          <a:p>
            <a:pPr lvl="1"/>
            <a:endParaRPr lang="en-US" dirty="0" smtClean="0"/>
          </a:p>
          <a:p>
            <a:r>
              <a:rPr lang="en-US" dirty="0" smtClean="0"/>
              <a:t>Contractors can use GSA Advantage!® to:</a:t>
            </a:r>
          </a:p>
          <a:p>
            <a:pPr lvl="1"/>
            <a:r>
              <a:rPr lang="en-US" dirty="0" smtClean="0"/>
              <a:t>Research competition</a:t>
            </a:r>
          </a:p>
          <a:p>
            <a:pPr lvl="1"/>
            <a:r>
              <a:rPr lang="en-US" dirty="0" smtClean="0"/>
              <a:t>Sell to the federal marketplace</a:t>
            </a:r>
          </a:p>
          <a:p>
            <a:endParaRPr lang="en-US" dirty="0" smtClean="0"/>
          </a:p>
          <a:p>
            <a:endParaRPr lang="en-US" dirty="0"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Screen capture of the front page of the GSA Advantage website.  The image includes two arrows, one pointing to the Search box and another pointing to the Special Programs menu."/>
          <p:cNvGrpSpPr/>
          <p:nvPr/>
        </p:nvGrpSpPr>
        <p:grpSpPr>
          <a:xfrm>
            <a:off x="1" y="0"/>
            <a:ext cx="9143999" cy="6858000"/>
            <a:chOff x="1" y="0"/>
            <a:chExt cx="9143999" cy="6858000"/>
          </a:xfrm>
        </p:grpSpPr>
        <p:pic>
          <p:nvPicPr>
            <p:cNvPr id="68610" name="Picture 8" descr="Screen shot of GSA Advantage"/>
            <p:cNvPicPr>
              <a:picLocks noChangeAspect="1" noChangeArrowheads="1"/>
            </p:cNvPicPr>
            <p:nvPr/>
          </p:nvPicPr>
          <p:blipFill>
            <a:blip r:embed="rId3" cstate="print"/>
            <a:srcRect l="4483" t="11218" r="59532" b="28595"/>
            <a:stretch>
              <a:fillRect/>
            </a:stretch>
          </p:blipFill>
          <p:spPr bwMode="auto">
            <a:xfrm>
              <a:off x="1" y="0"/>
              <a:ext cx="9143999" cy="6858000"/>
            </a:xfrm>
            <a:prstGeom prst="rect">
              <a:avLst/>
            </a:prstGeom>
            <a:noFill/>
            <a:ln w="9525" algn="in">
              <a:noFill/>
              <a:miter lim="800000"/>
              <a:headEnd/>
              <a:tailEnd/>
            </a:ln>
          </p:spPr>
        </p:pic>
        <p:sp>
          <p:nvSpPr>
            <p:cNvPr id="5" name="Right Arrow 4"/>
            <p:cNvSpPr/>
            <p:nvPr/>
          </p:nvSpPr>
          <p:spPr bwMode="auto">
            <a:xfrm>
              <a:off x="1828800" y="4114800"/>
              <a:ext cx="990600" cy="4572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 name="Right Arrow 5"/>
            <p:cNvSpPr/>
            <p:nvPr/>
          </p:nvSpPr>
          <p:spPr bwMode="auto">
            <a:xfrm>
              <a:off x="2362200" y="762000"/>
              <a:ext cx="914400" cy="3810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1" name="Picture 12" descr="Screen shot of GSA Advantage, showing the results of a product search."/>
          <p:cNvPicPr>
            <a:picLocks noChangeAspect="1" noChangeArrowheads="1"/>
          </p:cNvPicPr>
          <p:nvPr/>
        </p:nvPicPr>
        <p:blipFill>
          <a:blip r:embed="rId3" cstate="print"/>
          <a:srcRect t="11295" r="11176" b="6824"/>
          <a:stretch>
            <a:fillRect/>
          </a:stretch>
        </p:blipFill>
        <p:spPr bwMode="auto">
          <a:xfrm>
            <a:off x="5334000" y="2362200"/>
            <a:ext cx="3505200" cy="3352800"/>
          </a:xfrm>
          <a:prstGeom prst="rect">
            <a:avLst/>
          </a:prstGeom>
          <a:noFill/>
          <a:ln w="9525">
            <a:noFill/>
            <a:miter lim="800000"/>
            <a:headEnd/>
            <a:tailEnd/>
          </a:ln>
        </p:spPr>
      </p:pic>
      <p:sp>
        <p:nvSpPr>
          <p:cNvPr id="13" name="Title 12"/>
          <p:cNvSpPr>
            <a:spLocks noGrp="1"/>
          </p:cNvSpPr>
          <p:nvPr>
            <p:ph type="title"/>
          </p:nvPr>
        </p:nvSpPr>
        <p:spPr>
          <a:xfrm>
            <a:off x="457200" y="1371600"/>
            <a:ext cx="7769225" cy="646331"/>
          </a:xfrm>
        </p:spPr>
        <p:txBody>
          <a:bodyPr/>
          <a:lstStyle/>
          <a:p>
            <a:r>
              <a:rPr lang="en-US" sz="3600" dirty="0" smtClean="0"/>
              <a:t>Requirements</a:t>
            </a:r>
            <a:endParaRPr lang="en-US" sz="3600" dirty="0"/>
          </a:p>
        </p:txBody>
      </p:sp>
      <p:sp>
        <p:nvSpPr>
          <p:cNvPr id="14" name="Content Placeholder 13"/>
          <p:cNvSpPr>
            <a:spLocks noGrp="1"/>
          </p:cNvSpPr>
          <p:nvPr>
            <p:ph sz="half" idx="1"/>
          </p:nvPr>
        </p:nvSpPr>
        <p:spPr>
          <a:xfrm>
            <a:off x="228600" y="2667000"/>
            <a:ext cx="4876800" cy="3048000"/>
          </a:xfrm>
        </p:spPr>
        <p:txBody>
          <a:bodyPr/>
          <a:lstStyle/>
          <a:p>
            <a:r>
              <a:rPr lang="en-US" dirty="0" smtClean="0"/>
              <a:t>Upload after initial award</a:t>
            </a:r>
          </a:p>
          <a:p>
            <a:r>
              <a:rPr lang="en-US" dirty="0" smtClean="0"/>
              <a:t>Keep up-to-date</a:t>
            </a:r>
          </a:p>
          <a:p>
            <a:r>
              <a:rPr lang="en-US" dirty="0" smtClean="0"/>
              <a:t>Complete, correct, readable and virus free</a:t>
            </a:r>
          </a:p>
          <a:p>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143000"/>
            <a:ext cx="9144000" cy="954107"/>
          </a:xfrm>
        </p:spPr>
        <p:txBody>
          <a:bodyPr/>
          <a:lstStyle/>
          <a:p>
            <a:pPr algn="ctr"/>
            <a:r>
              <a:rPr lang="en-US" dirty="0" smtClean="0"/>
              <a:t>Vendor Support Center: </a:t>
            </a:r>
            <a:r>
              <a:rPr lang="en-US" dirty="0" smtClean="0">
                <a:hlinkClick r:id="rId3"/>
              </a:rPr>
              <a:t>https://vsc.gsa.gov</a:t>
            </a:r>
            <a:r>
              <a:rPr lang="en-US" sz="3600" dirty="0" smtClean="0"/>
              <a:t/>
            </a:r>
            <a:br>
              <a:rPr lang="en-US" sz="3600" dirty="0" smtClean="0"/>
            </a:br>
            <a:endParaRPr lang="en-US" sz="3600" baseline="30000" dirty="0"/>
          </a:p>
        </p:txBody>
      </p:sp>
      <p:grpSp>
        <p:nvGrpSpPr>
          <p:cNvPr id="12" name="Group 11"/>
          <p:cNvGrpSpPr/>
          <p:nvPr/>
        </p:nvGrpSpPr>
        <p:grpSpPr>
          <a:xfrm>
            <a:off x="609600" y="1828800"/>
            <a:ext cx="7924800" cy="4876800"/>
            <a:chOff x="-3200400" y="1981200"/>
            <a:chExt cx="7924800" cy="4876800"/>
          </a:xfrm>
        </p:grpSpPr>
        <p:pic>
          <p:nvPicPr>
            <p:cNvPr id="1026" name="Picture 2" descr="Screen shot of the front page of the Vendor Support Center website.  The image includes two arrows, one pointing to the Getting on Advantage menu and the other pointing to the  520/599 sub-menu."/>
            <p:cNvPicPr>
              <a:picLocks noChangeAspect="1" noChangeArrowheads="1"/>
            </p:cNvPicPr>
            <p:nvPr/>
          </p:nvPicPr>
          <p:blipFill>
            <a:blip r:embed="rId4" cstate="print"/>
            <a:srcRect l="16398" t="12500" r="17423" b="6250"/>
            <a:stretch>
              <a:fillRect/>
            </a:stretch>
          </p:blipFill>
          <p:spPr bwMode="auto">
            <a:xfrm>
              <a:off x="-3200400" y="1981200"/>
              <a:ext cx="7924800" cy="4876800"/>
            </a:xfrm>
            <a:prstGeom prst="rect">
              <a:avLst/>
            </a:prstGeom>
            <a:noFill/>
            <a:ln w="9525">
              <a:noFill/>
              <a:miter lim="800000"/>
              <a:headEnd/>
              <a:tailEnd/>
            </a:ln>
          </p:spPr>
        </p:pic>
        <p:sp>
          <p:nvSpPr>
            <p:cNvPr id="8" name="Down Arrow 7"/>
            <p:cNvSpPr/>
            <p:nvPr/>
          </p:nvSpPr>
          <p:spPr bwMode="auto">
            <a:xfrm>
              <a:off x="-2057400" y="2209800"/>
              <a:ext cx="381000" cy="533400"/>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1" name="Down Arrow 10"/>
            <p:cNvSpPr/>
            <p:nvPr/>
          </p:nvSpPr>
          <p:spPr bwMode="auto">
            <a:xfrm>
              <a:off x="685800" y="3886200"/>
              <a:ext cx="381000" cy="533400"/>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Sales Tracking System</a:t>
            </a:r>
            <a:endParaRPr lang="en-US" dirty="0"/>
          </a:p>
        </p:txBody>
      </p:sp>
      <p:sp>
        <p:nvSpPr>
          <p:cNvPr id="3" name="Content Placeholder 2"/>
          <p:cNvSpPr>
            <a:spLocks noGrp="1"/>
          </p:cNvSpPr>
          <p:nvPr>
            <p:ph idx="1"/>
          </p:nvPr>
        </p:nvSpPr>
        <p:spPr/>
        <p:txBody>
          <a:bodyPr/>
          <a:lstStyle/>
          <a:p>
            <a:r>
              <a:rPr lang="en-US" smtClean="0"/>
              <a:t>Identifies, tracks, and reports GSA sales accurately and completely</a:t>
            </a:r>
          </a:p>
          <a:p>
            <a:pPr lvl="1"/>
            <a:r>
              <a:rPr lang="en-US" smtClean="0"/>
              <a:t>Reports all transactions within the proper period</a:t>
            </a:r>
          </a:p>
          <a:p>
            <a:pPr lvl="1"/>
            <a:r>
              <a:rPr lang="en-US" smtClean="0"/>
              <a:t>Retrieves data easily</a:t>
            </a:r>
          </a:p>
          <a:p>
            <a:pPr lvl="1"/>
            <a:r>
              <a:rPr lang="en-US" smtClean="0"/>
              <a:t>Separates Schedule sales from other federal sales and commercial sales</a:t>
            </a:r>
          </a:p>
          <a:p>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295400"/>
            <a:ext cx="7769225" cy="707886"/>
          </a:xfrm>
        </p:spPr>
        <p:txBody>
          <a:bodyPr/>
          <a:lstStyle/>
          <a:p>
            <a:r>
              <a:rPr lang="en-US" dirty="0" smtClean="0"/>
              <a:t>Tracking Sales</a:t>
            </a:r>
            <a:endParaRPr lang="en-US" dirty="0"/>
          </a:p>
        </p:txBody>
      </p:sp>
      <p:grpSp>
        <p:nvGrpSpPr>
          <p:cNvPr id="5" name="Group 4"/>
          <p:cNvGrpSpPr/>
          <p:nvPr/>
        </p:nvGrpSpPr>
        <p:grpSpPr>
          <a:xfrm>
            <a:off x="381000" y="1524000"/>
            <a:ext cx="8610600" cy="5334000"/>
            <a:chOff x="1295400" y="1524000"/>
            <a:chExt cx="8610600" cy="5334000"/>
          </a:xfrm>
        </p:grpSpPr>
        <p:graphicFrame>
          <p:nvGraphicFramePr>
            <p:cNvPr id="3" name="Diagram 2" descr="Image of a pie chart broken into thirds.  The upper-left slice is labeled Commercial; the lower-middle slice is labeled Government (Not Reportable); and the upper-right slice is labeled GSA Reportable.  The GSA Reportable slice is separated from the other two slices and has an arrow pointing towards it."/>
            <p:cNvGraphicFramePr/>
            <p:nvPr/>
          </p:nvGraphicFramePr>
          <p:xfrm>
            <a:off x="1295400" y="1524000"/>
            <a:ext cx="86106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ight Arrow 3"/>
            <p:cNvSpPr/>
            <p:nvPr/>
          </p:nvSpPr>
          <p:spPr bwMode="auto">
            <a:xfrm rot="8978723">
              <a:off x="7790720" y="1556139"/>
              <a:ext cx="1874470" cy="882563"/>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590800"/>
            <a:ext cx="7769225" cy="3048000"/>
          </a:xfrm>
        </p:spPr>
        <p:txBody>
          <a:bodyPr/>
          <a:lstStyle/>
          <a:p>
            <a:r>
              <a:rPr lang="en-US" sz="4000" dirty="0" smtClean="0"/>
              <a:t>  Report Card</a:t>
            </a:r>
          </a:p>
          <a:p>
            <a:endParaRPr lang="en-US" sz="4000" dirty="0" smtClean="0"/>
          </a:p>
          <a:p>
            <a:r>
              <a:rPr lang="en-US" sz="4000" dirty="0" smtClean="0"/>
              <a:t>  Topics</a:t>
            </a:r>
            <a:endParaRPr lang="en-US" sz="4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mtClean="0"/>
              <a:t>Indicators of a Schedule Sale</a:t>
            </a:r>
            <a:endParaRPr lang="en-US" dirty="0" smtClean="0"/>
          </a:p>
        </p:txBody>
      </p:sp>
      <p:sp>
        <p:nvSpPr>
          <p:cNvPr id="51203" name="Rectangle 3"/>
          <p:cNvSpPr>
            <a:spLocks noGrp="1" noChangeArrowheads="1"/>
          </p:cNvSpPr>
          <p:nvPr>
            <p:ph idx="1"/>
          </p:nvPr>
        </p:nvSpPr>
        <p:spPr/>
        <p:txBody>
          <a:bodyPr/>
          <a:lstStyle/>
          <a:p>
            <a:r>
              <a:rPr lang="en-US" smtClean="0"/>
              <a:t>The GSA contract number is stated</a:t>
            </a:r>
          </a:p>
          <a:p>
            <a:r>
              <a:rPr lang="en-US" smtClean="0"/>
              <a:t>If no contract vehicle is stated and:</a:t>
            </a:r>
          </a:p>
          <a:p>
            <a:pPr lvl="1"/>
            <a:r>
              <a:rPr lang="en-US" smtClean="0"/>
              <a:t>Same terms and conditions as your GSA contract</a:t>
            </a:r>
          </a:p>
          <a:p>
            <a:pPr lvl="1"/>
            <a:r>
              <a:rPr lang="en-US" smtClean="0"/>
              <a:t>Through GSA Advantage!® or eBuy</a:t>
            </a:r>
          </a:p>
          <a:p>
            <a:pPr lvl="1"/>
            <a:r>
              <a:rPr lang="en-US" smtClean="0"/>
              <a:t>Paid with the government purchase card for items on your contract</a:t>
            </a:r>
          </a:p>
          <a:p>
            <a:pPr lvl="1"/>
            <a:r>
              <a:rPr lang="en-US" smtClean="0"/>
              <a:t>The pricing at or below contract price</a:t>
            </a:r>
          </a:p>
          <a:p>
            <a:endParaRPr lang="en-US" dirty="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mtClean="0"/>
              <a:t>Eligible Users: </a:t>
            </a:r>
            <a:r>
              <a:rPr lang="en-US" smtClean="0">
                <a:hlinkClick r:id="rId3"/>
              </a:rPr>
              <a:t>ADM 4800.2G</a:t>
            </a:r>
            <a:endParaRPr lang="en-US" dirty="0" smtClean="0"/>
          </a:p>
        </p:txBody>
      </p:sp>
      <p:sp>
        <p:nvSpPr>
          <p:cNvPr id="48131" name="Rectangle 3"/>
          <p:cNvSpPr>
            <a:spLocks noGrp="1" noChangeArrowheads="1"/>
          </p:cNvSpPr>
          <p:nvPr>
            <p:ph idx="1"/>
          </p:nvPr>
        </p:nvSpPr>
        <p:spPr/>
        <p:txBody>
          <a:bodyPr/>
          <a:lstStyle/>
          <a:p>
            <a:r>
              <a:rPr lang="en-US" smtClean="0"/>
              <a:t> Executive &amp; Other Federal Agencies</a:t>
            </a:r>
          </a:p>
          <a:p>
            <a:r>
              <a:rPr lang="en-US" smtClean="0"/>
              <a:t> Mixed-Ownership Government Corporations</a:t>
            </a:r>
          </a:p>
          <a:p>
            <a:r>
              <a:rPr lang="en-US" smtClean="0"/>
              <a:t> The District of Columbia</a:t>
            </a:r>
          </a:p>
          <a:p>
            <a:r>
              <a:rPr lang="en-US" smtClean="0"/>
              <a:t> State and Local Governments using 	Cooperative Purchasing, Disaster 	Recovery or the 1122 program</a:t>
            </a:r>
          </a:p>
          <a:p>
            <a:r>
              <a:rPr lang="en-US" smtClean="0"/>
              <a:t> FAR 51 Deviation contractors</a:t>
            </a:r>
            <a:endParaRPr lang="en-US" dirty="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descr="A flow chart with three square boxes pointed towards an oval.  The three boxes are labeled SINs, State and Local, and FSSI BPAs.  The three boxes are pointing to an oval labeled Reporting Correctly."/>
          <p:cNvGraphicFramePr/>
          <p:nvPr/>
        </p:nvGraphicFramePr>
        <p:xfrm>
          <a:off x="952500" y="1295400"/>
          <a:ext cx="7239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smtClean="0"/>
              <a:t>Contract Sales Criteria I-FSS-639</a:t>
            </a:r>
            <a:endParaRPr lang="en-US" dirty="0" smtClean="0"/>
          </a:p>
        </p:txBody>
      </p:sp>
      <p:sp>
        <p:nvSpPr>
          <p:cNvPr id="114691" name="Rectangle 3"/>
          <p:cNvSpPr>
            <a:spLocks noGrp="1" noChangeArrowheads="1"/>
          </p:cNvSpPr>
          <p:nvPr>
            <p:ph idx="1"/>
          </p:nvPr>
        </p:nvSpPr>
        <p:spPr/>
        <p:txBody>
          <a:bodyPr/>
          <a:lstStyle/>
          <a:p>
            <a:r>
              <a:rPr lang="en-US" smtClean="0"/>
              <a:t>All Schedules contractors are required to generate $25,000 in reportable contract sales within the first two years of their contracts and to maintain $25,000 in contract sales per contract year thereafter</a:t>
            </a:r>
          </a:p>
          <a:p>
            <a:endParaRPr lang="en-US" smtClean="0"/>
          </a:p>
          <a:p>
            <a:endParaRPr lang="en-US" dirty="0" smtClean="0"/>
          </a:p>
        </p:txBody>
      </p:sp>
      <p:pic>
        <p:nvPicPr>
          <p:cNvPr id="36868" name="Picture 4" descr="An image of a red and white bulls eye target with a push pin inserted in the middle of the target."/>
          <p:cNvPicPr>
            <a:picLocks noChangeAspect="1" noChangeArrowheads="1"/>
          </p:cNvPicPr>
          <p:nvPr/>
        </p:nvPicPr>
        <p:blipFill>
          <a:blip r:embed="rId3" cstate="print"/>
          <a:srcRect/>
          <a:stretch>
            <a:fillRect/>
          </a:stretch>
        </p:blipFill>
        <p:spPr bwMode="auto">
          <a:xfrm>
            <a:off x="6677025" y="4114800"/>
            <a:ext cx="2466975" cy="1847851"/>
          </a:xfrm>
          <a:prstGeom prst="rect">
            <a:avLst/>
          </a:prstGeom>
          <a:noFill/>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Basis of Award</a:t>
            </a:r>
            <a:endParaRPr lang="en-US" dirty="0"/>
          </a:p>
        </p:txBody>
      </p:sp>
      <p:sp>
        <p:nvSpPr>
          <p:cNvPr id="5" name="Content Placeholder 4"/>
          <p:cNvSpPr>
            <a:spLocks noGrp="1"/>
          </p:cNvSpPr>
          <p:nvPr>
            <p:ph idx="1"/>
          </p:nvPr>
        </p:nvSpPr>
        <p:spPr/>
        <p:txBody>
          <a:bodyPr/>
          <a:lstStyle/>
          <a:p>
            <a:r>
              <a:rPr lang="en-US" smtClean="0"/>
              <a:t>Established at the time of Award</a:t>
            </a:r>
          </a:p>
          <a:p>
            <a:r>
              <a:rPr lang="en-US" smtClean="0"/>
              <a:t>Discount relationship which predicates your GSA pricing</a:t>
            </a:r>
          </a:p>
          <a:p>
            <a:r>
              <a:rPr lang="en-US" smtClean="0"/>
              <a:t>Found on the Standard Form 1449 (the first pages of your signed GSA contract)</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smtClean="0"/>
              <a:t>Basis of Award Example</a:t>
            </a:r>
            <a:endParaRPr lang="en-US" dirty="0" smtClean="0"/>
          </a:p>
        </p:txBody>
      </p:sp>
      <p:sp>
        <p:nvSpPr>
          <p:cNvPr id="103427" name="Rectangle 3"/>
          <p:cNvSpPr>
            <a:spLocks noGrp="1" noChangeArrowheads="1"/>
          </p:cNvSpPr>
          <p:nvPr>
            <p:ph idx="1"/>
          </p:nvPr>
        </p:nvSpPr>
        <p:spPr/>
        <p:txBody>
          <a:bodyPr/>
          <a:lstStyle/>
          <a:p>
            <a:r>
              <a:rPr lang="en-US" smtClean="0"/>
              <a:t>“The basis of award customer (XYZ Company) receives a 10% discount from the commercial pricelist.  GSA contract customers receive the same 10% or better discount throughout the life of the contract.  This pricing relationship needs to be maintained throughout the life of the contract in accordance with Price Reductions Clause 552.238-75”</a:t>
            </a:r>
          </a:p>
          <a:p>
            <a:pPr lvl="1"/>
            <a:endParaRPr lang="en-US" smtClean="0"/>
          </a:p>
          <a:p>
            <a:r>
              <a:rPr lang="en-US" smtClean="0"/>
              <a:t>Review your contract to understand your specific BOA relationship and the Price Reductions Clause </a:t>
            </a:r>
          </a:p>
          <a:p>
            <a:pPr lvl="1"/>
            <a:endParaRPr lang="en-US" smtClean="0"/>
          </a:p>
          <a:p>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hlinkClick r:id="rId3"/>
              </a:rPr>
              <a:t>Price Reductions Clause</a:t>
            </a:r>
            <a:endParaRPr lang="en-US" dirty="0"/>
          </a:p>
        </p:txBody>
      </p:sp>
      <p:pic>
        <p:nvPicPr>
          <p:cNvPr id="132098" name="Picture 2" descr="Screen shot of the Price Reductions Clause (552.238-75) from the GSA Acquisition Manual (GSAM)."/>
          <p:cNvPicPr>
            <a:picLocks noChangeAspect="1" noChangeArrowheads="1"/>
          </p:cNvPicPr>
          <p:nvPr/>
        </p:nvPicPr>
        <p:blipFill>
          <a:blip r:embed="rId4" cstate="print"/>
          <a:srcRect l="1111" t="11556" r="3889" b="5778"/>
          <a:stretch>
            <a:fillRect/>
          </a:stretch>
        </p:blipFill>
        <p:spPr bwMode="auto">
          <a:xfrm>
            <a:off x="685800" y="2438400"/>
            <a:ext cx="7391400" cy="40198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1508125"/>
            <a:ext cx="7769225" cy="646331"/>
          </a:xfrm>
        </p:spPr>
        <p:txBody>
          <a:bodyPr/>
          <a:lstStyle/>
          <a:p>
            <a:pPr algn="ctr"/>
            <a:r>
              <a:rPr lang="en-US" sz="3600" dirty="0" smtClean="0"/>
              <a:t>Monitor this Relationship</a:t>
            </a:r>
            <a:endParaRPr lang="en-US" sz="3600" dirty="0"/>
          </a:p>
        </p:txBody>
      </p:sp>
      <p:graphicFrame>
        <p:nvGraphicFramePr>
          <p:cNvPr id="4" name="Diagram 3"/>
          <p:cNvGraphicFramePr/>
          <p:nvPr/>
        </p:nvGraphicFramePr>
        <p:xfrm>
          <a:off x="457200" y="2590800"/>
          <a:ext cx="8305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Pricing</a:t>
            </a:r>
            <a:endParaRPr lang="en-US" dirty="0"/>
          </a:p>
        </p:txBody>
      </p:sp>
      <p:sp>
        <p:nvSpPr>
          <p:cNvPr id="3" name="Content Placeholder 2"/>
          <p:cNvSpPr>
            <a:spLocks noGrp="1"/>
          </p:cNvSpPr>
          <p:nvPr>
            <p:ph idx="1"/>
          </p:nvPr>
        </p:nvSpPr>
        <p:spPr/>
        <p:txBody>
          <a:bodyPr/>
          <a:lstStyle/>
          <a:p>
            <a:r>
              <a:rPr lang="en-US" smtClean="0"/>
              <a:t> All Quotes, Orders and Invoices should demonstrate that you are charging your approved price or lower to GSA customers.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Novations and Name Changes</a:t>
            </a:r>
            <a:endParaRPr lang="en-US" dirty="0"/>
          </a:p>
        </p:txBody>
      </p:sp>
      <p:sp>
        <p:nvSpPr>
          <p:cNvPr id="4" name="Rectangle 2"/>
          <p:cNvSpPr>
            <a:spLocks noGrp="1" noChangeArrowheads="1"/>
          </p:cNvSpPr>
          <p:nvPr>
            <p:ph idx="1"/>
          </p:nvPr>
        </p:nvSpPr>
        <p:spPr/>
        <p:txBody>
          <a:bodyPr/>
          <a:lstStyle/>
          <a:p>
            <a:r>
              <a:rPr lang="en-US" smtClean="0"/>
              <a:t>  Novation Agreement</a:t>
            </a:r>
          </a:p>
          <a:p>
            <a:pPr lvl="1"/>
            <a:r>
              <a:rPr lang="en-US" smtClean="0"/>
              <a:t>Transfer of all company assets, or the portion of assets involved in performing the contract</a:t>
            </a:r>
          </a:p>
          <a:p>
            <a:pPr lvl="1"/>
            <a:endParaRPr lang="en-US" smtClean="0"/>
          </a:p>
          <a:p>
            <a:r>
              <a:rPr lang="en-US" smtClean="0"/>
              <a:t>  Change-of-Name Agreement</a:t>
            </a:r>
          </a:p>
          <a:p>
            <a:pPr lvl="1"/>
            <a:r>
              <a:rPr lang="en-US" smtClean="0"/>
              <a:t>Only change in company’s legal name</a:t>
            </a:r>
          </a:p>
          <a:p>
            <a:endParaRPr lang="en-US" dirty="0" smtClean="0"/>
          </a:p>
        </p:txBody>
      </p:sp>
      <p:pic>
        <p:nvPicPr>
          <p:cNvPr id="26626" name="Picture 2" descr="A picture of a disposable name tag.  The tag reads John Doe across the top and reads Change My Name across the bottom."/>
          <p:cNvPicPr>
            <a:picLocks noChangeAspect="1" noChangeArrowheads="1"/>
          </p:cNvPicPr>
          <p:nvPr/>
        </p:nvPicPr>
        <p:blipFill>
          <a:blip r:embed="rId3" cstate="print"/>
          <a:srcRect/>
          <a:stretch>
            <a:fillRect/>
          </a:stretch>
        </p:blipFill>
        <p:spPr bwMode="auto">
          <a:xfrm>
            <a:off x="6553200" y="4648200"/>
            <a:ext cx="2133600" cy="1563554"/>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Success</a:t>
            </a:r>
            <a:endParaRPr lang="en-US" dirty="0"/>
          </a:p>
        </p:txBody>
      </p:sp>
      <p:graphicFrame>
        <p:nvGraphicFramePr>
          <p:cNvPr id="4" name="Content Placeholder 3" descr="Graphic of an arrow pointing to the right.  The arrow has two labels - &quot;Sales&quot; on the left and &quot;Compliance&quot; on the right."/>
          <p:cNvGraphicFramePr>
            <a:graphicFrameLocks noGrp="1"/>
          </p:cNvGraphicFramePr>
          <p:nvPr>
            <p:ph idx="4294967295"/>
          </p:nvPr>
        </p:nvGraphicFramePr>
        <p:xfrm>
          <a:off x="0" y="2057400"/>
          <a:ext cx="91440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Notification</a:t>
            </a:r>
            <a:endParaRPr lang="en-US" dirty="0"/>
          </a:p>
        </p:txBody>
      </p:sp>
      <p:sp>
        <p:nvSpPr>
          <p:cNvPr id="3" name="Content Placeholder 2"/>
          <p:cNvSpPr>
            <a:spLocks noGrp="1"/>
          </p:cNvSpPr>
          <p:nvPr>
            <p:ph idx="1"/>
          </p:nvPr>
        </p:nvSpPr>
        <p:spPr/>
        <p:txBody>
          <a:bodyPr/>
          <a:lstStyle/>
          <a:p>
            <a:r>
              <a:rPr lang="en-US" dirty="0" smtClean="0"/>
              <a:t>Notify PCO and ACO within 30 days</a:t>
            </a:r>
          </a:p>
          <a:p>
            <a:r>
              <a:rPr lang="en-US" dirty="0" smtClean="0"/>
              <a:t>Reference </a:t>
            </a:r>
            <a:r>
              <a:rPr lang="en-US" dirty="0" smtClean="0">
                <a:hlinkClick r:id="rId3"/>
              </a:rPr>
              <a:t>FAR Subpart 42.12</a:t>
            </a:r>
            <a:endParaRPr lang="en-US" dirty="0" smtClean="0"/>
          </a:p>
          <a:p>
            <a:r>
              <a:rPr lang="en-US" dirty="0" smtClean="0"/>
              <a:t>Submit </a:t>
            </a:r>
            <a:r>
              <a:rPr lang="en-US" dirty="0" err="1" smtClean="0"/>
              <a:t>eMod</a:t>
            </a:r>
            <a:endParaRPr lang="en-US" dirty="0" smtClean="0"/>
          </a:p>
          <a:p>
            <a:endParaRPr lang="en-US" dirty="0"/>
          </a:p>
        </p:txBody>
      </p:sp>
      <p:grpSp>
        <p:nvGrpSpPr>
          <p:cNvPr id="6" name="Group 5" descr="A screen shot of the FAR Subpart 42.12 - Novation and Change-of-Name Agreements page on Acquisition dot gov.  The screen shot includes an arrow pointing towards the heading of the webpage, FAR Subpart 42.12 - Novation and Change-of-Name Agreements."/>
          <p:cNvGrpSpPr/>
          <p:nvPr/>
        </p:nvGrpSpPr>
        <p:grpSpPr>
          <a:xfrm>
            <a:off x="990600" y="3657600"/>
            <a:ext cx="7075990" cy="2962329"/>
            <a:chOff x="990600" y="3657600"/>
            <a:chExt cx="7075990" cy="2962329"/>
          </a:xfrm>
        </p:grpSpPr>
        <p:pic>
          <p:nvPicPr>
            <p:cNvPr id="115714" name="Picture 2"/>
            <p:cNvPicPr>
              <a:picLocks noChangeAspect="1" noChangeArrowheads="1"/>
            </p:cNvPicPr>
            <p:nvPr/>
          </p:nvPicPr>
          <p:blipFill>
            <a:blip r:embed="rId4" cstate="print"/>
            <a:srcRect t="9778" r="1667" b="20000"/>
            <a:stretch>
              <a:fillRect/>
            </a:stretch>
          </p:blipFill>
          <p:spPr bwMode="auto">
            <a:xfrm>
              <a:off x="1600200" y="3733800"/>
              <a:ext cx="6466390" cy="2886129"/>
            </a:xfrm>
            <a:prstGeom prst="rect">
              <a:avLst/>
            </a:prstGeom>
            <a:noFill/>
            <a:ln w="9525">
              <a:noFill/>
              <a:miter lim="800000"/>
              <a:headEnd/>
              <a:tailEnd/>
            </a:ln>
          </p:spPr>
        </p:pic>
        <p:sp>
          <p:nvSpPr>
            <p:cNvPr id="5" name="Right Arrow 4"/>
            <p:cNvSpPr/>
            <p:nvPr/>
          </p:nvSpPr>
          <p:spPr bwMode="auto">
            <a:xfrm>
              <a:off x="990600" y="3657600"/>
              <a:ext cx="990600" cy="6096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smtClean="0"/>
              <a:t>Subcontracting Plans and Reports</a:t>
            </a:r>
            <a:endParaRPr lang="en-US" dirty="0" smtClean="0"/>
          </a:p>
        </p:txBody>
      </p:sp>
      <p:sp>
        <p:nvSpPr>
          <p:cNvPr id="116739" name="Rectangle 3"/>
          <p:cNvSpPr>
            <a:spLocks noGrp="1" noChangeArrowheads="1"/>
          </p:cNvSpPr>
          <p:nvPr>
            <p:ph idx="1"/>
          </p:nvPr>
        </p:nvSpPr>
        <p:spPr/>
        <p:txBody>
          <a:bodyPr/>
          <a:lstStyle/>
          <a:p>
            <a:r>
              <a:rPr lang="en-US" smtClean="0"/>
              <a:t>Large businesses have a responsibility to adhere to the Subcontracting Plan they negotiated into their contract and must make a “good faith effort” to meet or exceed subcontracting goals</a:t>
            </a:r>
          </a:p>
          <a:p>
            <a:endParaRPr lang="en-US" smtClean="0"/>
          </a:p>
          <a:p>
            <a:endParaRPr lang="en-US" smtClean="0"/>
          </a:p>
          <a:p>
            <a:endParaRPr lang="en-US" smtClean="0"/>
          </a:p>
          <a:p>
            <a:pPr lvl="2"/>
            <a:endParaRPr lang="en-US" dirty="0" smtClean="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Reporting Subcontracting</a:t>
            </a:r>
            <a:endParaRPr lang="en-US" dirty="0"/>
          </a:p>
        </p:txBody>
      </p:sp>
      <p:sp>
        <p:nvSpPr>
          <p:cNvPr id="3" name="Content Placeholder 2"/>
          <p:cNvSpPr>
            <a:spLocks noGrp="1"/>
          </p:cNvSpPr>
          <p:nvPr>
            <p:ph idx="1"/>
          </p:nvPr>
        </p:nvSpPr>
        <p:spPr/>
        <p:txBody>
          <a:bodyPr/>
          <a:lstStyle/>
          <a:p>
            <a:r>
              <a:rPr lang="en-US" smtClean="0"/>
              <a:t>Large businesses must submit their subcontracting reports to the Electronic Subcontracting Reporting System (eSRS) website</a:t>
            </a:r>
          </a:p>
          <a:p>
            <a:pPr lvl="1"/>
            <a:r>
              <a:rPr lang="en-US" smtClean="0"/>
              <a:t>Summary Subcontracting Report (SSR)</a:t>
            </a:r>
          </a:p>
          <a:p>
            <a:pPr lvl="2"/>
            <a:r>
              <a:rPr lang="en-US" smtClean="0"/>
              <a:t>Submitted annually no later than 10/30 </a:t>
            </a:r>
          </a:p>
          <a:p>
            <a:pPr lvl="1"/>
            <a:r>
              <a:rPr lang="en-US" smtClean="0"/>
              <a:t>Individual Subcontracting Report (ISR)</a:t>
            </a:r>
          </a:p>
          <a:p>
            <a:pPr lvl="2"/>
            <a:r>
              <a:rPr lang="en-US" smtClean="0"/>
              <a:t>Submitted biannually – no later than 04/30 and 10/30</a:t>
            </a:r>
          </a:p>
          <a:p>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eSRS: </a:t>
            </a:r>
            <a:r>
              <a:rPr lang="en-US" smtClean="0">
                <a:hlinkClick r:id="rId3"/>
              </a:rPr>
              <a:t>http://www.esrs.gov/</a:t>
            </a:r>
            <a:endParaRPr lang="en-US" dirty="0"/>
          </a:p>
        </p:txBody>
      </p:sp>
      <p:pic>
        <p:nvPicPr>
          <p:cNvPr id="116738" name="Picture 2" descr="Screen shot of the front page of the eSRS website."/>
          <p:cNvPicPr>
            <a:picLocks noChangeAspect="1" noChangeArrowheads="1"/>
          </p:cNvPicPr>
          <p:nvPr/>
        </p:nvPicPr>
        <p:blipFill>
          <a:blip r:embed="rId4" cstate="print"/>
          <a:srcRect l="5000" t="12444" r="6111" b="9333"/>
          <a:stretch>
            <a:fillRect/>
          </a:stretch>
        </p:blipFill>
        <p:spPr bwMode="auto">
          <a:xfrm>
            <a:off x="831273" y="2514600"/>
            <a:ext cx="7481455"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Environmental Attributes</a:t>
            </a:r>
            <a:endParaRPr lang="en-US" dirty="0"/>
          </a:p>
        </p:txBody>
      </p:sp>
      <p:sp>
        <p:nvSpPr>
          <p:cNvPr id="3" name="Content Placeholder 2"/>
          <p:cNvSpPr>
            <a:spLocks noGrp="1"/>
          </p:cNvSpPr>
          <p:nvPr>
            <p:ph idx="1"/>
          </p:nvPr>
        </p:nvSpPr>
        <p:spPr/>
        <p:txBody>
          <a:bodyPr/>
          <a:lstStyle/>
          <a:p>
            <a:r>
              <a:rPr lang="en-US" smtClean="0"/>
              <a:t>Executive Order 13514 requires that 95% of products contain some environmental attribute</a:t>
            </a:r>
          </a:p>
          <a:p>
            <a:endParaRPr lang="en-US" smtClean="0"/>
          </a:p>
          <a:p>
            <a:r>
              <a:rPr lang="en-US" smtClean="0"/>
              <a:t>Verify items on GSA Advantage!® are correctly identified</a:t>
            </a:r>
            <a:endParaRPr lang="en-US"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hlinkClick r:id="rId3"/>
              </a:rPr>
              <a:t>https://www.gsaadvantage.gov</a:t>
            </a:r>
            <a:r>
              <a:rPr lang="en-US" smtClean="0"/>
              <a:t/>
            </a:r>
            <a:br>
              <a:rPr lang="en-US" smtClean="0"/>
            </a:br>
            <a:endParaRPr lang="en-US" dirty="0"/>
          </a:p>
        </p:txBody>
      </p:sp>
      <p:grpSp>
        <p:nvGrpSpPr>
          <p:cNvPr id="8" name="Content Placeholder 7" descr="Screen Shot of the front page of the GSA Advantage website.  The image includes an arrow pointing towards the Environmental Programs section of the website."/>
          <p:cNvGrpSpPr>
            <a:grpSpLocks noGrp="1"/>
          </p:cNvGrpSpPr>
          <p:nvPr>
            <p:ph idx="1"/>
          </p:nvPr>
        </p:nvGrpSpPr>
        <p:grpSpPr>
          <a:xfrm>
            <a:off x="533400" y="2209800"/>
            <a:ext cx="8229600" cy="4191000"/>
            <a:chOff x="1485900" y="2286000"/>
            <a:chExt cx="6172200" cy="4315522"/>
          </a:xfrm>
        </p:grpSpPr>
        <p:pic>
          <p:nvPicPr>
            <p:cNvPr id="9" name="Picture 2"/>
            <p:cNvPicPr>
              <a:picLocks noChangeAspect="1" noChangeArrowheads="1"/>
            </p:cNvPicPr>
            <p:nvPr/>
          </p:nvPicPr>
          <p:blipFill>
            <a:blip r:embed="rId4" cstate="print"/>
            <a:srcRect l="15556" t="8889" r="16111" b="14667"/>
            <a:stretch>
              <a:fillRect/>
            </a:stretch>
          </p:blipFill>
          <p:spPr bwMode="auto">
            <a:xfrm>
              <a:off x="1485900" y="2286000"/>
              <a:ext cx="6172200" cy="4315522"/>
            </a:xfrm>
            <a:prstGeom prst="rect">
              <a:avLst/>
            </a:prstGeom>
            <a:noFill/>
            <a:ln w="9525">
              <a:noFill/>
              <a:miter lim="800000"/>
              <a:headEnd/>
              <a:tailEnd/>
            </a:ln>
          </p:spPr>
        </p:pic>
        <p:sp>
          <p:nvSpPr>
            <p:cNvPr id="10" name="Right Arrow 9"/>
            <p:cNvSpPr/>
            <p:nvPr/>
          </p:nvSpPr>
          <p:spPr bwMode="auto">
            <a:xfrm>
              <a:off x="1828800" y="6096000"/>
              <a:ext cx="1066800" cy="4572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descr="Screen shot of the Environmental Programs section of GSA Advantage."/>
          <p:cNvGrpSpPr/>
          <p:nvPr/>
        </p:nvGrpSpPr>
        <p:grpSpPr>
          <a:xfrm>
            <a:off x="0" y="0"/>
            <a:ext cx="9144000" cy="6858000"/>
            <a:chOff x="0" y="0"/>
            <a:chExt cx="9144000" cy="6858000"/>
          </a:xfrm>
        </p:grpSpPr>
        <p:pic>
          <p:nvPicPr>
            <p:cNvPr id="118786" name="Picture 2"/>
            <p:cNvPicPr>
              <a:picLocks noChangeAspect="1" noChangeArrowheads="1"/>
            </p:cNvPicPr>
            <p:nvPr/>
          </p:nvPicPr>
          <p:blipFill>
            <a:blip r:embed="rId3" cstate="print"/>
            <a:srcRect l="16667" t="9778" r="17222" b="5778"/>
            <a:stretch>
              <a:fillRect/>
            </a:stretch>
          </p:blipFill>
          <p:spPr bwMode="auto">
            <a:xfrm>
              <a:off x="0" y="0"/>
              <a:ext cx="9144000" cy="6858000"/>
            </a:xfrm>
            <a:prstGeom prst="rect">
              <a:avLst/>
            </a:prstGeom>
            <a:noFill/>
            <a:ln w="9525">
              <a:noFill/>
              <a:miter lim="800000"/>
              <a:headEnd/>
              <a:tailEnd/>
            </a:ln>
          </p:spPr>
        </p:pic>
        <p:sp>
          <p:nvSpPr>
            <p:cNvPr id="4" name="Right Arrow 3"/>
            <p:cNvSpPr/>
            <p:nvPr/>
          </p:nvSpPr>
          <p:spPr bwMode="auto">
            <a:xfrm>
              <a:off x="5486400" y="5562600"/>
              <a:ext cx="1066800" cy="457200"/>
            </a:xfrm>
            <a:prstGeom prst="right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descr="Screen shot of the Environmental Symbols found on GSA Advantage.  The image includes an arrow pointing towards the description of the various symbols."/>
          <p:cNvGrpSpPr/>
          <p:nvPr/>
        </p:nvGrpSpPr>
        <p:grpSpPr>
          <a:xfrm>
            <a:off x="0" y="0"/>
            <a:ext cx="9144000" cy="6858000"/>
            <a:chOff x="0" y="0"/>
            <a:chExt cx="9144000" cy="6858000"/>
          </a:xfrm>
        </p:grpSpPr>
        <p:pic>
          <p:nvPicPr>
            <p:cNvPr id="1026" name="Picture 2"/>
            <p:cNvPicPr>
              <a:picLocks noChangeAspect="1" noChangeArrowheads="1"/>
            </p:cNvPicPr>
            <p:nvPr/>
          </p:nvPicPr>
          <p:blipFill>
            <a:blip r:embed="rId3" cstate="print"/>
            <a:srcRect t="8381" r="952" b="6286"/>
            <a:stretch>
              <a:fillRect/>
            </a:stretch>
          </p:blipFill>
          <p:spPr bwMode="auto">
            <a:xfrm>
              <a:off x="0" y="0"/>
              <a:ext cx="9144000" cy="6858000"/>
            </a:xfrm>
            <a:prstGeom prst="rect">
              <a:avLst/>
            </a:prstGeom>
            <a:noFill/>
            <a:ln w="9525">
              <a:noFill/>
              <a:miter lim="800000"/>
              <a:headEnd/>
              <a:tailEnd/>
            </a:ln>
          </p:spPr>
        </p:pic>
        <p:sp>
          <p:nvSpPr>
            <p:cNvPr id="6" name="Down Arrow 5"/>
            <p:cNvSpPr/>
            <p:nvPr/>
          </p:nvSpPr>
          <p:spPr bwMode="auto">
            <a:xfrm>
              <a:off x="685800" y="2438400"/>
              <a:ext cx="457200" cy="685800"/>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Certification</a:t>
            </a:r>
            <a:endParaRPr lang="en-US" dirty="0"/>
          </a:p>
        </p:txBody>
      </p:sp>
      <p:sp>
        <p:nvSpPr>
          <p:cNvPr id="3" name="Content Placeholder 2"/>
          <p:cNvSpPr>
            <a:spLocks noGrp="1"/>
          </p:cNvSpPr>
          <p:nvPr>
            <p:ph idx="1"/>
          </p:nvPr>
        </p:nvSpPr>
        <p:spPr/>
        <p:txBody>
          <a:bodyPr/>
          <a:lstStyle/>
          <a:p>
            <a:r>
              <a:rPr lang="en-US" dirty="0" smtClean="0"/>
              <a:t>Certification from the manufacturer of the product</a:t>
            </a:r>
          </a:p>
          <a:p>
            <a:endParaRPr lang="en-US" dirty="0" smtClean="0"/>
          </a:p>
          <a:p>
            <a:r>
              <a:rPr lang="en-US" dirty="0" smtClean="0"/>
              <a:t>Government documentation showing testing/acceptance</a:t>
            </a:r>
          </a:p>
          <a:p>
            <a:endParaRPr lang="en-US" dirty="0" smtClean="0"/>
          </a:p>
          <a:p>
            <a:r>
              <a:rPr lang="en-US" dirty="0" smtClean="0"/>
              <a:t>Other methods of demonstrating compliance with your self-certified environmental attributes </a:t>
            </a:r>
          </a:p>
          <a:p>
            <a:endParaRPr lang="en-US" dirty="0"/>
          </a:p>
        </p:txBody>
      </p:sp>
      <p:pic>
        <p:nvPicPr>
          <p:cNvPr id="120834" name="Picture 2" descr="Logo of a green leaf surrounded by a circle labeled Certified."/>
          <p:cNvPicPr>
            <a:picLocks noChangeAspect="1" noChangeArrowheads="1"/>
          </p:cNvPicPr>
          <p:nvPr/>
        </p:nvPicPr>
        <p:blipFill>
          <a:blip r:embed="rId3" cstate="print"/>
          <a:srcRect/>
          <a:stretch>
            <a:fillRect/>
          </a:stretch>
        </p:blipFill>
        <p:spPr bwMode="auto">
          <a:xfrm>
            <a:off x="6858000" y="2590800"/>
            <a:ext cx="2095499" cy="2095501"/>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Finish Line</a:t>
            </a:r>
            <a:endParaRPr lang="en-US" dirty="0"/>
          </a:p>
        </p:txBody>
      </p:sp>
      <p:sp>
        <p:nvSpPr>
          <p:cNvPr id="3" name="Content Placeholder 2"/>
          <p:cNvSpPr>
            <a:spLocks noGrp="1"/>
          </p:cNvSpPr>
          <p:nvPr>
            <p:ph idx="1"/>
          </p:nvPr>
        </p:nvSpPr>
        <p:spPr>
          <a:xfrm>
            <a:off x="455613" y="2176272"/>
            <a:ext cx="4725987" cy="3048000"/>
          </a:xfrm>
        </p:spPr>
        <p:txBody>
          <a:bodyPr/>
          <a:lstStyle/>
          <a:p>
            <a:r>
              <a:rPr lang="en-US" dirty="0" smtClean="0"/>
              <a:t>Remember the Report Card is to help you as much as GSA!</a:t>
            </a:r>
            <a:endParaRPr lang="en-US" dirty="0"/>
          </a:p>
        </p:txBody>
      </p:sp>
      <p:pic>
        <p:nvPicPr>
          <p:cNvPr id="16386" name="Picture 2" descr="Photograph of a woman running through finish line tape while celebrating."/>
          <p:cNvPicPr>
            <a:picLocks noChangeAspect="1" noChangeArrowheads="1"/>
          </p:cNvPicPr>
          <p:nvPr/>
        </p:nvPicPr>
        <p:blipFill>
          <a:blip r:embed="rId3" cstate="print"/>
          <a:srcRect/>
          <a:stretch>
            <a:fillRect/>
          </a:stretch>
        </p:blipFill>
        <p:spPr bwMode="auto">
          <a:xfrm>
            <a:off x="5638800" y="1905000"/>
            <a:ext cx="2952750" cy="413385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Purpose</a:t>
            </a:r>
            <a:endParaRPr lang="en-US" dirty="0" smtClean="0"/>
          </a:p>
        </p:txBody>
      </p:sp>
      <p:sp>
        <p:nvSpPr>
          <p:cNvPr id="32771" name="Rectangle 3"/>
          <p:cNvSpPr>
            <a:spLocks noGrp="1" noChangeArrowheads="1"/>
          </p:cNvSpPr>
          <p:nvPr>
            <p:ph idx="1"/>
          </p:nvPr>
        </p:nvSpPr>
        <p:spPr/>
        <p:txBody>
          <a:bodyPr/>
          <a:lstStyle/>
          <a:p>
            <a:r>
              <a:rPr lang="en-US" smtClean="0"/>
              <a:t>The Report Card is a “snap-shot” in time of your Multiple Award Schedule contract after a Contractor Assistance Visit (CAV) occurs.</a:t>
            </a:r>
          </a:p>
          <a:p>
            <a:endParaRPr lang="en-US" smtClean="0"/>
          </a:p>
          <a:p>
            <a:r>
              <a:rPr lang="en-US" smtClean="0"/>
              <a:t>Keep in mind that this deals directly with performance against some of the main MAS Terms and Conditions </a:t>
            </a:r>
            <a:endParaRPr lang="en-US"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Logistics</a:t>
            </a:r>
            <a:endParaRPr lang="en-US" dirty="0"/>
          </a:p>
        </p:txBody>
      </p:sp>
      <p:sp>
        <p:nvSpPr>
          <p:cNvPr id="31747" name="Rectangle 3"/>
          <p:cNvSpPr>
            <a:spLocks noGrp="1" noChangeArrowheads="1"/>
          </p:cNvSpPr>
          <p:nvPr>
            <p:ph idx="1"/>
          </p:nvPr>
        </p:nvSpPr>
        <p:spPr/>
        <p:txBody>
          <a:bodyPr/>
          <a:lstStyle/>
          <a:p>
            <a:r>
              <a:rPr lang="en-US" smtClean="0"/>
              <a:t>How Often:</a:t>
            </a:r>
          </a:p>
          <a:p>
            <a:pPr lvl="1"/>
            <a:r>
              <a:rPr lang="en-US" smtClean="0"/>
              <a:t>Generally twice during each five year contract term</a:t>
            </a:r>
          </a:p>
          <a:p>
            <a:r>
              <a:rPr lang="en-US" smtClean="0"/>
              <a:t>Who sees it:</a:t>
            </a:r>
          </a:p>
          <a:p>
            <a:pPr lvl="1"/>
            <a:r>
              <a:rPr lang="en-US" smtClean="0"/>
              <a:t>The individual contractor and personnel within GSA</a:t>
            </a:r>
          </a:p>
          <a:p>
            <a:endParaRPr lang="en-US" smtClean="0"/>
          </a:p>
          <a:p>
            <a:endParaRPr lang="en-US"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219200"/>
            <a:ext cx="8229600" cy="1077218"/>
          </a:xfrm>
        </p:spPr>
        <p:txBody>
          <a:bodyPr/>
          <a:lstStyle/>
          <a:p>
            <a:pPr algn="ctr"/>
            <a:r>
              <a:rPr lang="en-US" dirty="0" smtClean="0"/>
              <a:t>Sample Report Card: </a:t>
            </a:r>
            <a:r>
              <a:rPr lang="en-US" dirty="0" smtClean="0">
                <a:hlinkClick r:id="rId3"/>
              </a:rPr>
              <a:t>https://vsc.gsa.gov</a:t>
            </a:r>
            <a:r>
              <a:rPr lang="en-US" dirty="0" smtClean="0"/>
              <a:t/>
            </a:r>
            <a:br>
              <a:rPr lang="en-US" dirty="0" smtClean="0"/>
            </a:br>
            <a:endParaRPr lang="en-US" dirty="0"/>
          </a:p>
        </p:txBody>
      </p:sp>
      <p:pic>
        <p:nvPicPr>
          <p:cNvPr id="2" name="Picture 2" descr="Screenshot of the Vendor Support Center website.  The image includes two arrows - one pointing to the &quot;Contract Administration&quot; drop down menu, and another pointing to the &quot;Contractor Report Card&quot; sub-heading within the menu."/>
          <p:cNvPicPr>
            <a:picLocks noChangeAspect="1" noChangeArrowheads="1"/>
          </p:cNvPicPr>
          <p:nvPr/>
        </p:nvPicPr>
        <p:blipFill>
          <a:blip r:embed="rId4" cstate="print"/>
          <a:srcRect l="16398" t="11458" r="17423" b="7292"/>
          <a:stretch>
            <a:fillRect/>
          </a:stretch>
        </p:blipFill>
        <p:spPr bwMode="auto">
          <a:xfrm>
            <a:off x="266700" y="1981200"/>
            <a:ext cx="8610600" cy="4648200"/>
          </a:xfrm>
          <a:prstGeom prst="rect">
            <a:avLst/>
          </a:prstGeom>
          <a:noFill/>
          <a:ln w="9525">
            <a:noFill/>
            <a:miter lim="800000"/>
            <a:headEnd/>
            <a:tailEnd/>
          </a:ln>
        </p:spPr>
      </p:pic>
      <p:sp>
        <p:nvSpPr>
          <p:cNvPr id="8" name="Down Arrow 7"/>
          <p:cNvSpPr/>
          <p:nvPr/>
        </p:nvSpPr>
        <p:spPr bwMode="auto">
          <a:xfrm>
            <a:off x="4267200" y="2133600"/>
            <a:ext cx="457200" cy="685800"/>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Down Arrow 8"/>
          <p:cNvSpPr/>
          <p:nvPr/>
        </p:nvSpPr>
        <p:spPr bwMode="auto">
          <a:xfrm rot="16200000">
            <a:off x="3086100" y="3619500"/>
            <a:ext cx="457200" cy="685800"/>
          </a:xfrm>
          <a:prstGeom prst="downArrow">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1" y="1524000"/>
            <a:ext cx="4343400" cy="1219200"/>
          </a:xfrm>
        </p:spPr>
        <p:txBody>
          <a:bodyPr/>
          <a:lstStyle/>
          <a:p>
            <a:r>
              <a:rPr lang="en-US" dirty="0" smtClean="0"/>
              <a:t>Sample Report Card – Direct Link</a:t>
            </a:r>
            <a:endParaRPr lang="en-US" dirty="0"/>
          </a:p>
        </p:txBody>
      </p:sp>
      <p:sp>
        <p:nvSpPr>
          <p:cNvPr id="7" name="Content Placeholder 6"/>
          <p:cNvSpPr>
            <a:spLocks noGrp="1"/>
          </p:cNvSpPr>
          <p:nvPr>
            <p:ph idx="1"/>
          </p:nvPr>
        </p:nvSpPr>
        <p:spPr>
          <a:xfrm>
            <a:off x="228600" y="3200400"/>
            <a:ext cx="4343399" cy="3048000"/>
          </a:xfrm>
        </p:spPr>
        <p:txBody>
          <a:bodyPr/>
          <a:lstStyle/>
          <a:p>
            <a:pPr>
              <a:buNone/>
            </a:pPr>
            <a:r>
              <a:rPr lang="en-US" dirty="0" smtClean="0">
                <a:hlinkClick r:id="rId3"/>
              </a:rPr>
              <a:t>https://vsc.gsa.gov/reportcard/reportcard.pdf</a:t>
            </a:r>
            <a:endParaRPr lang="en-US" dirty="0"/>
          </a:p>
        </p:txBody>
      </p:sp>
      <p:pic>
        <p:nvPicPr>
          <p:cNvPr id="1026" name="Picture 2"/>
          <p:cNvPicPr>
            <a:picLocks noChangeAspect="1" noChangeArrowheads="1"/>
          </p:cNvPicPr>
          <p:nvPr/>
        </p:nvPicPr>
        <p:blipFill>
          <a:blip r:embed="rId4" cstate="print"/>
          <a:srcRect l="11819" t="12190" r="73736" b="36000"/>
          <a:stretch>
            <a:fillRect/>
          </a:stretch>
        </p:blipFill>
        <p:spPr bwMode="auto">
          <a:xfrm>
            <a:off x="4800600" y="1371600"/>
            <a:ext cx="4191000" cy="518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Report Card Categories</a:t>
            </a:r>
            <a:endParaRPr lang="en-US" dirty="0"/>
          </a:p>
        </p:txBody>
      </p:sp>
      <p:sp>
        <p:nvSpPr>
          <p:cNvPr id="3" name="Content Placeholder 2"/>
          <p:cNvSpPr>
            <a:spLocks noGrp="1"/>
          </p:cNvSpPr>
          <p:nvPr>
            <p:ph idx="1"/>
          </p:nvPr>
        </p:nvSpPr>
        <p:spPr/>
        <p:txBody>
          <a:bodyPr/>
          <a:lstStyle/>
          <a:p>
            <a:r>
              <a:rPr lang="en-US" smtClean="0"/>
              <a:t>  Category 1: Critical</a:t>
            </a:r>
          </a:p>
          <a:p>
            <a:endParaRPr lang="en-US" smtClean="0"/>
          </a:p>
          <a:p>
            <a:r>
              <a:rPr lang="en-US" smtClean="0"/>
              <a:t>  Category 2: Mandatory</a:t>
            </a:r>
          </a:p>
          <a:p>
            <a:endParaRPr lang="en-US" smtClean="0"/>
          </a:p>
          <a:p>
            <a:r>
              <a:rPr lang="en-US" smtClean="0"/>
              <a:t>  Category 3: Above and Beyond</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013 GSA Official Theme">
  <a:themeElements>
    <a:clrScheme name="Expo 2013">
      <a:dk1>
        <a:srgbClr val="000000"/>
      </a:dk1>
      <a:lt1>
        <a:srgbClr val="FFFFFF"/>
      </a:lt1>
      <a:dk2>
        <a:srgbClr val="000000"/>
      </a:dk2>
      <a:lt2>
        <a:srgbClr val="808080"/>
      </a:lt2>
      <a:accent1>
        <a:srgbClr val="296597"/>
      </a:accent1>
      <a:accent2>
        <a:srgbClr val="255B87"/>
      </a:accent2>
      <a:accent3>
        <a:srgbClr val="FFFFFF"/>
      </a:accent3>
      <a:accent4>
        <a:srgbClr val="000000"/>
      </a:accent4>
      <a:accent5>
        <a:srgbClr val="AAE2CA"/>
      </a:accent5>
      <a:accent6>
        <a:srgbClr val="2D2DB9"/>
      </a:accent6>
      <a:hlink>
        <a:srgbClr val="255B87"/>
      </a:hlink>
      <a:folHlink>
        <a:srgbClr val="B2B2B2"/>
      </a:folHlink>
    </a:clrScheme>
    <a:fontScheme name="GSA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A Powerpoin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SA Powerpoin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A Powerpoin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A Powerpoin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A Powerpoin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SA Powerpoin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82829</TotalTime>
  <Words>6049</Words>
  <Application>Microsoft Office PowerPoint</Application>
  <PresentationFormat>On-screen Show (4:3)</PresentationFormat>
  <Paragraphs>437</Paragraphs>
  <Slides>49</Slides>
  <Notes>49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2013 GSA Official Theme</vt:lpstr>
      <vt:lpstr>Ensuring an Exceptional MAS Report Card</vt:lpstr>
      <vt:lpstr>GSA Mission Statement “The mission of GSA is to deliver the best value in real estate, acquisition, and technology services to government and the American people.”</vt:lpstr>
      <vt:lpstr>Slide 3</vt:lpstr>
      <vt:lpstr>Success</vt:lpstr>
      <vt:lpstr>Purpose</vt:lpstr>
      <vt:lpstr>Logistics</vt:lpstr>
      <vt:lpstr>Sample Report Card: https://vsc.gsa.gov </vt:lpstr>
      <vt:lpstr>Sample Report Card – Direct Link</vt:lpstr>
      <vt:lpstr>  Report Card Categories</vt:lpstr>
      <vt:lpstr>  Report Card Ratings</vt:lpstr>
      <vt:lpstr>  Category One</vt:lpstr>
      <vt:lpstr>  Topics</vt:lpstr>
      <vt:lpstr>Scope</vt:lpstr>
      <vt:lpstr>eLibrary: gsaeLibrary.gsa.gov</vt:lpstr>
      <vt:lpstr>Slide 15</vt:lpstr>
      <vt:lpstr> Pricelist</vt:lpstr>
      <vt:lpstr>Importance?</vt:lpstr>
      <vt:lpstr>Options for Staying Within Scope</vt:lpstr>
      <vt:lpstr>Trade Agreements Act (TAA)</vt:lpstr>
      <vt:lpstr>TAA Compliant Countries</vt:lpstr>
      <vt:lpstr>What is a Compliant TAA End Product?</vt:lpstr>
      <vt:lpstr>TAA for Services</vt:lpstr>
      <vt:lpstr>TAA – Your Responsibilities </vt:lpstr>
      <vt:lpstr>GSA Advantage!®: www.gsaadvantage.gov </vt:lpstr>
      <vt:lpstr>Slide 25</vt:lpstr>
      <vt:lpstr>Requirements</vt:lpstr>
      <vt:lpstr>Vendor Support Center: https://vsc.gsa.gov </vt:lpstr>
      <vt:lpstr>Sales Tracking System</vt:lpstr>
      <vt:lpstr>Tracking Sales</vt:lpstr>
      <vt:lpstr>Indicators of a Schedule Sale</vt:lpstr>
      <vt:lpstr>Eligible Users: ADM 4800.2G</vt:lpstr>
      <vt:lpstr>Slide 32</vt:lpstr>
      <vt:lpstr>Contract Sales Criteria I-FSS-639</vt:lpstr>
      <vt:lpstr>Basis of Award</vt:lpstr>
      <vt:lpstr>Basis of Award Example</vt:lpstr>
      <vt:lpstr>Price Reductions Clause</vt:lpstr>
      <vt:lpstr>Monitor this Relationship</vt:lpstr>
      <vt:lpstr>Pricing</vt:lpstr>
      <vt:lpstr>Novations and Name Changes</vt:lpstr>
      <vt:lpstr>Notification</vt:lpstr>
      <vt:lpstr>Subcontracting Plans and Reports</vt:lpstr>
      <vt:lpstr>Reporting Subcontracting</vt:lpstr>
      <vt:lpstr>eSRS: http://www.esrs.gov/</vt:lpstr>
      <vt:lpstr>Environmental Attributes</vt:lpstr>
      <vt:lpstr>https://www.gsaadvantage.gov </vt:lpstr>
      <vt:lpstr>Slide 46</vt:lpstr>
      <vt:lpstr>Slide 47</vt:lpstr>
      <vt:lpstr>Certification</vt:lpstr>
      <vt:lpstr>Finish Line</vt:lpstr>
    </vt:vector>
  </TitlesOfParts>
  <Company>GSA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Ensuring an Exceptional Multiple Award Schedule Report Card</dc:title>
  <dc:subject>GSA Schedule Hot Topics</dc:subject>
  <dc:creator>GSA</dc:creator>
  <cp:keywords>GSA Expo, GSA Schedule, report card</cp:keywords>
  <cp:lastModifiedBy>DavidRZickgraf</cp:lastModifiedBy>
  <cp:revision>1034</cp:revision>
  <dcterms:created xsi:type="dcterms:W3CDTF">2005-06-21T17:32:20Z</dcterms:created>
  <dcterms:modified xsi:type="dcterms:W3CDTF">2013-05-13T14:56:47Z</dcterms:modified>
</cp:coreProperties>
</file>